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1"/>
  </p:notesMasterIdLst>
  <p:sldIdLst>
    <p:sldId id="318" r:id="rId5"/>
    <p:sldId id="323" r:id="rId6"/>
    <p:sldId id="476" r:id="rId7"/>
    <p:sldId id="477" r:id="rId8"/>
    <p:sldId id="478" r:id="rId9"/>
    <p:sldId id="479"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 id="396" r:id="rId64"/>
    <p:sldId id="397" r:id="rId65"/>
    <p:sldId id="398" r:id="rId66"/>
    <p:sldId id="399" r:id="rId67"/>
    <p:sldId id="400" r:id="rId68"/>
    <p:sldId id="401" r:id="rId69"/>
    <p:sldId id="402"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415" r:id="rId83"/>
    <p:sldId id="416" r:id="rId84"/>
    <p:sldId id="417" r:id="rId85"/>
    <p:sldId id="418" r:id="rId86"/>
    <p:sldId id="419" r:id="rId87"/>
    <p:sldId id="420" r:id="rId88"/>
    <p:sldId id="421" r:id="rId89"/>
    <p:sldId id="422" r:id="rId90"/>
    <p:sldId id="423" r:id="rId91"/>
    <p:sldId id="424" r:id="rId92"/>
    <p:sldId id="425" r:id="rId93"/>
    <p:sldId id="426" r:id="rId94"/>
    <p:sldId id="427" r:id="rId95"/>
    <p:sldId id="428" r:id="rId96"/>
    <p:sldId id="429" r:id="rId97"/>
    <p:sldId id="430" r:id="rId98"/>
    <p:sldId id="431" r:id="rId99"/>
    <p:sldId id="432" r:id="rId100"/>
    <p:sldId id="433" r:id="rId101"/>
    <p:sldId id="434" r:id="rId102"/>
    <p:sldId id="435" r:id="rId103"/>
    <p:sldId id="436" r:id="rId104"/>
    <p:sldId id="437" r:id="rId105"/>
    <p:sldId id="438" r:id="rId106"/>
    <p:sldId id="439" r:id="rId107"/>
    <p:sldId id="440" r:id="rId108"/>
    <p:sldId id="441" r:id="rId109"/>
    <p:sldId id="442" r:id="rId110"/>
    <p:sldId id="443" r:id="rId111"/>
    <p:sldId id="444" r:id="rId112"/>
    <p:sldId id="445" r:id="rId113"/>
    <p:sldId id="446" r:id="rId114"/>
    <p:sldId id="447" r:id="rId115"/>
    <p:sldId id="448" r:id="rId116"/>
    <p:sldId id="449" r:id="rId117"/>
    <p:sldId id="450" r:id="rId118"/>
    <p:sldId id="451" r:id="rId119"/>
    <p:sldId id="452" r:id="rId120"/>
    <p:sldId id="453" r:id="rId121"/>
    <p:sldId id="454" r:id="rId122"/>
    <p:sldId id="455" r:id="rId123"/>
    <p:sldId id="456" r:id="rId124"/>
    <p:sldId id="457" r:id="rId125"/>
    <p:sldId id="458" r:id="rId126"/>
    <p:sldId id="459" r:id="rId127"/>
    <p:sldId id="460" r:id="rId128"/>
    <p:sldId id="461" r:id="rId129"/>
    <p:sldId id="462" r:id="rId130"/>
    <p:sldId id="463" r:id="rId131"/>
    <p:sldId id="464" r:id="rId132"/>
    <p:sldId id="465" r:id="rId133"/>
    <p:sldId id="466" r:id="rId134"/>
    <p:sldId id="467" r:id="rId135"/>
    <p:sldId id="468" r:id="rId136"/>
    <p:sldId id="469" r:id="rId137"/>
    <p:sldId id="470" r:id="rId138"/>
    <p:sldId id="471" r:id="rId139"/>
    <p:sldId id="472" r:id="rId140"/>
    <p:sldId id="473" r:id="rId141"/>
    <p:sldId id="474" r:id="rId142"/>
    <p:sldId id="475" r:id="rId143"/>
    <p:sldId id="319" r:id="rId144"/>
    <p:sldId id="320" r:id="rId145"/>
    <p:sldId id="331" r:id="rId146"/>
    <p:sldId id="332" r:id="rId147"/>
    <p:sldId id="333" r:id="rId148"/>
    <p:sldId id="334" r:id="rId149"/>
    <p:sldId id="335" r:id="rId150"/>
    <p:sldId id="336" r:id="rId151"/>
    <p:sldId id="337" r:id="rId152"/>
    <p:sldId id="322" r:id="rId153"/>
    <p:sldId id="324" r:id="rId154"/>
    <p:sldId id="325" r:id="rId155"/>
    <p:sldId id="326" r:id="rId156"/>
    <p:sldId id="327" r:id="rId157"/>
    <p:sldId id="328" r:id="rId158"/>
    <p:sldId id="329" r:id="rId159"/>
    <p:sldId id="317" r:id="rId160"/>
    <p:sldId id="275" r:id="rId161"/>
    <p:sldId id="270" r:id="rId162"/>
    <p:sldId id="287" r:id="rId163"/>
    <p:sldId id="288" r:id="rId164"/>
    <p:sldId id="289" r:id="rId165"/>
    <p:sldId id="315" r:id="rId166"/>
    <p:sldId id="316" r:id="rId167"/>
    <p:sldId id="290" r:id="rId168"/>
    <p:sldId id="312" r:id="rId169"/>
    <p:sldId id="291" r:id="rId170"/>
    <p:sldId id="310" r:id="rId171"/>
    <p:sldId id="299" r:id="rId172"/>
    <p:sldId id="300" r:id="rId173"/>
    <p:sldId id="292" r:id="rId174"/>
    <p:sldId id="293" r:id="rId175"/>
    <p:sldId id="294" r:id="rId176"/>
    <p:sldId id="295" r:id="rId177"/>
    <p:sldId id="297" r:id="rId178"/>
    <p:sldId id="296" r:id="rId179"/>
    <p:sldId id="480" r:id="rId180"/>
    <p:sldId id="308" r:id="rId181"/>
    <p:sldId id="309" r:id="rId182"/>
    <p:sldId id="303" r:id="rId183"/>
    <p:sldId id="314" r:id="rId184"/>
    <p:sldId id="305" r:id="rId185"/>
    <p:sldId id="306" r:id="rId186"/>
    <p:sldId id="307" r:id="rId187"/>
    <p:sldId id="311" r:id="rId188"/>
    <p:sldId id="481" r:id="rId189"/>
    <p:sldId id="274" r:id="rId190"/>
  </p:sldIdLst>
  <p:sldSz cx="9144000" cy="5143500" type="screen16x9"/>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72">
          <p15:clr>
            <a:srgbClr val="A4A3A4"/>
          </p15:clr>
        </p15:guide>
        <p15:guide id="3" pos="54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1CB"/>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EC29F-60F3-0000-8D3C-37792065FE9E}" v="22" dt="2021-04-28T09:03:18.740"/>
    <p1510:client id="{0B2DC39F-F00B-0000-8D82-1CEFAAE40B35}" v="8" dt="2021-04-30T02:38:50.225"/>
    <p1510:client id="{1D07154E-C63C-B8FC-D002-1823CA7177C2}" v="265" dt="2021-04-30T02:33:53.308"/>
    <p1510:client id="{2B21B54D-E71C-8EDA-1461-7A0A02D6A2DB}" v="903" dt="2021-04-28T09:30:03.150"/>
    <p1510:client id="{5B2AC39F-3019-0000-8D5D-E4A5DFB770EE}" v="156" dt="2021-04-30T02:03:33.382"/>
    <p1510:client id="{84CD4176-29B6-5F52-991A-5A79345DCF11}" v="17" dt="2021-05-21T01:39:20.153"/>
    <p1510:client id="{C283248C-BC97-D648-2208-D231558A4E02}" v="6" dt="2021-04-30T01:57:16.927"/>
    <p1510:client id="{F5C0C7EB-0261-16FB-52ED-FD15AC0F152D}" v="199" dt="2021-04-30T03:37:08.67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26" autoAdjust="0"/>
    <p:restoredTop sz="75246" autoAdjust="0"/>
  </p:normalViewPr>
  <p:slideViewPr>
    <p:cSldViewPr>
      <p:cViewPr varScale="1">
        <p:scale>
          <a:sx n="87" d="100"/>
          <a:sy n="87" d="100"/>
        </p:scale>
        <p:origin x="970" y="62"/>
      </p:cViewPr>
      <p:guideLst>
        <p:guide orient="horz" pos="1620"/>
        <p:guide pos="272"/>
        <p:guide pos="5488"/>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viewProps" Target="view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tableStyles" Target="tableStyle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B150248C-AF63-4BD2-AD88-4B686589BEBC}" type="datetimeFigureOut">
              <a:rPr kumimoji="1" lang="ja-JP" altLang="en-US" smtClean="0"/>
              <a:t>2021/6/10</a:t>
            </a:fld>
            <a:endParaRPr kumimoji="1" lang="ja-JP" altLang="en-US"/>
          </a:p>
        </p:txBody>
      </p:sp>
      <p:sp>
        <p:nvSpPr>
          <p:cNvPr id="4" name="スライド イメージ プレースホルダー 3"/>
          <p:cNvSpPr>
            <a:spLocks noGrp="1" noRot="1" noChangeAspect="1"/>
          </p:cNvSpPr>
          <p:nvPr>
            <p:ph type="sldImg" idx="2"/>
          </p:nvPr>
        </p:nvSpPr>
        <p:spPr>
          <a:xfrm>
            <a:off x="92075" y="744538"/>
            <a:ext cx="6610350" cy="37195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BF87BCA9-3BA0-4426-9EA6-B6C30ED0242E}" type="slidenum">
              <a:rPr kumimoji="1" lang="ja-JP" altLang="en-US" smtClean="0"/>
              <a:t>‹#›</a:t>
            </a:fld>
            <a:endParaRPr kumimoji="1" lang="ja-JP" altLang="en-US"/>
          </a:p>
        </p:txBody>
      </p:sp>
    </p:spTree>
    <p:extLst>
      <p:ext uri="{BB962C8B-B14F-4D97-AF65-F5344CB8AC3E}">
        <p14:creationId xmlns:p14="http://schemas.microsoft.com/office/powerpoint/2010/main" val="25995271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185</a:t>
            </a:fld>
            <a:endParaRPr kumimoji="1" lang="ja-JP" altLang="en-US"/>
          </a:p>
        </p:txBody>
      </p:sp>
    </p:spTree>
    <p:extLst>
      <p:ext uri="{BB962C8B-B14F-4D97-AF65-F5344CB8AC3E}">
        <p14:creationId xmlns:p14="http://schemas.microsoft.com/office/powerpoint/2010/main" val="3824705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 y="0"/>
            <a:ext cx="9141179" cy="5143500"/>
          </a:xfrm>
          <a:prstGeom prst="rect">
            <a:avLst/>
          </a:prstGeom>
        </p:spPr>
      </p:pic>
      <p:sp>
        <p:nvSpPr>
          <p:cNvPr id="2" name="タイトル 1"/>
          <p:cNvSpPr>
            <a:spLocks noGrp="1"/>
          </p:cNvSpPr>
          <p:nvPr>
            <p:ph type="title"/>
          </p:nvPr>
        </p:nvSpPr>
        <p:spPr>
          <a:xfrm>
            <a:off x="360000" y="1419622"/>
            <a:ext cx="5508352" cy="1641414"/>
          </a:xfrm>
          <a:prstGeom prst="rect">
            <a:avLst/>
          </a:prstGeom>
        </p:spPr>
        <p:txBody>
          <a:bodyPr lIns="0" tIns="0" rIns="0" bIns="0" anchor="ctr" anchorCtr="0"/>
          <a:lstStyle>
            <a:lvl1pPr algn="l">
              <a:lnSpc>
                <a:spcPts val="3300"/>
              </a:lnSpc>
              <a:defRPr sz="2400" b="1">
                <a:solidFill>
                  <a:schemeClr val="bg1"/>
                </a:solidFill>
              </a:defRPr>
            </a:lvl1pPr>
          </a:lstStyle>
          <a:p>
            <a:r>
              <a:rPr kumimoji="1" lang="ja-JP" altLang="en-US" dirty="0"/>
              <a:t>マスター タイトルの書式設定</a:t>
            </a:r>
          </a:p>
        </p:txBody>
      </p:sp>
      <p:grpSp>
        <p:nvGrpSpPr>
          <p:cNvPr id="11" name="グループ化 10"/>
          <p:cNvGrpSpPr>
            <a:grpSpLocks noChangeAspect="1"/>
          </p:cNvGrpSpPr>
          <p:nvPr userDrawn="1"/>
        </p:nvGrpSpPr>
        <p:grpSpPr>
          <a:xfrm>
            <a:off x="360000" y="360000"/>
            <a:ext cx="1944000" cy="428068"/>
            <a:chOff x="1154113" y="3752850"/>
            <a:chExt cx="5580063" cy="1228726"/>
          </a:xfrm>
        </p:grpSpPr>
        <p:sp>
          <p:nvSpPr>
            <p:cNvPr id="12" name="Freeform 46"/>
            <p:cNvSpPr>
              <a:spLocks/>
            </p:cNvSpPr>
            <p:nvPr/>
          </p:nvSpPr>
          <p:spPr bwMode="auto">
            <a:xfrm>
              <a:off x="1704976" y="3752850"/>
              <a:ext cx="171450" cy="173038"/>
            </a:xfrm>
            <a:custGeom>
              <a:avLst/>
              <a:gdLst>
                <a:gd name="T0" fmla="*/ 108 w 217"/>
                <a:gd name="T1" fmla="*/ 217 h 217"/>
                <a:gd name="T2" fmla="*/ 130 w 217"/>
                <a:gd name="T3" fmla="*/ 215 h 217"/>
                <a:gd name="T4" fmla="*/ 150 w 217"/>
                <a:gd name="T5" fmla="*/ 208 h 217"/>
                <a:gd name="T6" fmla="*/ 169 w 217"/>
                <a:gd name="T7" fmla="*/ 199 h 217"/>
                <a:gd name="T8" fmla="*/ 185 w 217"/>
                <a:gd name="T9" fmla="*/ 185 h 217"/>
                <a:gd name="T10" fmla="*/ 199 w 217"/>
                <a:gd name="T11" fmla="*/ 169 h 217"/>
                <a:gd name="T12" fmla="*/ 209 w 217"/>
                <a:gd name="T13" fmla="*/ 151 h 217"/>
                <a:gd name="T14" fmla="*/ 215 w 217"/>
                <a:gd name="T15" fmla="*/ 130 h 217"/>
                <a:gd name="T16" fmla="*/ 217 w 217"/>
                <a:gd name="T17" fmla="*/ 108 h 217"/>
                <a:gd name="T18" fmla="*/ 216 w 217"/>
                <a:gd name="T19" fmla="*/ 98 h 217"/>
                <a:gd name="T20" fmla="*/ 212 w 217"/>
                <a:gd name="T21" fmla="*/ 76 h 217"/>
                <a:gd name="T22" fmla="*/ 204 w 217"/>
                <a:gd name="T23" fmla="*/ 57 h 217"/>
                <a:gd name="T24" fmla="*/ 193 w 217"/>
                <a:gd name="T25" fmla="*/ 40 h 217"/>
                <a:gd name="T26" fmla="*/ 178 w 217"/>
                <a:gd name="T27" fmla="*/ 25 h 217"/>
                <a:gd name="T28" fmla="*/ 160 w 217"/>
                <a:gd name="T29" fmla="*/ 14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2 h 217"/>
                <a:gd name="T44" fmla="*/ 19 w 217"/>
                <a:gd name="T45" fmla="*/ 48 h 217"/>
                <a:gd name="T46" fmla="*/ 8 w 217"/>
                <a:gd name="T47" fmla="*/ 66 h 217"/>
                <a:gd name="T48" fmla="*/ 2 w 217"/>
                <a:gd name="T49" fmla="*/ 87 h 217"/>
                <a:gd name="T50" fmla="*/ 0 w 217"/>
                <a:gd name="T51" fmla="*/ 108 h 217"/>
                <a:gd name="T52" fmla="*/ 0 w 217"/>
                <a:gd name="T53" fmla="*/ 119 h 217"/>
                <a:gd name="T54" fmla="*/ 5 w 217"/>
                <a:gd name="T55" fmla="*/ 140 h 217"/>
                <a:gd name="T56" fmla="*/ 13 w 217"/>
                <a:gd name="T57" fmla="*/ 160 h 217"/>
                <a:gd name="T58" fmla="*/ 25 w 217"/>
                <a:gd name="T59" fmla="*/ 177 h 217"/>
                <a:gd name="T60" fmla="*/ 39 w 217"/>
                <a:gd name="T61" fmla="*/ 192 h 217"/>
                <a:gd name="T62" fmla="*/ 56 w 217"/>
                <a:gd name="T63" fmla="*/ 203 h 217"/>
                <a:gd name="T64" fmla="*/ 76 w 217"/>
                <a:gd name="T65" fmla="*/ 212 h 217"/>
                <a:gd name="T66" fmla="*/ 97 w 217"/>
                <a:gd name="T67" fmla="*/ 217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7"/>
                  </a:lnTo>
                  <a:lnTo>
                    <a:pt x="130" y="215"/>
                  </a:lnTo>
                  <a:lnTo>
                    <a:pt x="140" y="212"/>
                  </a:lnTo>
                  <a:lnTo>
                    <a:pt x="150" y="208"/>
                  </a:lnTo>
                  <a:lnTo>
                    <a:pt x="160" y="203"/>
                  </a:lnTo>
                  <a:lnTo>
                    <a:pt x="169" y="199"/>
                  </a:lnTo>
                  <a:lnTo>
                    <a:pt x="178" y="192"/>
                  </a:lnTo>
                  <a:lnTo>
                    <a:pt x="185" y="185"/>
                  </a:lnTo>
                  <a:lnTo>
                    <a:pt x="193" y="177"/>
                  </a:lnTo>
                  <a:lnTo>
                    <a:pt x="199" y="169"/>
                  </a:lnTo>
                  <a:lnTo>
                    <a:pt x="204" y="160"/>
                  </a:lnTo>
                  <a:lnTo>
                    <a:pt x="209" y="151"/>
                  </a:lnTo>
                  <a:lnTo>
                    <a:pt x="212" y="140"/>
                  </a:lnTo>
                  <a:lnTo>
                    <a:pt x="215" y="130"/>
                  </a:lnTo>
                  <a:lnTo>
                    <a:pt x="216" y="119"/>
                  </a:lnTo>
                  <a:lnTo>
                    <a:pt x="217" y="108"/>
                  </a:lnTo>
                  <a:lnTo>
                    <a:pt x="217" y="108"/>
                  </a:lnTo>
                  <a:lnTo>
                    <a:pt x="216" y="98"/>
                  </a:lnTo>
                  <a:lnTo>
                    <a:pt x="215" y="87"/>
                  </a:lnTo>
                  <a:lnTo>
                    <a:pt x="212" y="76"/>
                  </a:lnTo>
                  <a:lnTo>
                    <a:pt x="209" y="66"/>
                  </a:lnTo>
                  <a:lnTo>
                    <a:pt x="204" y="57"/>
                  </a:lnTo>
                  <a:lnTo>
                    <a:pt x="199" y="48"/>
                  </a:lnTo>
                  <a:lnTo>
                    <a:pt x="193" y="40"/>
                  </a:lnTo>
                  <a:lnTo>
                    <a:pt x="185" y="32"/>
                  </a:lnTo>
                  <a:lnTo>
                    <a:pt x="178" y="25"/>
                  </a:lnTo>
                  <a:lnTo>
                    <a:pt x="169" y="19"/>
                  </a:lnTo>
                  <a:lnTo>
                    <a:pt x="160" y="14"/>
                  </a:lnTo>
                  <a:lnTo>
                    <a:pt x="150" y="9"/>
                  </a:lnTo>
                  <a:lnTo>
                    <a:pt x="140" y="5"/>
                  </a:lnTo>
                  <a:lnTo>
                    <a:pt x="130" y="3"/>
                  </a:lnTo>
                  <a:lnTo>
                    <a:pt x="119" y="0"/>
                  </a:lnTo>
                  <a:lnTo>
                    <a:pt x="108" y="0"/>
                  </a:lnTo>
                  <a:lnTo>
                    <a:pt x="108" y="0"/>
                  </a:lnTo>
                  <a:lnTo>
                    <a:pt x="97" y="0"/>
                  </a:lnTo>
                  <a:lnTo>
                    <a:pt x="86" y="3"/>
                  </a:lnTo>
                  <a:lnTo>
                    <a:pt x="76" y="5"/>
                  </a:lnTo>
                  <a:lnTo>
                    <a:pt x="66" y="9"/>
                  </a:lnTo>
                  <a:lnTo>
                    <a:pt x="56" y="14"/>
                  </a:lnTo>
                  <a:lnTo>
                    <a:pt x="47" y="19"/>
                  </a:lnTo>
                  <a:lnTo>
                    <a:pt x="39" y="25"/>
                  </a:lnTo>
                  <a:lnTo>
                    <a:pt x="31" y="32"/>
                  </a:lnTo>
                  <a:lnTo>
                    <a:pt x="25" y="40"/>
                  </a:lnTo>
                  <a:lnTo>
                    <a:pt x="19" y="48"/>
                  </a:lnTo>
                  <a:lnTo>
                    <a:pt x="13" y="57"/>
                  </a:lnTo>
                  <a:lnTo>
                    <a:pt x="8" y="66"/>
                  </a:lnTo>
                  <a:lnTo>
                    <a:pt x="5" y="76"/>
                  </a:lnTo>
                  <a:lnTo>
                    <a:pt x="2" y="87"/>
                  </a:lnTo>
                  <a:lnTo>
                    <a:pt x="0" y="98"/>
                  </a:lnTo>
                  <a:lnTo>
                    <a:pt x="0" y="108"/>
                  </a:lnTo>
                  <a:lnTo>
                    <a:pt x="0" y="108"/>
                  </a:lnTo>
                  <a:lnTo>
                    <a:pt x="0" y="119"/>
                  </a:lnTo>
                  <a:lnTo>
                    <a:pt x="2" y="130"/>
                  </a:lnTo>
                  <a:lnTo>
                    <a:pt x="5" y="140"/>
                  </a:lnTo>
                  <a:lnTo>
                    <a:pt x="8" y="151"/>
                  </a:lnTo>
                  <a:lnTo>
                    <a:pt x="13" y="160"/>
                  </a:lnTo>
                  <a:lnTo>
                    <a:pt x="19" y="169"/>
                  </a:lnTo>
                  <a:lnTo>
                    <a:pt x="25" y="177"/>
                  </a:lnTo>
                  <a:lnTo>
                    <a:pt x="31" y="185"/>
                  </a:lnTo>
                  <a:lnTo>
                    <a:pt x="39" y="192"/>
                  </a:lnTo>
                  <a:lnTo>
                    <a:pt x="47" y="199"/>
                  </a:lnTo>
                  <a:lnTo>
                    <a:pt x="56" y="203"/>
                  </a:lnTo>
                  <a:lnTo>
                    <a:pt x="66" y="208"/>
                  </a:lnTo>
                  <a:lnTo>
                    <a:pt x="76" y="212"/>
                  </a:lnTo>
                  <a:lnTo>
                    <a:pt x="86" y="215"/>
                  </a:lnTo>
                  <a:lnTo>
                    <a:pt x="97" y="217"/>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47"/>
            <p:cNvSpPr>
              <a:spLocks/>
            </p:cNvSpPr>
            <p:nvPr/>
          </p:nvSpPr>
          <p:spPr bwMode="auto">
            <a:xfrm>
              <a:off x="2024063" y="3856038"/>
              <a:ext cx="171450" cy="173038"/>
            </a:xfrm>
            <a:custGeom>
              <a:avLst/>
              <a:gdLst>
                <a:gd name="T0" fmla="*/ 108 w 217"/>
                <a:gd name="T1" fmla="*/ 217 h 217"/>
                <a:gd name="T2" fmla="*/ 130 w 217"/>
                <a:gd name="T3" fmla="*/ 215 h 217"/>
                <a:gd name="T4" fmla="*/ 150 w 217"/>
                <a:gd name="T5" fmla="*/ 209 h 217"/>
                <a:gd name="T6" fmla="*/ 169 w 217"/>
                <a:gd name="T7" fmla="*/ 199 h 217"/>
                <a:gd name="T8" fmla="*/ 185 w 217"/>
                <a:gd name="T9" fmla="*/ 185 h 217"/>
                <a:gd name="T10" fmla="*/ 199 w 217"/>
                <a:gd name="T11" fmla="*/ 169 h 217"/>
                <a:gd name="T12" fmla="*/ 208 w 217"/>
                <a:gd name="T13" fmla="*/ 150 h 217"/>
                <a:gd name="T14" fmla="*/ 215 w 217"/>
                <a:gd name="T15" fmla="*/ 131 h 217"/>
                <a:gd name="T16" fmla="*/ 217 w 217"/>
                <a:gd name="T17" fmla="*/ 108 h 217"/>
                <a:gd name="T18" fmla="*/ 216 w 217"/>
                <a:gd name="T19" fmla="*/ 97 h 217"/>
                <a:gd name="T20" fmla="*/ 212 w 217"/>
                <a:gd name="T21" fmla="*/ 76 h 217"/>
                <a:gd name="T22" fmla="*/ 203 w 217"/>
                <a:gd name="T23" fmla="*/ 57 h 217"/>
                <a:gd name="T24" fmla="*/ 192 w 217"/>
                <a:gd name="T25" fmla="*/ 40 h 217"/>
                <a:gd name="T26" fmla="*/ 177 w 217"/>
                <a:gd name="T27" fmla="*/ 25 h 217"/>
                <a:gd name="T28" fmla="*/ 160 w 217"/>
                <a:gd name="T29" fmla="*/ 13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1 h 217"/>
                <a:gd name="T44" fmla="*/ 17 w 217"/>
                <a:gd name="T45" fmla="*/ 47 h 217"/>
                <a:gd name="T46" fmla="*/ 8 w 217"/>
                <a:gd name="T47" fmla="*/ 66 h 217"/>
                <a:gd name="T48" fmla="*/ 1 w 217"/>
                <a:gd name="T49" fmla="*/ 87 h 217"/>
                <a:gd name="T50" fmla="*/ 0 w 217"/>
                <a:gd name="T51" fmla="*/ 108 h 217"/>
                <a:gd name="T52" fmla="*/ 0 w 217"/>
                <a:gd name="T53" fmla="*/ 119 h 217"/>
                <a:gd name="T54" fmla="*/ 4 w 217"/>
                <a:gd name="T55" fmla="*/ 140 h 217"/>
                <a:gd name="T56" fmla="*/ 13 w 217"/>
                <a:gd name="T57" fmla="*/ 160 h 217"/>
                <a:gd name="T58" fmla="*/ 25 w 217"/>
                <a:gd name="T59" fmla="*/ 178 h 217"/>
                <a:gd name="T60" fmla="*/ 39 w 217"/>
                <a:gd name="T61" fmla="*/ 193 h 217"/>
                <a:gd name="T62" fmla="*/ 56 w 217"/>
                <a:gd name="T63" fmla="*/ 204 h 217"/>
                <a:gd name="T64" fmla="*/ 76 w 217"/>
                <a:gd name="T65" fmla="*/ 212 h 217"/>
                <a:gd name="T66" fmla="*/ 97 w 217"/>
                <a:gd name="T67" fmla="*/ 216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6"/>
                  </a:lnTo>
                  <a:lnTo>
                    <a:pt x="130" y="215"/>
                  </a:lnTo>
                  <a:lnTo>
                    <a:pt x="140" y="212"/>
                  </a:lnTo>
                  <a:lnTo>
                    <a:pt x="150" y="209"/>
                  </a:lnTo>
                  <a:lnTo>
                    <a:pt x="160" y="204"/>
                  </a:lnTo>
                  <a:lnTo>
                    <a:pt x="169" y="199"/>
                  </a:lnTo>
                  <a:lnTo>
                    <a:pt x="177" y="193"/>
                  </a:lnTo>
                  <a:lnTo>
                    <a:pt x="185" y="185"/>
                  </a:lnTo>
                  <a:lnTo>
                    <a:pt x="192" y="178"/>
                  </a:lnTo>
                  <a:lnTo>
                    <a:pt x="199" y="169"/>
                  </a:lnTo>
                  <a:lnTo>
                    <a:pt x="203" y="160"/>
                  </a:lnTo>
                  <a:lnTo>
                    <a:pt x="208" y="150"/>
                  </a:lnTo>
                  <a:lnTo>
                    <a:pt x="212" y="140"/>
                  </a:lnTo>
                  <a:lnTo>
                    <a:pt x="215" y="131"/>
                  </a:lnTo>
                  <a:lnTo>
                    <a:pt x="216" y="119"/>
                  </a:lnTo>
                  <a:lnTo>
                    <a:pt x="217" y="108"/>
                  </a:lnTo>
                  <a:lnTo>
                    <a:pt x="217" y="108"/>
                  </a:lnTo>
                  <a:lnTo>
                    <a:pt x="216" y="97"/>
                  </a:lnTo>
                  <a:lnTo>
                    <a:pt x="215" y="87"/>
                  </a:lnTo>
                  <a:lnTo>
                    <a:pt x="212" y="76"/>
                  </a:lnTo>
                  <a:lnTo>
                    <a:pt x="208" y="66"/>
                  </a:lnTo>
                  <a:lnTo>
                    <a:pt x="203" y="57"/>
                  </a:lnTo>
                  <a:lnTo>
                    <a:pt x="199" y="47"/>
                  </a:lnTo>
                  <a:lnTo>
                    <a:pt x="192" y="40"/>
                  </a:lnTo>
                  <a:lnTo>
                    <a:pt x="185" y="31"/>
                  </a:lnTo>
                  <a:lnTo>
                    <a:pt x="177" y="25"/>
                  </a:lnTo>
                  <a:lnTo>
                    <a:pt x="169" y="19"/>
                  </a:lnTo>
                  <a:lnTo>
                    <a:pt x="160" y="13"/>
                  </a:lnTo>
                  <a:lnTo>
                    <a:pt x="150" y="9"/>
                  </a:lnTo>
                  <a:lnTo>
                    <a:pt x="140" y="5"/>
                  </a:lnTo>
                  <a:lnTo>
                    <a:pt x="130" y="3"/>
                  </a:lnTo>
                  <a:lnTo>
                    <a:pt x="119" y="0"/>
                  </a:lnTo>
                  <a:lnTo>
                    <a:pt x="108" y="0"/>
                  </a:lnTo>
                  <a:lnTo>
                    <a:pt x="108" y="0"/>
                  </a:lnTo>
                  <a:lnTo>
                    <a:pt x="97" y="0"/>
                  </a:lnTo>
                  <a:lnTo>
                    <a:pt x="86" y="3"/>
                  </a:lnTo>
                  <a:lnTo>
                    <a:pt x="76" y="5"/>
                  </a:lnTo>
                  <a:lnTo>
                    <a:pt x="66" y="9"/>
                  </a:lnTo>
                  <a:lnTo>
                    <a:pt x="56" y="13"/>
                  </a:lnTo>
                  <a:lnTo>
                    <a:pt x="47" y="19"/>
                  </a:lnTo>
                  <a:lnTo>
                    <a:pt x="39" y="25"/>
                  </a:lnTo>
                  <a:lnTo>
                    <a:pt x="31" y="31"/>
                  </a:lnTo>
                  <a:lnTo>
                    <a:pt x="25" y="40"/>
                  </a:lnTo>
                  <a:lnTo>
                    <a:pt x="17" y="47"/>
                  </a:lnTo>
                  <a:lnTo>
                    <a:pt x="13" y="57"/>
                  </a:lnTo>
                  <a:lnTo>
                    <a:pt x="8" y="66"/>
                  </a:lnTo>
                  <a:lnTo>
                    <a:pt x="4" y="76"/>
                  </a:lnTo>
                  <a:lnTo>
                    <a:pt x="1" y="87"/>
                  </a:lnTo>
                  <a:lnTo>
                    <a:pt x="0" y="97"/>
                  </a:lnTo>
                  <a:lnTo>
                    <a:pt x="0" y="108"/>
                  </a:lnTo>
                  <a:lnTo>
                    <a:pt x="0" y="108"/>
                  </a:lnTo>
                  <a:lnTo>
                    <a:pt x="0" y="119"/>
                  </a:lnTo>
                  <a:lnTo>
                    <a:pt x="1" y="131"/>
                  </a:lnTo>
                  <a:lnTo>
                    <a:pt x="4" y="140"/>
                  </a:lnTo>
                  <a:lnTo>
                    <a:pt x="8" y="150"/>
                  </a:lnTo>
                  <a:lnTo>
                    <a:pt x="13" y="160"/>
                  </a:lnTo>
                  <a:lnTo>
                    <a:pt x="17" y="169"/>
                  </a:lnTo>
                  <a:lnTo>
                    <a:pt x="25" y="178"/>
                  </a:lnTo>
                  <a:lnTo>
                    <a:pt x="31" y="185"/>
                  </a:lnTo>
                  <a:lnTo>
                    <a:pt x="39" y="193"/>
                  </a:lnTo>
                  <a:lnTo>
                    <a:pt x="47" y="199"/>
                  </a:lnTo>
                  <a:lnTo>
                    <a:pt x="56" y="204"/>
                  </a:lnTo>
                  <a:lnTo>
                    <a:pt x="66" y="209"/>
                  </a:lnTo>
                  <a:lnTo>
                    <a:pt x="76" y="212"/>
                  </a:lnTo>
                  <a:lnTo>
                    <a:pt x="86" y="215"/>
                  </a:lnTo>
                  <a:lnTo>
                    <a:pt x="97" y="216"/>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48"/>
            <p:cNvSpPr>
              <a:spLocks noEditPoints="1"/>
            </p:cNvSpPr>
            <p:nvPr/>
          </p:nvSpPr>
          <p:spPr bwMode="auto">
            <a:xfrm>
              <a:off x="1154113" y="3951288"/>
              <a:ext cx="1168400" cy="971550"/>
            </a:xfrm>
            <a:custGeom>
              <a:avLst/>
              <a:gdLst>
                <a:gd name="T0" fmla="*/ 1069 w 1472"/>
                <a:gd name="T1" fmla="*/ 229 h 1223"/>
                <a:gd name="T2" fmla="*/ 967 w 1472"/>
                <a:gd name="T3" fmla="*/ 132 h 1223"/>
                <a:gd name="T4" fmla="*/ 800 w 1472"/>
                <a:gd name="T5" fmla="*/ 77 h 1223"/>
                <a:gd name="T6" fmla="*/ 599 w 1472"/>
                <a:gd name="T7" fmla="*/ 160 h 1223"/>
                <a:gd name="T8" fmla="*/ 516 w 1472"/>
                <a:gd name="T9" fmla="*/ 359 h 1223"/>
                <a:gd name="T10" fmla="*/ 448 w 1472"/>
                <a:gd name="T11" fmla="*/ 524 h 1223"/>
                <a:gd name="T12" fmla="*/ 283 w 1472"/>
                <a:gd name="T13" fmla="*/ 592 h 1223"/>
                <a:gd name="T14" fmla="*/ 200 w 1472"/>
                <a:gd name="T15" fmla="*/ 554 h 1223"/>
                <a:gd name="T16" fmla="*/ 176 w 1472"/>
                <a:gd name="T17" fmla="*/ 468 h 1223"/>
                <a:gd name="T18" fmla="*/ 216 w 1472"/>
                <a:gd name="T19" fmla="*/ 327 h 1223"/>
                <a:gd name="T20" fmla="*/ 310 w 1472"/>
                <a:gd name="T21" fmla="*/ 218 h 1223"/>
                <a:gd name="T22" fmla="*/ 442 w 1472"/>
                <a:gd name="T23" fmla="*/ 158 h 1223"/>
                <a:gd name="T24" fmla="*/ 272 w 1472"/>
                <a:gd name="T25" fmla="*/ 36 h 1223"/>
                <a:gd name="T26" fmla="*/ 74 w 1472"/>
                <a:gd name="T27" fmla="*/ 222 h 1223"/>
                <a:gd name="T28" fmla="*/ 1 w 1472"/>
                <a:gd name="T29" fmla="*/ 446 h 1223"/>
                <a:gd name="T30" fmla="*/ 33 w 1472"/>
                <a:gd name="T31" fmla="*/ 704 h 1223"/>
                <a:gd name="T32" fmla="*/ 191 w 1472"/>
                <a:gd name="T33" fmla="*/ 981 h 1223"/>
                <a:gd name="T34" fmla="*/ 450 w 1472"/>
                <a:gd name="T35" fmla="*/ 1164 h 1223"/>
                <a:gd name="T36" fmla="*/ 737 w 1472"/>
                <a:gd name="T37" fmla="*/ 1223 h 1223"/>
                <a:gd name="T38" fmla="*/ 951 w 1472"/>
                <a:gd name="T39" fmla="*/ 1190 h 1223"/>
                <a:gd name="T40" fmla="*/ 1179 w 1472"/>
                <a:gd name="T41" fmla="*/ 1072 h 1223"/>
                <a:gd name="T42" fmla="*/ 1394 w 1472"/>
                <a:gd name="T43" fmla="*/ 814 h 1223"/>
                <a:gd name="T44" fmla="*/ 1468 w 1472"/>
                <a:gd name="T45" fmla="*/ 566 h 1223"/>
                <a:gd name="T46" fmla="*/ 1424 w 1472"/>
                <a:gd name="T47" fmla="*/ 327 h 1223"/>
                <a:gd name="T48" fmla="*/ 1219 w 1472"/>
                <a:gd name="T49" fmla="*/ 204 h 1223"/>
                <a:gd name="T50" fmla="*/ 1041 w 1472"/>
                <a:gd name="T51" fmla="*/ 245 h 1223"/>
                <a:gd name="T52" fmla="*/ 1022 w 1472"/>
                <a:gd name="T53" fmla="*/ 258 h 1223"/>
                <a:gd name="T54" fmla="*/ 1008 w 1472"/>
                <a:gd name="T55" fmla="*/ 269 h 1223"/>
                <a:gd name="T56" fmla="*/ 992 w 1472"/>
                <a:gd name="T57" fmla="*/ 284 h 1223"/>
                <a:gd name="T58" fmla="*/ 737 w 1472"/>
                <a:gd name="T59" fmla="*/ 1046 h 1223"/>
                <a:gd name="T60" fmla="*/ 453 w 1472"/>
                <a:gd name="T61" fmla="*/ 970 h 1223"/>
                <a:gd name="T62" fmla="*/ 252 w 1472"/>
                <a:gd name="T63" fmla="*/ 767 h 1223"/>
                <a:gd name="T64" fmla="*/ 402 w 1472"/>
                <a:gd name="T65" fmla="*/ 751 h 1223"/>
                <a:gd name="T66" fmla="*/ 557 w 1472"/>
                <a:gd name="T67" fmla="*/ 663 h 1223"/>
                <a:gd name="T68" fmla="*/ 654 w 1472"/>
                <a:gd name="T69" fmla="*/ 534 h 1223"/>
                <a:gd name="T70" fmla="*/ 692 w 1472"/>
                <a:gd name="T71" fmla="*/ 359 h 1223"/>
                <a:gd name="T72" fmla="*/ 723 w 1472"/>
                <a:gd name="T73" fmla="*/ 284 h 1223"/>
                <a:gd name="T74" fmla="*/ 800 w 1472"/>
                <a:gd name="T75" fmla="*/ 251 h 1223"/>
                <a:gd name="T76" fmla="*/ 882 w 1472"/>
                <a:gd name="T77" fmla="*/ 291 h 1223"/>
                <a:gd name="T78" fmla="*/ 907 w 1472"/>
                <a:gd name="T79" fmla="*/ 486 h 1223"/>
                <a:gd name="T80" fmla="*/ 879 w 1472"/>
                <a:gd name="T81" fmla="*/ 596 h 1223"/>
                <a:gd name="T82" fmla="*/ 742 w 1472"/>
                <a:gd name="T83" fmla="*/ 709 h 1223"/>
                <a:gd name="T84" fmla="*/ 897 w 1472"/>
                <a:gd name="T85" fmla="*/ 829 h 1223"/>
                <a:gd name="T86" fmla="*/ 1014 w 1472"/>
                <a:gd name="T87" fmla="*/ 713 h 1223"/>
                <a:gd name="T88" fmla="*/ 1078 w 1472"/>
                <a:gd name="T89" fmla="*/ 547 h 1223"/>
                <a:gd name="T90" fmla="*/ 1095 w 1472"/>
                <a:gd name="T91" fmla="*/ 435 h 1223"/>
                <a:gd name="T92" fmla="*/ 1168 w 1472"/>
                <a:gd name="T93" fmla="*/ 380 h 1223"/>
                <a:gd name="T94" fmla="*/ 1250 w 1472"/>
                <a:gd name="T95" fmla="*/ 397 h 1223"/>
                <a:gd name="T96" fmla="*/ 1296 w 1472"/>
                <a:gd name="T97" fmla="*/ 475 h 1223"/>
                <a:gd name="T98" fmla="*/ 1250 w 1472"/>
                <a:gd name="T99" fmla="*/ 709 h 1223"/>
                <a:gd name="T100" fmla="*/ 1065 w 1472"/>
                <a:gd name="T101" fmla="*/ 940 h 1223"/>
                <a:gd name="T102" fmla="*/ 737 w 1472"/>
                <a:gd name="T103" fmla="*/ 1046 h 1223"/>
                <a:gd name="T104" fmla="*/ 970 w 1472"/>
                <a:gd name="T105" fmla="*/ 307 h 1223"/>
                <a:gd name="T106" fmla="*/ 962 w 1472"/>
                <a:gd name="T107" fmla="*/ 318 h 1223"/>
                <a:gd name="T108" fmla="*/ 948 w 1472"/>
                <a:gd name="T109" fmla="*/ 339 h 1223"/>
                <a:gd name="T110" fmla="*/ 940 w 1472"/>
                <a:gd name="T111" fmla="*/ 353 h 1223"/>
                <a:gd name="T112" fmla="*/ 928 w 1472"/>
                <a:gd name="T113" fmla="*/ 378 h 1223"/>
                <a:gd name="T114" fmla="*/ 924 w 1472"/>
                <a:gd name="T115" fmla="*/ 389 h 1223"/>
                <a:gd name="T116" fmla="*/ 915 w 1472"/>
                <a:gd name="T117" fmla="*/ 416 h 1223"/>
                <a:gd name="T118" fmla="*/ 912 w 1472"/>
                <a:gd name="T119" fmla="*/ 430 h 1223"/>
                <a:gd name="T120" fmla="*/ 908 w 1472"/>
                <a:gd name="T121" fmla="*/ 459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2" h="1223">
                  <a:moveTo>
                    <a:pt x="1189" y="203"/>
                  </a:moveTo>
                  <a:lnTo>
                    <a:pt x="1189" y="203"/>
                  </a:lnTo>
                  <a:lnTo>
                    <a:pt x="1172" y="203"/>
                  </a:lnTo>
                  <a:lnTo>
                    <a:pt x="1153" y="204"/>
                  </a:lnTo>
                  <a:lnTo>
                    <a:pt x="1136" y="208"/>
                  </a:lnTo>
                  <a:lnTo>
                    <a:pt x="1119" y="212"/>
                  </a:lnTo>
                  <a:lnTo>
                    <a:pt x="1101" y="217"/>
                  </a:lnTo>
                  <a:lnTo>
                    <a:pt x="1085" y="223"/>
                  </a:lnTo>
                  <a:lnTo>
                    <a:pt x="1069" y="229"/>
                  </a:lnTo>
                  <a:lnTo>
                    <a:pt x="1054" y="238"/>
                  </a:lnTo>
                  <a:lnTo>
                    <a:pt x="1054" y="238"/>
                  </a:lnTo>
                  <a:lnTo>
                    <a:pt x="1045" y="219"/>
                  </a:lnTo>
                  <a:lnTo>
                    <a:pt x="1034" y="203"/>
                  </a:lnTo>
                  <a:lnTo>
                    <a:pt x="1023" y="187"/>
                  </a:lnTo>
                  <a:lnTo>
                    <a:pt x="1011" y="172"/>
                  </a:lnTo>
                  <a:lnTo>
                    <a:pt x="997" y="157"/>
                  </a:lnTo>
                  <a:lnTo>
                    <a:pt x="983" y="145"/>
                  </a:lnTo>
                  <a:lnTo>
                    <a:pt x="967" y="132"/>
                  </a:lnTo>
                  <a:lnTo>
                    <a:pt x="951" y="121"/>
                  </a:lnTo>
                  <a:lnTo>
                    <a:pt x="935" y="111"/>
                  </a:lnTo>
                  <a:lnTo>
                    <a:pt x="918" y="103"/>
                  </a:lnTo>
                  <a:lnTo>
                    <a:pt x="899" y="94"/>
                  </a:lnTo>
                  <a:lnTo>
                    <a:pt x="881" y="88"/>
                  </a:lnTo>
                  <a:lnTo>
                    <a:pt x="861" y="83"/>
                  </a:lnTo>
                  <a:lnTo>
                    <a:pt x="841" y="79"/>
                  </a:lnTo>
                  <a:lnTo>
                    <a:pt x="820" y="77"/>
                  </a:lnTo>
                  <a:lnTo>
                    <a:pt x="800" y="77"/>
                  </a:lnTo>
                  <a:lnTo>
                    <a:pt x="800" y="77"/>
                  </a:lnTo>
                  <a:lnTo>
                    <a:pt x="770" y="78"/>
                  </a:lnTo>
                  <a:lnTo>
                    <a:pt x="743" y="81"/>
                  </a:lnTo>
                  <a:lnTo>
                    <a:pt x="716" y="89"/>
                  </a:lnTo>
                  <a:lnTo>
                    <a:pt x="690" y="99"/>
                  </a:lnTo>
                  <a:lnTo>
                    <a:pt x="665" y="110"/>
                  </a:lnTo>
                  <a:lnTo>
                    <a:pt x="641" y="125"/>
                  </a:lnTo>
                  <a:lnTo>
                    <a:pt x="619" y="141"/>
                  </a:lnTo>
                  <a:lnTo>
                    <a:pt x="599" y="160"/>
                  </a:lnTo>
                  <a:lnTo>
                    <a:pt x="582" y="179"/>
                  </a:lnTo>
                  <a:lnTo>
                    <a:pt x="564" y="202"/>
                  </a:lnTo>
                  <a:lnTo>
                    <a:pt x="551" y="224"/>
                  </a:lnTo>
                  <a:lnTo>
                    <a:pt x="538" y="249"/>
                  </a:lnTo>
                  <a:lnTo>
                    <a:pt x="530" y="275"/>
                  </a:lnTo>
                  <a:lnTo>
                    <a:pt x="522" y="302"/>
                  </a:lnTo>
                  <a:lnTo>
                    <a:pt x="518" y="331"/>
                  </a:lnTo>
                  <a:lnTo>
                    <a:pt x="516" y="359"/>
                  </a:lnTo>
                  <a:lnTo>
                    <a:pt x="516" y="359"/>
                  </a:lnTo>
                  <a:lnTo>
                    <a:pt x="515" y="383"/>
                  </a:lnTo>
                  <a:lnTo>
                    <a:pt x="512" y="405"/>
                  </a:lnTo>
                  <a:lnTo>
                    <a:pt x="506" y="428"/>
                  </a:lnTo>
                  <a:lnTo>
                    <a:pt x="499" y="449"/>
                  </a:lnTo>
                  <a:lnTo>
                    <a:pt x="489" y="470"/>
                  </a:lnTo>
                  <a:lnTo>
                    <a:pt x="477" y="488"/>
                  </a:lnTo>
                  <a:lnTo>
                    <a:pt x="464" y="507"/>
                  </a:lnTo>
                  <a:lnTo>
                    <a:pt x="448" y="524"/>
                  </a:lnTo>
                  <a:lnTo>
                    <a:pt x="448" y="524"/>
                  </a:lnTo>
                  <a:lnTo>
                    <a:pt x="430" y="540"/>
                  </a:lnTo>
                  <a:lnTo>
                    <a:pt x="412" y="554"/>
                  </a:lnTo>
                  <a:lnTo>
                    <a:pt x="393" y="565"/>
                  </a:lnTo>
                  <a:lnTo>
                    <a:pt x="372" y="575"/>
                  </a:lnTo>
                  <a:lnTo>
                    <a:pt x="351" y="583"/>
                  </a:lnTo>
                  <a:lnTo>
                    <a:pt x="329" y="589"/>
                  </a:lnTo>
                  <a:lnTo>
                    <a:pt x="306" y="592"/>
                  </a:lnTo>
                  <a:lnTo>
                    <a:pt x="283" y="592"/>
                  </a:lnTo>
                  <a:lnTo>
                    <a:pt x="283" y="592"/>
                  </a:lnTo>
                  <a:lnTo>
                    <a:pt x="272" y="592"/>
                  </a:lnTo>
                  <a:lnTo>
                    <a:pt x="262" y="591"/>
                  </a:lnTo>
                  <a:lnTo>
                    <a:pt x="251" y="589"/>
                  </a:lnTo>
                  <a:lnTo>
                    <a:pt x="241" y="585"/>
                  </a:lnTo>
                  <a:lnTo>
                    <a:pt x="232" y="580"/>
                  </a:lnTo>
                  <a:lnTo>
                    <a:pt x="223" y="575"/>
                  </a:lnTo>
                  <a:lnTo>
                    <a:pt x="215" y="569"/>
                  </a:lnTo>
                  <a:lnTo>
                    <a:pt x="207" y="561"/>
                  </a:lnTo>
                  <a:lnTo>
                    <a:pt x="200" y="554"/>
                  </a:lnTo>
                  <a:lnTo>
                    <a:pt x="193" y="545"/>
                  </a:lnTo>
                  <a:lnTo>
                    <a:pt x="189" y="537"/>
                  </a:lnTo>
                  <a:lnTo>
                    <a:pt x="184" y="527"/>
                  </a:lnTo>
                  <a:lnTo>
                    <a:pt x="180" y="518"/>
                  </a:lnTo>
                  <a:lnTo>
                    <a:pt x="177" y="507"/>
                  </a:lnTo>
                  <a:lnTo>
                    <a:pt x="176" y="497"/>
                  </a:lnTo>
                  <a:lnTo>
                    <a:pt x="175" y="486"/>
                  </a:lnTo>
                  <a:lnTo>
                    <a:pt x="175" y="486"/>
                  </a:lnTo>
                  <a:lnTo>
                    <a:pt x="176" y="468"/>
                  </a:lnTo>
                  <a:lnTo>
                    <a:pt x="177" y="451"/>
                  </a:lnTo>
                  <a:lnTo>
                    <a:pt x="180" y="435"/>
                  </a:lnTo>
                  <a:lnTo>
                    <a:pt x="182" y="419"/>
                  </a:lnTo>
                  <a:lnTo>
                    <a:pt x="186" y="403"/>
                  </a:lnTo>
                  <a:lnTo>
                    <a:pt x="191" y="387"/>
                  </a:lnTo>
                  <a:lnTo>
                    <a:pt x="196" y="370"/>
                  </a:lnTo>
                  <a:lnTo>
                    <a:pt x="202" y="356"/>
                  </a:lnTo>
                  <a:lnTo>
                    <a:pt x="208" y="341"/>
                  </a:lnTo>
                  <a:lnTo>
                    <a:pt x="216" y="327"/>
                  </a:lnTo>
                  <a:lnTo>
                    <a:pt x="223" y="312"/>
                  </a:lnTo>
                  <a:lnTo>
                    <a:pt x="232" y="299"/>
                  </a:lnTo>
                  <a:lnTo>
                    <a:pt x="242" y="286"/>
                  </a:lnTo>
                  <a:lnTo>
                    <a:pt x="252" y="274"/>
                  </a:lnTo>
                  <a:lnTo>
                    <a:pt x="262" y="261"/>
                  </a:lnTo>
                  <a:lnTo>
                    <a:pt x="273" y="250"/>
                  </a:lnTo>
                  <a:lnTo>
                    <a:pt x="285" y="239"/>
                  </a:lnTo>
                  <a:lnTo>
                    <a:pt x="296" y="228"/>
                  </a:lnTo>
                  <a:lnTo>
                    <a:pt x="310" y="218"/>
                  </a:lnTo>
                  <a:lnTo>
                    <a:pt x="322" y="209"/>
                  </a:lnTo>
                  <a:lnTo>
                    <a:pt x="336" y="201"/>
                  </a:lnTo>
                  <a:lnTo>
                    <a:pt x="350" y="192"/>
                  </a:lnTo>
                  <a:lnTo>
                    <a:pt x="365" y="184"/>
                  </a:lnTo>
                  <a:lnTo>
                    <a:pt x="380" y="178"/>
                  </a:lnTo>
                  <a:lnTo>
                    <a:pt x="394" y="172"/>
                  </a:lnTo>
                  <a:lnTo>
                    <a:pt x="411" y="167"/>
                  </a:lnTo>
                  <a:lnTo>
                    <a:pt x="425" y="162"/>
                  </a:lnTo>
                  <a:lnTo>
                    <a:pt x="442" y="158"/>
                  </a:lnTo>
                  <a:lnTo>
                    <a:pt x="459" y="156"/>
                  </a:lnTo>
                  <a:lnTo>
                    <a:pt x="475" y="153"/>
                  </a:lnTo>
                  <a:lnTo>
                    <a:pt x="492" y="152"/>
                  </a:lnTo>
                  <a:lnTo>
                    <a:pt x="510" y="152"/>
                  </a:lnTo>
                  <a:lnTo>
                    <a:pt x="357" y="0"/>
                  </a:lnTo>
                  <a:lnTo>
                    <a:pt x="357" y="0"/>
                  </a:lnTo>
                  <a:lnTo>
                    <a:pt x="327" y="10"/>
                  </a:lnTo>
                  <a:lnTo>
                    <a:pt x="299" y="22"/>
                  </a:lnTo>
                  <a:lnTo>
                    <a:pt x="272" y="36"/>
                  </a:lnTo>
                  <a:lnTo>
                    <a:pt x="244" y="50"/>
                  </a:lnTo>
                  <a:lnTo>
                    <a:pt x="220" y="67"/>
                  </a:lnTo>
                  <a:lnTo>
                    <a:pt x="195" y="85"/>
                  </a:lnTo>
                  <a:lnTo>
                    <a:pt x="171" y="105"/>
                  </a:lnTo>
                  <a:lnTo>
                    <a:pt x="149" y="126"/>
                  </a:lnTo>
                  <a:lnTo>
                    <a:pt x="128" y="147"/>
                  </a:lnTo>
                  <a:lnTo>
                    <a:pt x="109" y="171"/>
                  </a:lnTo>
                  <a:lnTo>
                    <a:pt x="91" y="196"/>
                  </a:lnTo>
                  <a:lnTo>
                    <a:pt x="74" y="222"/>
                  </a:lnTo>
                  <a:lnTo>
                    <a:pt x="58" y="248"/>
                  </a:lnTo>
                  <a:lnTo>
                    <a:pt x="46" y="276"/>
                  </a:lnTo>
                  <a:lnTo>
                    <a:pt x="33" y="305"/>
                  </a:lnTo>
                  <a:lnTo>
                    <a:pt x="24" y="333"/>
                  </a:lnTo>
                  <a:lnTo>
                    <a:pt x="24" y="333"/>
                  </a:lnTo>
                  <a:lnTo>
                    <a:pt x="14" y="370"/>
                  </a:lnTo>
                  <a:lnTo>
                    <a:pt x="6" y="408"/>
                  </a:lnTo>
                  <a:lnTo>
                    <a:pt x="4" y="426"/>
                  </a:lnTo>
                  <a:lnTo>
                    <a:pt x="1" y="446"/>
                  </a:lnTo>
                  <a:lnTo>
                    <a:pt x="0" y="466"/>
                  </a:lnTo>
                  <a:lnTo>
                    <a:pt x="0" y="486"/>
                  </a:lnTo>
                  <a:lnTo>
                    <a:pt x="0" y="486"/>
                  </a:lnTo>
                  <a:lnTo>
                    <a:pt x="1" y="523"/>
                  </a:lnTo>
                  <a:lnTo>
                    <a:pt x="4" y="560"/>
                  </a:lnTo>
                  <a:lnTo>
                    <a:pt x="9" y="597"/>
                  </a:lnTo>
                  <a:lnTo>
                    <a:pt x="15" y="633"/>
                  </a:lnTo>
                  <a:lnTo>
                    <a:pt x="22" y="669"/>
                  </a:lnTo>
                  <a:lnTo>
                    <a:pt x="33" y="704"/>
                  </a:lnTo>
                  <a:lnTo>
                    <a:pt x="45" y="739"/>
                  </a:lnTo>
                  <a:lnTo>
                    <a:pt x="58" y="772"/>
                  </a:lnTo>
                  <a:lnTo>
                    <a:pt x="72" y="805"/>
                  </a:lnTo>
                  <a:lnTo>
                    <a:pt x="89" y="837"/>
                  </a:lnTo>
                  <a:lnTo>
                    <a:pt x="107" y="868"/>
                  </a:lnTo>
                  <a:lnTo>
                    <a:pt x="125" y="898"/>
                  </a:lnTo>
                  <a:lnTo>
                    <a:pt x="146" y="926"/>
                  </a:lnTo>
                  <a:lnTo>
                    <a:pt x="169" y="953"/>
                  </a:lnTo>
                  <a:lnTo>
                    <a:pt x="191" y="981"/>
                  </a:lnTo>
                  <a:lnTo>
                    <a:pt x="216" y="1007"/>
                  </a:lnTo>
                  <a:lnTo>
                    <a:pt x="242" y="1030"/>
                  </a:lnTo>
                  <a:lnTo>
                    <a:pt x="268" y="1054"/>
                  </a:lnTo>
                  <a:lnTo>
                    <a:pt x="296" y="1076"/>
                  </a:lnTo>
                  <a:lnTo>
                    <a:pt x="325" y="1096"/>
                  </a:lnTo>
                  <a:lnTo>
                    <a:pt x="355" y="1116"/>
                  </a:lnTo>
                  <a:lnTo>
                    <a:pt x="386" y="1133"/>
                  </a:lnTo>
                  <a:lnTo>
                    <a:pt x="417" y="1149"/>
                  </a:lnTo>
                  <a:lnTo>
                    <a:pt x="450" y="1164"/>
                  </a:lnTo>
                  <a:lnTo>
                    <a:pt x="484" y="1178"/>
                  </a:lnTo>
                  <a:lnTo>
                    <a:pt x="517" y="1189"/>
                  </a:lnTo>
                  <a:lnTo>
                    <a:pt x="552" y="1199"/>
                  </a:lnTo>
                  <a:lnTo>
                    <a:pt x="588" y="1208"/>
                  </a:lnTo>
                  <a:lnTo>
                    <a:pt x="624" y="1214"/>
                  </a:lnTo>
                  <a:lnTo>
                    <a:pt x="661" y="1219"/>
                  </a:lnTo>
                  <a:lnTo>
                    <a:pt x="698" y="1221"/>
                  </a:lnTo>
                  <a:lnTo>
                    <a:pt x="737" y="1223"/>
                  </a:lnTo>
                  <a:lnTo>
                    <a:pt x="737" y="1223"/>
                  </a:lnTo>
                  <a:lnTo>
                    <a:pt x="761" y="1221"/>
                  </a:lnTo>
                  <a:lnTo>
                    <a:pt x="786" y="1220"/>
                  </a:lnTo>
                  <a:lnTo>
                    <a:pt x="810" y="1219"/>
                  </a:lnTo>
                  <a:lnTo>
                    <a:pt x="835" y="1215"/>
                  </a:lnTo>
                  <a:lnTo>
                    <a:pt x="858" y="1211"/>
                  </a:lnTo>
                  <a:lnTo>
                    <a:pt x="882" y="1208"/>
                  </a:lnTo>
                  <a:lnTo>
                    <a:pt x="905" y="1203"/>
                  </a:lnTo>
                  <a:lnTo>
                    <a:pt x="929" y="1197"/>
                  </a:lnTo>
                  <a:lnTo>
                    <a:pt x="951" y="1190"/>
                  </a:lnTo>
                  <a:lnTo>
                    <a:pt x="975" y="1183"/>
                  </a:lnTo>
                  <a:lnTo>
                    <a:pt x="996" y="1174"/>
                  </a:lnTo>
                  <a:lnTo>
                    <a:pt x="1018" y="1165"/>
                  </a:lnTo>
                  <a:lnTo>
                    <a:pt x="1041" y="1157"/>
                  </a:lnTo>
                  <a:lnTo>
                    <a:pt x="1062" y="1147"/>
                  </a:lnTo>
                  <a:lnTo>
                    <a:pt x="1081" y="1136"/>
                  </a:lnTo>
                  <a:lnTo>
                    <a:pt x="1103" y="1125"/>
                  </a:lnTo>
                  <a:lnTo>
                    <a:pt x="1142" y="1100"/>
                  </a:lnTo>
                  <a:lnTo>
                    <a:pt x="1179" y="1072"/>
                  </a:lnTo>
                  <a:lnTo>
                    <a:pt x="1215" y="1044"/>
                  </a:lnTo>
                  <a:lnTo>
                    <a:pt x="1250" y="1012"/>
                  </a:lnTo>
                  <a:lnTo>
                    <a:pt x="1282" y="979"/>
                  </a:lnTo>
                  <a:lnTo>
                    <a:pt x="1312" y="943"/>
                  </a:lnTo>
                  <a:lnTo>
                    <a:pt x="1341" y="906"/>
                  </a:lnTo>
                  <a:lnTo>
                    <a:pt x="1365" y="867"/>
                  </a:lnTo>
                  <a:lnTo>
                    <a:pt x="1365" y="867"/>
                  </a:lnTo>
                  <a:lnTo>
                    <a:pt x="1380" y="842"/>
                  </a:lnTo>
                  <a:lnTo>
                    <a:pt x="1394" y="814"/>
                  </a:lnTo>
                  <a:lnTo>
                    <a:pt x="1408" y="787"/>
                  </a:lnTo>
                  <a:lnTo>
                    <a:pt x="1419" y="760"/>
                  </a:lnTo>
                  <a:lnTo>
                    <a:pt x="1430" y="731"/>
                  </a:lnTo>
                  <a:lnTo>
                    <a:pt x="1440" y="703"/>
                  </a:lnTo>
                  <a:lnTo>
                    <a:pt x="1449" y="674"/>
                  </a:lnTo>
                  <a:lnTo>
                    <a:pt x="1455" y="645"/>
                  </a:lnTo>
                  <a:lnTo>
                    <a:pt x="1455" y="645"/>
                  </a:lnTo>
                  <a:lnTo>
                    <a:pt x="1462" y="605"/>
                  </a:lnTo>
                  <a:lnTo>
                    <a:pt x="1468" y="566"/>
                  </a:lnTo>
                  <a:lnTo>
                    <a:pt x="1472" y="525"/>
                  </a:lnTo>
                  <a:lnTo>
                    <a:pt x="1472" y="486"/>
                  </a:lnTo>
                  <a:lnTo>
                    <a:pt x="1472" y="486"/>
                  </a:lnTo>
                  <a:lnTo>
                    <a:pt x="1471" y="457"/>
                  </a:lnTo>
                  <a:lnTo>
                    <a:pt x="1467" y="429"/>
                  </a:lnTo>
                  <a:lnTo>
                    <a:pt x="1460" y="401"/>
                  </a:lnTo>
                  <a:lnTo>
                    <a:pt x="1450" y="375"/>
                  </a:lnTo>
                  <a:lnTo>
                    <a:pt x="1439" y="351"/>
                  </a:lnTo>
                  <a:lnTo>
                    <a:pt x="1424" y="327"/>
                  </a:lnTo>
                  <a:lnTo>
                    <a:pt x="1408" y="306"/>
                  </a:lnTo>
                  <a:lnTo>
                    <a:pt x="1390" y="286"/>
                  </a:lnTo>
                  <a:lnTo>
                    <a:pt x="1369" y="268"/>
                  </a:lnTo>
                  <a:lnTo>
                    <a:pt x="1348" y="251"/>
                  </a:lnTo>
                  <a:lnTo>
                    <a:pt x="1325" y="237"/>
                  </a:lnTo>
                  <a:lnTo>
                    <a:pt x="1300" y="225"/>
                  </a:lnTo>
                  <a:lnTo>
                    <a:pt x="1274" y="215"/>
                  </a:lnTo>
                  <a:lnTo>
                    <a:pt x="1246" y="208"/>
                  </a:lnTo>
                  <a:lnTo>
                    <a:pt x="1219" y="204"/>
                  </a:lnTo>
                  <a:lnTo>
                    <a:pt x="1189" y="203"/>
                  </a:lnTo>
                  <a:lnTo>
                    <a:pt x="1189" y="203"/>
                  </a:lnTo>
                  <a:close/>
                  <a:moveTo>
                    <a:pt x="1050" y="239"/>
                  </a:moveTo>
                  <a:lnTo>
                    <a:pt x="1050" y="239"/>
                  </a:lnTo>
                  <a:lnTo>
                    <a:pt x="1045" y="243"/>
                  </a:lnTo>
                  <a:lnTo>
                    <a:pt x="1045" y="243"/>
                  </a:lnTo>
                  <a:lnTo>
                    <a:pt x="1050" y="239"/>
                  </a:lnTo>
                  <a:lnTo>
                    <a:pt x="1050" y="239"/>
                  </a:lnTo>
                  <a:close/>
                  <a:moveTo>
                    <a:pt x="1041" y="245"/>
                  </a:moveTo>
                  <a:lnTo>
                    <a:pt x="1041" y="245"/>
                  </a:lnTo>
                  <a:lnTo>
                    <a:pt x="1036" y="249"/>
                  </a:lnTo>
                  <a:lnTo>
                    <a:pt x="1036" y="249"/>
                  </a:lnTo>
                  <a:lnTo>
                    <a:pt x="1041" y="245"/>
                  </a:lnTo>
                  <a:lnTo>
                    <a:pt x="1041" y="245"/>
                  </a:lnTo>
                  <a:close/>
                  <a:moveTo>
                    <a:pt x="1031" y="251"/>
                  </a:moveTo>
                  <a:lnTo>
                    <a:pt x="1031" y="251"/>
                  </a:lnTo>
                  <a:lnTo>
                    <a:pt x="1022" y="258"/>
                  </a:lnTo>
                  <a:lnTo>
                    <a:pt x="1022" y="258"/>
                  </a:lnTo>
                  <a:lnTo>
                    <a:pt x="1031" y="251"/>
                  </a:lnTo>
                  <a:lnTo>
                    <a:pt x="1031" y="251"/>
                  </a:lnTo>
                  <a:close/>
                  <a:moveTo>
                    <a:pt x="1018" y="261"/>
                  </a:moveTo>
                  <a:lnTo>
                    <a:pt x="1018" y="261"/>
                  </a:lnTo>
                  <a:lnTo>
                    <a:pt x="1012" y="265"/>
                  </a:lnTo>
                  <a:lnTo>
                    <a:pt x="1012" y="265"/>
                  </a:lnTo>
                  <a:lnTo>
                    <a:pt x="1018" y="261"/>
                  </a:lnTo>
                  <a:lnTo>
                    <a:pt x="1018" y="261"/>
                  </a:lnTo>
                  <a:close/>
                  <a:moveTo>
                    <a:pt x="1008" y="269"/>
                  </a:moveTo>
                  <a:lnTo>
                    <a:pt x="1008" y="269"/>
                  </a:lnTo>
                  <a:lnTo>
                    <a:pt x="1001" y="275"/>
                  </a:lnTo>
                  <a:lnTo>
                    <a:pt x="1001" y="275"/>
                  </a:lnTo>
                  <a:lnTo>
                    <a:pt x="1008" y="269"/>
                  </a:lnTo>
                  <a:lnTo>
                    <a:pt x="1008" y="269"/>
                  </a:lnTo>
                  <a:close/>
                  <a:moveTo>
                    <a:pt x="997" y="279"/>
                  </a:moveTo>
                  <a:lnTo>
                    <a:pt x="997" y="279"/>
                  </a:lnTo>
                  <a:lnTo>
                    <a:pt x="992" y="284"/>
                  </a:lnTo>
                  <a:lnTo>
                    <a:pt x="992" y="284"/>
                  </a:lnTo>
                  <a:lnTo>
                    <a:pt x="997" y="279"/>
                  </a:lnTo>
                  <a:lnTo>
                    <a:pt x="997" y="279"/>
                  </a:lnTo>
                  <a:close/>
                  <a:moveTo>
                    <a:pt x="988" y="287"/>
                  </a:moveTo>
                  <a:lnTo>
                    <a:pt x="988" y="287"/>
                  </a:lnTo>
                  <a:lnTo>
                    <a:pt x="981" y="295"/>
                  </a:lnTo>
                  <a:lnTo>
                    <a:pt x="981" y="295"/>
                  </a:lnTo>
                  <a:lnTo>
                    <a:pt x="988" y="287"/>
                  </a:lnTo>
                  <a:lnTo>
                    <a:pt x="988" y="287"/>
                  </a:lnTo>
                  <a:close/>
                  <a:moveTo>
                    <a:pt x="737" y="1046"/>
                  </a:moveTo>
                  <a:lnTo>
                    <a:pt x="737" y="1046"/>
                  </a:lnTo>
                  <a:lnTo>
                    <a:pt x="698" y="1045"/>
                  </a:lnTo>
                  <a:lnTo>
                    <a:pt x="660" y="1041"/>
                  </a:lnTo>
                  <a:lnTo>
                    <a:pt x="623" y="1035"/>
                  </a:lnTo>
                  <a:lnTo>
                    <a:pt x="587" y="1027"/>
                  </a:lnTo>
                  <a:lnTo>
                    <a:pt x="552" y="1015"/>
                  </a:lnTo>
                  <a:lnTo>
                    <a:pt x="517" y="1002"/>
                  </a:lnTo>
                  <a:lnTo>
                    <a:pt x="485" y="987"/>
                  </a:lnTo>
                  <a:lnTo>
                    <a:pt x="453" y="970"/>
                  </a:lnTo>
                  <a:lnTo>
                    <a:pt x="422" y="950"/>
                  </a:lnTo>
                  <a:lnTo>
                    <a:pt x="393" y="929"/>
                  </a:lnTo>
                  <a:lnTo>
                    <a:pt x="365" y="906"/>
                  </a:lnTo>
                  <a:lnTo>
                    <a:pt x="339" y="881"/>
                  </a:lnTo>
                  <a:lnTo>
                    <a:pt x="314" y="854"/>
                  </a:lnTo>
                  <a:lnTo>
                    <a:pt x="291" y="827"/>
                  </a:lnTo>
                  <a:lnTo>
                    <a:pt x="270" y="797"/>
                  </a:lnTo>
                  <a:lnTo>
                    <a:pt x="252" y="767"/>
                  </a:lnTo>
                  <a:lnTo>
                    <a:pt x="252" y="767"/>
                  </a:lnTo>
                  <a:lnTo>
                    <a:pt x="267" y="769"/>
                  </a:lnTo>
                  <a:lnTo>
                    <a:pt x="283" y="769"/>
                  </a:lnTo>
                  <a:lnTo>
                    <a:pt x="283" y="769"/>
                  </a:lnTo>
                  <a:lnTo>
                    <a:pt x="303" y="769"/>
                  </a:lnTo>
                  <a:lnTo>
                    <a:pt x="324" y="766"/>
                  </a:lnTo>
                  <a:lnTo>
                    <a:pt x="344" y="764"/>
                  </a:lnTo>
                  <a:lnTo>
                    <a:pt x="363" y="761"/>
                  </a:lnTo>
                  <a:lnTo>
                    <a:pt x="383" y="756"/>
                  </a:lnTo>
                  <a:lnTo>
                    <a:pt x="402" y="751"/>
                  </a:lnTo>
                  <a:lnTo>
                    <a:pt x="420" y="745"/>
                  </a:lnTo>
                  <a:lnTo>
                    <a:pt x="439" y="738"/>
                  </a:lnTo>
                  <a:lnTo>
                    <a:pt x="458" y="730"/>
                  </a:lnTo>
                  <a:lnTo>
                    <a:pt x="475" y="720"/>
                  </a:lnTo>
                  <a:lnTo>
                    <a:pt x="492" y="710"/>
                  </a:lnTo>
                  <a:lnTo>
                    <a:pt x="510" y="700"/>
                  </a:lnTo>
                  <a:lnTo>
                    <a:pt x="526" y="688"/>
                  </a:lnTo>
                  <a:lnTo>
                    <a:pt x="542" y="676"/>
                  </a:lnTo>
                  <a:lnTo>
                    <a:pt x="557" y="663"/>
                  </a:lnTo>
                  <a:lnTo>
                    <a:pt x="572" y="648"/>
                  </a:lnTo>
                  <a:lnTo>
                    <a:pt x="572" y="648"/>
                  </a:lnTo>
                  <a:lnTo>
                    <a:pt x="587" y="633"/>
                  </a:lnTo>
                  <a:lnTo>
                    <a:pt x="599" y="619"/>
                  </a:lnTo>
                  <a:lnTo>
                    <a:pt x="611" y="602"/>
                  </a:lnTo>
                  <a:lnTo>
                    <a:pt x="624" y="586"/>
                  </a:lnTo>
                  <a:lnTo>
                    <a:pt x="634" y="569"/>
                  </a:lnTo>
                  <a:lnTo>
                    <a:pt x="644" y="552"/>
                  </a:lnTo>
                  <a:lnTo>
                    <a:pt x="654" y="534"/>
                  </a:lnTo>
                  <a:lnTo>
                    <a:pt x="661" y="516"/>
                  </a:lnTo>
                  <a:lnTo>
                    <a:pt x="668" y="497"/>
                  </a:lnTo>
                  <a:lnTo>
                    <a:pt x="675" y="478"/>
                  </a:lnTo>
                  <a:lnTo>
                    <a:pt x="680" y="460"/>
                  </a:lnTo>
                  <a:lnTo>
                    <a:pt x="685" y="440"/>
                  </a:lnTo>
                  <a:lnTo>
                    <a:pt x="687" y="420"/>
                  </a:lnTo>
                  <a:lnTo>
                    <a:pt x="690" y="400"/>
                  </a:lnTo>
                  <a:lnTo>
                    <a:pt x="692" y="380"/>
                  </a:lnTo>
                  <a:lnTo>
                    <a:pt x="692" y="359"/>
                  </a:lnTo>
                  <a:lnTo>
                    <a:pt x="692" y="359"/>
                  </a:lnTo>
                  <a:lnTo>
                    <a:pt x="692" y="348"/>
                  </a:lnTo>
                  <a:lnTo>
                    <a:pt x="695" y="338"/>
                  </a:lnTo>
                  <a:lnTo>
                    <a:pt x="697" y="327"/>
                  </a:lnTo>
                  <a:lnTo>
                    <a:pt x="701" y="317"/>
                  </a:lnTo>
                  <a:lnTo>
                    <a:pt x="704" y="308"/>
                  </a:lnTo>
                  <a:lnTo>
                    <a:pt x="711" y="300"/>
                  </a:lnTo>
                  <a:lnTo>
                    <a:pt x="717" y="291"/>
                  </a:lnTo>
                  <a:lnTo>
                    <a:pt x="723" y="284"/>
                  </a:lnTo>
                  <a:lnTo>
                    <a:pt x="732" y="276"/>
                  </a:lnTo>
                  <a:lnTo>
                    <a:pt x="739" y="270"/>
                  </a:lnTo>
                  <a:lnTo>
                    <a:pt x="748" y="265"/>
                  </a:lnTo>
                  <a:lnTo>
                    <a:pt x="758" y="260"/>
                  </a:lnTo>
                  <a:lnTo>
                    <a:pt x="768" y="256"/>
                  </a:lnTo>
                  <a:lnTo>
                    <a:pt x="778" y="254"/>
                  </a:lnTo>
                  <a:lnTo>
                    <a:pt x="789" y="253"/>
                  </a:lnTo>
                  <a:lnTo>
                    <a:pt x="800" y="251"/>
                  </a:lnTo>
                  <a:lnTo>
                    <a:pt x="800" y="251"/>
                  </a:lnTo>
                  <a:lnTo>
                    <a:pt x="810" y="253"/>
                  </a:lnTo>
                  <a:lnTo>
                    <a:pt x="821" y="254"/>
                  </a:lnTo>
                  <a:lnTo>
                    <a:pt x="831" y="256"/>
                  </a:lnTo>
                  <a:lnTo>
                    <a:pt x="841" y="260"/>
                  </a:lnTo>
                  <a:lnTo>
                    <a:pt x="851" y="265"/>
                  </a:lnTo>
                  <a:lnTo>
                    <a:pt x="859" y="270"/>
                  </a:lnTo>
                  <a:lnTo>
                    <a:pt x="868" y="276"/>
                  </a:lnTo>
                  <a:lnTo>
                    <a:pt x="876" y="284"/>
                  </a:lnTo>
                  <a:lnTo>
                    <a:pt x="882" y="291"/>
                  </a:lnTo>
                  <a:lnTo>
                    <a:pt x="888" y="300"/>
                  </a:lnTo>
                  <a:lnTo>
                    <a:pt x="894" y="308"/>
                  </a:lnTo>
                  <a:lnTo>
                    <a:pt x="898" y="317"/>
                  </a:lnTo>
                  <a:lnTo>
                    <a:pt x="902" y="327"/>
                  </a:lnTo>
                  <a:lnTo>
                    <a:pt x="904" y="338"/>
                  </a:lnTo>
                  <a:lnTo>
                    <a:pt x="907" y="348"/>
                  </a:lnTo>
                  <a:lnTo>
                    <a:pt x="907" y="359"/>
                  </a:lnTo>
                  <a:lnTo>
                    <a:pt x="907" y="486"/>
                  </a:lnTo>
                  <a:lnTo>
                    <a:pt x="907" y="486"/>
                  </a:lnTo>
                  <a:lnTo>
                    <a:pt x="907" y="472"/>
                  </a:lnTo>
                  <a:lnTo>
                    <a:pt x="907" y="472"/>
                  </a:lnTo>
                  <a:lnTo>
                    <a:pt x="907" y="486"/>
                  </a:lnTo>
                  <a:lnTo>
                    <a:pt x="907" y="486"/>
                  </a:lnTo>
                  <a:lnTo>
                    <a:pt x="905" y="509"/>
                  </a:lnTo>
                  <a:lnTo>
                    <a:pt x="902" y="532"/>
                  </a:lnTo>
                  <a:lnTo>
                    <a:pt x="897" y="554"/>
                  </a:lnTo>
                  <a:lnTo>
                    <a:pt x="889" y="575"/>
                  </a:lnTo>
                  <a:lnTo>
                    <a:pt x="879" y="596"/>
                  </a:lnTo>
                  <a:lnTo>
                    <a:pt x="868" y="615"/>
                  </a:lnTo>
                  <a:lnTo>
                    <a:pt x="853" y="633"/>
                  </a:lnTo>
                  <a:lnTo>
                    <a:pt x="838" y="651"/>
                  </a:lnTo>
                  <a:lnTo>
                    <a:pt x="838" y="651"/>
                  </a:lnTo>
                  <a:lnTo>
                    <a:pt x="821" y="667"/>
                  </a:lnTo>
                  <a:lnTo>
                    <a:pt x="802" y="681"/>
                  </a:lnTo>
                  <a:lnTo>
                    <a:pt x="783" y="692"/>
                  </a:lnTo>
                  <a:lnTo>
                    <a:pt x="763" y="702"/>
                  </a:lnTo>
                  <a:lnTo>
                    <a:pt x="742" y="709"/>
                  </a:lnTo>
                  <a:lnTo>
                    <a:pt x="719" y="715"/>
                  </a:lnTo>
                  <a:lnTo>
                    <a:pt x="696" y="718"/>
                  </a:lnTo>
                  <a:lnTo>
                    <a:pt x="673" y="719"/>
                  </a:lnTo>
                  <a:lnTo>
                    <a:pt x="821" y="868"/>
                  </a:lnTo>
                  <a:lnTo>
                    <a:pt x="821" y="868"/>
                  </a:lnTo>
                  <a:lnTo>
                    <a:pt x="841" y="859"/>
                  </a:lnTo>
                  <a:lnTo>
                    <a:pt x="859" y="850"/>
                  </a:lnTo>
                  <a:lnTo>
                    <a:pt x="878" y="841"/>
                  </a:lnTo>
                  <a:lnTo>
                    <a:pt x="897" y="829"/>
                  </a:lnTo>
                  <a:lnTo>
                    <a:pt x="914" y="817"/>
                  </a:lnTo>
                  <a:lnTo>
                    <a:pt x="930" y="803"/>
                  </a:lnTo>
                  <a:lnTo>
                    <a:pt x="946" y="790"/>
                  </a:lnTo>
                  <a:lnTo>
                    <a:pt x="962" y="775"/>
                  </a:lnTo>
                  <a:lnTo>
                    <a:pt x="962" y="775"/>
                  </a:lnTo>
                  <a:lnTo>
                    <a:pt x="976" y="760"/>
                  </a:lnTo>
                  <a:lnTo>
                    <a:pt x="990" y="745"/>
                  </a:lnTo>
                  <a:lnTo>
                    <a:pt x="1002" y="729"/>
                  </a:lnTo>
                  <a:lnTo>
                    <a:pt x="1014" y="713"/>
                  </a:lnTo>
                  <a:lnTo>
                    <a:pt x="1024" y="695"/>
                  </a:lnTo>
                  <a:lnTo>
                    <a:pt x="1034" y="678"/>
                  </a:lnTo>
                  <a:lnTo>
                    <a:pt x="1043" y="661"/>
                  </a:lnTo>
                  <a:lnTo>
                    <a:pt x="1052" y="642"/>
                  </a:lnTo>
                  <a:lnTo>
                    <a:pt x="1059" y="623"/>
                  </a:lnTo>
                  <a:lnTo>
                    <a:pt x="1065" y="605"/>
                  </a:lnTo>
                  <a:lnTo>
                    <a:pt x="1070" y="585"/>
                  </a:lnTo>
                  <a:lnTo>
                    <a:pt x="1074" y="566"/>
                  </a:lnTo>
                  <a:lnTo>
                    <a:pt x="1078" y="547"/>
                  </a:lnTo>
                  <a:lnTo>
                    <a:pt x="1080" y="527"/>
                  </a:lnTo>
                  <a:lnTo>
                    <a:pt x="1081" y="506"/>
                  </a:lnTo>
                  <a:lnTo>
                    <a:pt x="1083" y="486"/>
                  </a:lnTo>
                  <a:lnTo>
                    <a:pt x="1083" y="486"/>
                  </a:lnTo>
                  <a:lnTo>
                    <a:pt x="1083" y="475"/>
                  </a:lnTo>
                  <a:lnTo>
                    <a:pt x="1085" y="463"/>
                  </a:lnTo>
                  <a:lnTo>
                    <a:pt x="1088" y="454"/>
                  </a:lnTo>
                  <a:lnTo>
                    <a:pt x="1091" y="444"/>
                  </a:lnTo>
                  <a:lnTo>
                    <a:pt x="1095" y="435"/>
                  </a:lnTo>
                  <a:lnTo>
                    <a:pt x="1101" y="425"/>
                  </a:lnTo>
                  <a:lnTo>
                    <a:pt x="1108" y="418"/>
                  </a:lnTo>
                  <a:lnTo>
                    <a:pt x="1114" y="410"/>
                  </a:lnTo>
                  <a:lnTo>
                    <a:pt x="1121" y="403"/>
                  </a:lnTo>
                  <a:lnTo>
                    <a:pt x="1130" y="397"/>
                  </a:lnTo>
                  <a:lnTo>
                    <a:pt x="1139" y="392"/>
                  </a:lnTo>
                  <a:lnTo>
                    <a:pt x="1148" y="387"/>
                  </a:lnTo>
                  <a:lnTo>
                    <a:pt x="1158" y="383"/>
                  </a:lnTo>
                  <a:lnTo>
                    <a:pt x="1168" y="380"/>
                  </a:lnTo>
                  <a:lnTo>
                    <a:pt x="1178" y="379"/>
                  </a:lnTo>
                  <a:lnTo>
                    <a:pt x="1189" y="378"/>
                  </a:lnTo>
                  <a:lnTo>
                    <a:pt x="1189" y="378"/>
                  </a:lnTo>
                  <a:lnTo>
                    <a:pt x="1201" y="379"/>
                  </a:lnTo>
                  <a:lnTo>
                    <a:pt x="1212" y="380"/>
                  </a:lnTo>
                  <a:lnTo>
                    <a:pt x="1222" y="383"/>
                  </a:lnTo>
                  <a:lnTo>
                    <a:pt x="1232" y="387"/>
                  </a:lnTo>
                  <a:lnTo>
                    <a:pt x="1241" y="392"/>
                  </a:lnTo>
                  <a:lnTo>
                    <a:pt x="1250" y="397"/>
                  </a:lnTo>
                  <a:lnTo>
                    <a:pt x="1258" y="403"/>
                  </a:lnTo>
                  <a:lnTo>
                    <a:pt x="1265" y="410"/>
                  </a:lnTo>
                  <a:lnTo>
                    <a:pt x="1272" y="418"/>
                  </a:lnTo>
                  <a:lnTo>
                    <a:pt x="1279" y="425"/>
                  </a:lnTo>
                  <a:lnTo>
                    <a:pt x="1284" y="435"/>
                  </a:lnTo>
                  <a:lnTo>
                    <a:pt x="1289" y="444"/>
                  </a:lnTo>
                  <a:lnTo>
                    <a:pt x="1292" y="454"/>
                  </a:lnTo>
                  <a:lnTo>
                    <a:pt x="1295" y="463"/>
                  </a:lnTo>
                  <a:lnTo>
                    <a:pt x="1296" y="475"/>
                  </a:lnTo>
                  <a:lnTo>
                    <a:pt x="1297" y="486"/>
                  </a:lnTo>
                  <a:lnTo>
                    <a:pt x="1297" y="486"/>
                  </a:lnTo>
                  <a:lnTo>
                    <a:pt x="1296" y="519"/>
                  </a:lnTo>
                  <a:lnTo>
                    <a:pt x="1294" y="553"/>
                  </a:lnTo>
                  <a:lnTo>
                    <a:pt x="1289" y="585"/>
                  </a:lnTo>
                  <a:lnTo>
                    <a:pt x="1281" y="617"/>
                  </a:lnTo>
                  <a:lnTo>
                    <a:pt x="1272" y="648"/>
                  </a:lnTo>
                  <a:lnTo>
                    <a:pt x="1263" y="679"/>
                  </a:lnTo>
                  <a:lnTo>
                    <a:pt x="1250" y="709"/>
                  </a:lnTo>
                  <a:lnTo>
                    <a:pt x="1236" y="738"/>
                  </a:lnTo>
                  <a:lnTo>
                    <a:pt x="1236" y="738"/>
                  </a:lnTo>
                  <a:lnTo>
                    <a:pt x="1218" y="771"/>
                  </a:lnTo>
                  <a:lnTo>
                    <a:pt x="1197" y="803"/>
                  </a:lnTo>
                  <a:lnTo>
                    <a:pt x="1174" y="834"/>
                  </a:lnTo>
                  <a:lnTo>
                    <a:pt x="1150" y="863"/>
                  </a:lnTo>
                  <a:lnTo>
                    <a:pt x="1124" y="890"/>
                  </a:lnTo>
                  <a:lnTo>
                    <a:pt x="1095" y="916"/>
                  </a:lnTo>
                  <a:lnTo>
                    <a:pt x="1065" y="940"/>
                  </a:lnTo>
                  <a:lnTo>
                    <a:pt x="1033" y="961"/>
                  </a:lnTo>
                  <a:lnTo>
                    <a:pt x="1001" y="979"/>
                  </a:lnTo>
                  <a:lnTo>
                    <a:pt x="966" y="997"/>
                  </a:lnTo>
                  <a:lnTo>
                    <a:pt x="930" y="1012"/>
                  </a:lnTo>
                  <a:lnTo>
                    <a:pt x="893" y="1024"/>
                  </a:lnTo>
                  <a:lnTo>
                    <a:pt x="856" y="1034"/>
                  </a:lnTo>
                  <a:lnTo>
                    <a:pt x="816" y="1040"/>
                  </a:lnTo>
                  <a:lnTo>
                    <a:pt x="776" y="1045"/>
                  </a:lnTo>
                  <a:lnTo>
                    <a:pt x="737" y="1046"/>
                  </a:lnTo>
                  <a:lnTo>
                    <a:pt x="737" y="1046"/>
                  </a:lnTo>
                  <a:close/>
                  <a:moveTo>
                    <a:pt x="979" y="297"/>
                  </a:moveTo>
                  <a:lnTo>
                    <a:pt x="979" y="297"/>
                  </a:lnTo>
                  <a:lnTo>
                    <a:pt x="974" y="303"/>
                  </a:lnTo>
                  <a:lnTo>
                    <a:pt x="974" y="303"/>
                  </a:lnTo>
                  <a:lnTo>
                    <a:pt x="979" y="297"/>
                  </a:lnTo>
                  <a:lnTo>
                    <a:pt x="979" y="297"/>
                  </a:lnTo>
                  <a:close/>
                  <a:moveTo>
                    <a:pt x="970" y="307"/>
                  </a:moveTo>
                  <a:lnTo>
                    <a:pt x="970" y="307"/>
                  </a:lnTo>
                  <a:lnTo>
                    <a:pt x="964" y="316"/>
                  </a:lnTo>
                  <a:lnTo>
                    <a:pt x="964" y="316"/>
                  </a:lnTo>
                  <a:lnTo>
                    <a:pt x="970" y="307"/>
                  </a:lnTo>
                  <a:lnTo>
                    <a:pt x="970" y="307"/>
                  </a:lnTo>
                  <a:close/>
                  <a:moveTo>
                    <a:pt x="962" y="318"/>
                  </a:moveTo>
                  <a:lnTo>
                    <a:pt x="962" y="318"/>
                  </a:lnTo>
                  <a:lnTo>
                    <a:pt x="956" y="326"/>
                  </a:lnTo>
                  <a:lnTo>
                    <a:pt x="956" y="326"/>
                  </a:lnTo>
                  <a:lnTo>
                    <a:pt x="962" y="318"/>
                  </a:lnTo>
                  <a:lnTo>
                    <a:pt x="962" y="318"/>
                  </a:lnTo>
                  <a:close/>
                  <a:moveTo>
                    <a:pt x="954" y="330"/>
                  </a:moveTo>
                  <a:lnTo>
                    <a:pt x="954" y="330"/>
                  </a:lnTo>
                  <a:lnTo>
                    <a:pt x="949" y="337"/>
                  </a:lnTo>
                  <a:lnTo>
                    <a:pt x="949" y="337"/>
                  </a:lnTo>
                  <a:lnTo>
                    <a:pt x="954" y="330"/>
                  </a:lnTo>
                  <a:lnTo>
                    <a:pt x="954" y="330"/>
                  </a:lnTo>
                  <a:close/>
                  <a:moveTo>
                    <a:pt x="948" y="339"/>
                  </a:moveTo>
                  <a:lnTo>
                    <a:pt x="948" y="339"/>
                  </a:lnTo>
                  <a:lnTo>
                    <a:pt x="941" y="349"/>
                  </a:lnTo>
                  <a:lnTo>
                    <a:pt x="941" y="349"/>
                  </a:lnTo>
                  <a:lnTo>
                    <a:pt x="948" y="339"/>
                  </a:lnTo>
                  <a:lnTo>
                    <a:pt x="948" y="339"/>
                  </a:lnTo>
                  <a:close/>
                  <a:moveTo>
                    <a:pt x="940" y="353"/>
                  </a:moveTo>
                  <a:lnTo>
                    <a:pt x="940" y="353"/>
                  </a:lnTo>
                  <a:lnTo>
                    <a:pt x="935" y="361"/>
                  </a:lnTo>
                  <a:lnTo>
                    <a:pt x="935" y="361"/>
                  </a:lnTo>
                  <a:lnTo>
                    <a:pt x="940" y="353"/>
                  </a:lnTo>
                  <a:lnTo>
                    <a:pt x="940" y="353"/>
                  </a:lnTo>
                  <a:close/>
                  <a:moveTo>
                    <a:pt x="934" y="363"/>
                  </a:moveTo>
                  <a:lnTo>
                    <a:pt x="934" y="363"/>
                  </a:lnTo>
                  <a:lnTo>
                    <a:pt x="930" y="374"/>
                  </a:lnTo>
                  <a:lnTo>
                    <a:pt x="930" y="374"/>
                  </a:lnTo>
                  <a:lnTo>
                    <a:pt x="934" y="363"/>
                  </a:lnTo>
                  <a:lnTo>
                    <a:pt x="934" y="363"/>
                  </a:lnTo>
                  <a:close/>
                  <a:moveTo>
                    <a:pt x="928" y="378"/>
                  </a:moveTo>
                  <a:lnTo>
                    <a:pt x="928" y="378"/>
                  </a:lnTo>
                  <a:lnTo>
                    <a:pt x="925" y="387"/>
                  </a:lnTo>
                  <a:lnTo>
                    <a:pt x="925" y="387"/>
                  </a:lnTo>
                  <a:lnTo>
                    <a:pt x="928" y="378"/>
                  </a:lnTo>
                  <a:lnTo>
                    <a:pt x="928" y="378"/>
                  </a:lnTo>
                  <a:close/>
                  <a:moveTo>
                    <a:pt x="924" y="389"/>
                  </a:moveTo>
                  <a:lnTo>
                    <a:pt x="924" y="389"/>
                  </a:lnTo>
                  <a:lnTo>
                    <a:pt x="920" y="400"/>
                  </a:lnTo>
                  <a:lnTo>
                    <a:pt x="920" y="400"/>
                  </a:lnTo>
                  <a:lnTo>
                    <a:pt x="924" y="389"/>
                  </a:lnTo>
                  <a:lnTo>
                    <a:pt x="924" y="389"/>
                  </a:lnTo>
                  <a:close/>
                  <a:moveTo>
                    <a:pt x="919" y="404"/>
                  </a:moveTo>
                  <a:lnTo>
                    <a:pt x="919" y="404"/>
                  </a:lnTo>
                  <a:lnTo>
                    <a:pt x="917" y="413"/>
                  </a:lnTo>
                  <a:lnTo>
                    <a:pt x="917" y="413"/>
                  </a:lnTo>
                  <a:lnTo>
                    <a:pt x="919" y="404"/>
                  </a:lnTo>
                  <a:lnTo>
                    <a:pt x="919" y="404"/>
                  </a:lnTo>
                  <a:close/>
                  <a:moveTo>
                    <a:pt x="915" y="416"/>
                  </a:moveTo>
                  <a:lnTo>
                    <a:pt x="915" y="416"/>
                  </a:lnTo>
                  <a:lnTo>
                    <a:pt x="913" y="428"/>
                  </a:lnTo>
                  <a:lnTo>
                    <a:pt x="913" y="428"/>
                  </a:lnTo>
                  <a:lnTo>
                    <a:pt x="915" y="416"/>
                  </a:lnTo>
                  <a:lnTo>
                    <a:pt x="915" y="416"/>
                  </a:lnTo>
                  <a:close/>
                  <a:moveTo>
                    <a:pt x="912" y="430"/>
                  </a:moveTo>
                  <a:lnTo>
                    <a:pt x="912" y="430"/>
                  </a:lnTo>
                  <a:lnTo>
                    <a:pt x="910" y="441"/>
                  </a:lnTo>
                  <a:lnTo>
                    <a:pt x="910" y="441"/>
                  </a:lnTo>
                  <a:lnTo>
                    <a:pt x="912" y="430"/>
                  </a:lnTo>
                  <a:lnTo>
                    <a:pt x="912" y="430"/>
                  </a:lnTo>
                  <a:close/>
                  <a:moveTo>
                    <a:pt x="910" y="444"/>
                  </a:moveTo>
                  <a:lnTo>
                    <a:pt x="910" y="444"/>
                  </a:lnTo>
                  <a:lnTo>
                    <a:pt x="908" y="456"/>
                  </a:lnTo>
                  <a:lnTo>
                    <a:pt x="908" y="456"/>
                  </a:lnTo>
                  <a:lnTo>
                    <a:pt x="910" y="444"/>
                  </a:lnTo>
                  <a:lnTo>
                    <a:pt x="910" y="444"/>
                  </a:lnTo>
                  <a:close/>
                  <a:moveTo>
                    <a:pt x="908" y="459"/>
                  </a:moveTo>
                  <a:lnTo>
                    <a:pt x="908" y="459"/>
                  </a:lnTo>
                  <a:lnTo>
                    <a:pt x="908" y="470"/>
                  </a:lnTo>
                  <a:lnTo>
                    <a:pt x="908" y="470"/>
                  </a:lnTo>
                  <a:lnTo>
                    <a:pt x="908" y="459"/>
                  </a:lnTo>
                  <a:lnTo>
                    <a:pt x="90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49"/>
            <p:cNvSpPr>
              <a:spLocks/>
            </p:cNvSpPr>
            <p:nvPr/>
          </p:nvSpPr>
          <p:spPr bwMode="auto">
            <a:xfrm>
              <a:off x="25939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0 w 406"/>
                <a:gd name="T13" fmla="*/ 78 h 682"/>
                <a:gd name="T14" fmla="*/ 132 w 406"/>
                <a:gd name="T15" fmla="*/ 96 h 682"/>
                <a:gd name="T16" fmla="*/ 120 w 406"/>
                <a:gd name="T17" fmla="*/ 119 h 682"/>
                <a:gd name="T18" fmla="*/ 116 w 406"/>
                <a:gd name="T19" fmla="*/ 144 h 682"/>
                <a:gd name="T20" fmla="*/ 119 w 406"/>
                <a:gd name="T21" fmla="*/ 168 h 682"/>
                <a:gd name="T22" fmla="*/ 135 w 406"/>
                <a:gd name="T23" fmla="*/ 199 h 682"/>
                <a:gd name="T24" fmla="*/ 161 w 406"/>
                <a:gd name="T25" fmla="*/ 223 h 682"/>
                <a:gd name="T26" fmla="*/ 261 w 406"/>
                <a:gd name="T27" fmla="*/ 277 h 682"/>
                <a:gd name="T28" fmla="*/ 326 w 406"/>
                <a:gd name="T29" fmla="*/ 315 h 682"/>
                <a:gd name="T30" fmla="*/ 361 w 406"/>
                <a:gd name="T31" fmla="*/ 344 h 682"/>
                <a:gd name="T32" fmla="*/ 387 w 406"/>
                <a:gd name="T33" fmla="*/ 382 h 682"/>
                <a:gd name="T34" fmla="*/ 402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8 w 406"/>
                <a:gd name="T55" fmla="*/ 610 h 682"/>
                <a:gd name="T56" fmla="*/ 27 w 406"/>
                <a:gd name="T57" fmla="*/ 519 h 682"/>
                <a:gd name="T58" fmla="*/ 47 w 406"/>
                <a:gd name="T59" fmla="*/ 531 h 682"/>
                <a:gd name="T60" fmla="*/ 60 w 406"/>
                <a:gd name="T61" fmla="*/ 559 h 682"/>
                <a:gd name="T62" fmla="*/ 78 w 406"/>
                <a:gd name="T63" fmla="*/ 585 h 682"/>
                <a:gd name="T64" fmla="*/ 104 w 406"/>
                <a:gd name="T65" fmla="*/ 605 h 682"/>
                <a:gd name="T66" fmla="*/ 137 w 406"/>
                <a:gd name="T67" fmla="*/ 619 h 682"/>
                <a:gd name="T68" fmla="*/ 178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8 w 406"/>
                <a:gd name="T81" fmla="*/ 526 h 682"/>
                <a:gd name="T82" fmla="*/ 282 w 406"/>
                <a:gd name="T83" fmla="*/ 490 h 682"/>
                <a:gd name="T84" fmla="*/ 262 w 406"/>
                <a:gd name="T85" fmla="*/ 461 h 682"/>
                <a:gd name="T86" fmla="*/ 222 w 406"/>
                <a:gd name="T87" fmla="*/ 430 h 682"/>
                <a:gd name="T88" fmla="*/ 120 w 406"/>
                <a:gd name="T89" fmla="*/ 378 h 682"/>
                <a:gd name="T90" fmla="*/ 71 w 406"/>
                <a:gd name="T91" fmla="*/ 344 h 682"/>
                <a:gd name="T92" fmla="*/ 40 w 406"/>
                <a:gd name="T93" fmla="*/ 313 h 682"/>
                <a:gd name="T94" fmla="*/ 16 w 406"/>
                <a:gd name="T95" fmla="*/ 274 h 682"/>
                <a:gd name="T96" fmla="*/ 5 w 406"/>
                <a:gd name="T97" fmla="*/ 223 h 682"/>
                <a:gd name="T98" fmla="*/ 5 w 406"/>
                <a:gd name="T99" fmla="*/ 179 h 682"/>
                <a:gd name="T100" fmla="*/ 23 w 406"/>
                <a:gd name="T101" fmla="*/ 116 h 682"/>
                <a:gd name="T102" fmla="*/ 55 w 406"/>
                <a:gd name="T103" fmla="*/ 65 h 682"/>
                <a:gd name="T104" fmla="*/ 101 w 406"/>
                <a:gd name="T105" fmla="*/ 29 h 682"/>
                <a:gd name="T106" fmla="*/ 156 w 406"/>
                <a:gd name="T107" fmla="*/ 7 h 682"/>
                <a:gd name="T108" fmla="*/ 218 w 406"/>
                <a:gd name="T109" fmla="*/ 0 h 682"/>
                <a:gd name="T110" fmla="*/ 267 w 406"/>
                <a:gd name="T111" fmla="*/ 2 h 682"/>
                <a:gd name="T112" fmla="*/ 328 w 406"/>
                <a:gd name="T113" fmla="*/ 18 h 682"/>
                <a:gd name="T114" fmla="*/ 375 w 406"/>
                <a:gd name="T115" fmla="*/ 46 h 682"/>
                <a:gd name="T116" fmla="*/ 360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0" y="140"/>
                  </a:moveTo>
                  <a:lnTo>
                    <a:pt x="330" y="140"/>
                  </a:lnTo>
                  <a:lnTo>
                    <a:pt x="323" y="121"/>
                  </a:lnTo>
                  <a:lnTo>
                    <a:pt x="313" y="105"/>
                  </a:lnTo>
                  <a:lnTo>
                    <a:pt x="300" y="90"/>
                  </a:lnTo>
                  <a:lnTo>
                    <a:pt x="294" y="84"/>
                  </a:lnTo>
                  <a:lnTo>
                    <a:pt x="287" y="79"/>
                  </a:lnTo>
                  <a:lnTo>
                    <a:pt x="279" y="74"/>
                  </a:lnTo>
                  <a:lnTo>
                    <a:pt x="272" y="70"/>
                  </a:lnTo>
                  <a:lnTo>
                    <a:pt x="263" y="67"/>
                  </a:lnTo>
                  <a:lnTo>
                    <a:pt x="254" y="63"/>
                  </a:lnTo>
                  <a:lnTo>
                    <a:pt x="236" y="59"/>
                  </a:lnTo>
                  <a:lnTo>
                    <a:pt x="215" y="58"/>
                  </a:lnTo>
                  <a:lnTo>
                    <a:pt x="215" y="58"/>
                  </a:lnTo>
                  <a:lnTo>
                    <a:pt x="205" y="59"/>
                  </a:lnTo>
                  <a:lnTo>
                    <a:pt x="194" y="60"/>
                  </a:lnTo>
                  <a:lnTo>
                    <a:pt x="185" y="62"/>
                  </a:lnTo>
                  <a:lnTo>
                    <a:pt x="175" y="65"/>
                  </a:lnTo>
                  <a:lnTo>
                    <a:pt x="166" y="69"/>
                  </a:lnTo>
                  <a:lnTo>
                    <a:pt x="158" y="73"/>
                  </a:lnTo>
                  <a:lnTo>
                    <a:pt x="150" y="78"/>
                  </a:lnTo>
                  <a:lnTo>
                    <a:pt x="144" y="84"/>
                  </a:lnTo>
                  <a:lnTo>
                    <a:pt x="138" y="90"/>
                  </a:lnTo>
                  <a:lnTo>
                    <a:pt x="132" y="96"/>
                  </a:lnTo>
                  <a:lnTo>
                    <a:pt x="127" y="104"/>
                  </a:lnTo>
                  <a:lnTo>
                    <a:pt x="123" y="111"/>
                  </a:lnTo>
                  <a:lnTo>
                    <a:pt x="120" y="119"/>
                  </a:lnTo>
                  <a:lnTo>
                    <a:pt x="118" y="127"/>
                  </a:lnTo>
                  <a:lnTo>
                    <a:pt x="117" y="136"/>
                  </a:lnTo>
                  <a:lnTo>
                    <a:pt x="116" y="144"/>
                  </a:lnTo>
                  <a:lnTo>
                    <a:pt x="116" y="144"/>
                  </a:lnTo>
                  <a:lnTo>
                    <a:pt x="117" y="157"/>
                  </a:lnTo>
                  <a:lnTo>
                    <a:pt x="119" y="168"/>
                  </a:lnTo>
                  <a:lnTo>
                    <a:pt x="123" y="179"/>
                  </a:lnTo>
                  <a:lnTo>
                    <a:pt x="128" y="189"/>
                  </a:lnTo>
                  <a:lnTo>
                    <a:pt x="135" y="199"/>
                  </a:lnTo>
                  <a:lnTo>
                    <a:pt x="143" y="208"/>
                  </a:lnTo>
                  <a:lnTo>
                    <a:pt x="151" y="215"/>
                  </a:lnTo>
                  <a:lnTo>
                    <a:pt x="161" y="223"/>
                  </a:lnTo>
                  <a:lnTo>
                    <a:pt x="184" y="238"/>
                  </a:lnTo>
                  <a:lnTo>
                    <a:pt x="207" y="251"/>
                  </a:lnTo>
                  <a:lnTo>
                    <a:pt x="261" y="277"/>
                  </a:lnTo>
                  <a:lnTo>
                    <a:pt x="288" y="291"/>
                  </a:lnTo>
                  <a:lnTo>
                    <a:pt x="314" y="306"/>
                  </a:lnTo>
                  <a:lnTo>
                    <a:pt x="326" y="315"/>
                  </a:lnTo>
                  <a:lnTo>
                    <a:pt x="339" y="325"/>
                  </a:lnTo>
                  <a:lnTo>
                    <a:pt x="350" y="335"/>
                  </a:lnTo>
                  <a:lnTo>
                    <a:pt x="361" y="344"/>
                  </a:lnTo>
                  <a:lnTo>
                    <a:pt x="370" y="356"/>
                  </a:lnTo>
                  <a:lnTo>
                    <a:pt x="380" y="368"/>
                  </a:lnTo>
                  <a:lnTo>
                    <a:pt x="387" y="382"/>
                  </a:lnTo>
                  <a:lnTo>
                    <a:pt x="393" y="397"/>
                  </a:lnTo>
                  <a:lnTo>
                    <a:pt x="398" y="411"/>
                  </a:lnTo>
                  <a:lnTo>
                    <a:pt x="402" y="429"/>
                  </a:lnTo>
                  <a:lnTo>
                    <a:pt x="404" y="447"/>
                  </a:lnTo>
                  <a:lnTo>
                    <a:pt x="406" y="466"/>
                  </a:lnTo>
                  <a:lnTo>
                    <a:pt x="406" y="466"/>
                  </a:lnTo>
                  <a:lnTo>
                    <a:pt x="404" y="490"/>
                  </a:lnTo>
                  <a:lnTo>
                    <a:pt x="401" y="512"/>
                  </a:lnTo>
                  <a:lnTo>
                    <a:pt x="396" y="534"/>
                  </a:lnTo>
                  <a:lnTo>
                    <a:pt x="387" y="554"/>
                  </a:lnTo>
                  <a:lnTo>
                    <a:pt x="377" y="573"/>
                  </a:lnTo>
                  <a:lnTo>
                    <a:pt x="366" y="591"/>
                  </a:lnTo>
                  <a:lnTo>
                    <a:pt x="352" y="607"/>
                  </a:lnTo>
                  <a:lnTo>
                    <a:pt x="336" y="622"/>
                  </a:lnTo>
                  <a:lnTo>
                    <a:pt x="319" y="636"/>
                  </a:lnTo>
                  <a:lnTo>
                    <a:pt x="299" y="647"/>
                  </a:lnTo>
                  <a:lnTo>
                    <a:pt x="279" y="657"/>
                  </a:lnTo>
                  <a:lnTo>
                    <a:pt x="257" y="666"/>
                  </a:lnTo>
                  <a:lnTo>
                    <a:pt x="232" y="673"/>
                  </a:lnTo>
                  <a:lnTo>
                    <a:pt x="207" y="678"/>
                  </a:lnTo>
                  <a:lnTo>
                    <a:pt x="181" y="681"/>
                  </a:lnTo>
                  <a:lnTo>
                    <a:pt x="153" y="682"/>
                  </a:lnTo>
                  <a:lnTo>
                    <a:pt x="153" y="682"/>
                  </a:lnTo>
                  <a:lnTo>
                    <a:pt x="128" y="681"/>
                  </a:lnTo>
                  <a:lnTo>
                    <a:pt x="104" y="678"/>
                  </a:lnTo>
                  <a:lnTo>
                    <a:pt x="82" y="674"/>
                  </a:lnTo>
                  <a:lnTo>
                    <a:pt x="61" y="669"/>
                  </a:lnTo>
                  <a:lnTo>
                    <a:pt x="42" y="663"/>
                  </a:lnTo>
                  <a:lnTo>
                    <a:pt x="26" y="656"/>
                  </a:lnTo>
                  <a:lnTo>
                    <a:pt x="11" y="648"/>
                  </a:lnTo>
                  <a:lnTo>
                    <a:pt x="0" y="641"/>
                  </a:lnTo>
                  <a:lnTo>
                    <a:pt x="0" y="641"/>
                  </a:lnTo>
                  <a:lnTo>
                    <a:pt x="8" y="610"/>
                  </a:lnTo>
                  <a:lnTo>
                    <a:pt x="15" y="580"/>
                  </a:lnTo>
                  <a:lnTo>
                    <a:pt x="21" y="550"/>
                  </a:lnTo>
                  <a:lnTo>
                    <a:pt x="27" y="519"/>
                  </a:lnTo>
                  <a:lnTo>
                    <a:pt x="45" y="519"/>
                  </a:lnTo>
                  <a:lnTo>
                    <a:pt x="45" y="519"/>
                  </a:lnTo>
                  <a:lnTo>
                    <a:pt x="47" y="531"/>
                  </a:lnTo>
                  <a:lnTo>
                    <a:pt x="51" y="540"/>
                  </a:lnTo>
                  <a:lnTo>
                    <a:pt x="55" y="550"/>
                  </a:lnTo>
                  <a:lnTo>
                    <a:pt x="60" y="559"/>
                  </a:lnTo>
                  <a:lnTo>
                    <a:pt x="65" y="568"/>
                  </a:lnTo>
                  <a:lnTo>
                    <a:pt x="71" y="576"/>
                  </a:lnTo>
                  <a:lnTo>
                    <a:pt x="78" y="585"/>
                  </a:lnTo>
                  <a:lnTo>
                    <a:pt x="86" y="593"/>
                  </a:lnTo>
                  <a:lnTo>
                    <a:pt x="94" y="599"/>
                  </a:lnTo>
                  <a:lnTo>
                    <a:pt x="104" y="605"/>
                  </a:lnTo>
                  <a:lnTo>
                    <a:pt x="114" y="610"/>
                  </a:lnTo>
                  <a:lnTo>
                    <a:pt x="125" y="615"/>
                  </a:lnTo>
                  <a:lnTo>
                    <a:pt x="137" y="619"/>
                  </a:lnTo>
                  <a:lnTo>
                    <a:pt x="149" y="621"/>
                  </a:lnTo>
                  <a:lnTo>
                    <a:pt x="163" y="622"/>
                  </a:lnTo>
                  <a:lnTo>
                    <a:pt x="178" y="622"/>
                  </a:lnTo>
                  <a:lnTo>
                    <a:pt x="178" y="622"/>
                  </a:lnTo>
                  <a:lnTo>
                    <a:pt x="190" y="622"/>
                  </a:lnTo>
                  <a:lnTo>
                    <a:pt x="204" y="621"/>
                  </a:lnTo>
                  <a:lnTo>
                    <a:pt x="215" y="619"/>
                  </a:lnTo>
                  <a:lnTo>
                    <a:pt x="226" y="615"/>
                  </a:lnTo>
                  <a:lnTo>
                    <a:pt x="236" y="611"/>
                  </a:lnTo>
                  <a:lnTo>
                    <a:pt x="245" y="606"/>
                  </a:lnTo>
                  <a:lnTo>
                    <a:pt x="253" y="600"/>
                  </a:lnTo>
                  <a:lnTo>
                    <a:pt x="261" y="594"/>
                  </a:lnTo>
                  <a:lnTo>
                    <a:pt x="267" y="588"/>
                  </a:lnTo>
                  <a:lnTo>
                    <a:pt x="273" y="580"/>
                  </a:lnTo>
                  <a:lnTo>
                    <a:pt x="278" y="571"/>
                  </a:lnTo>
                  <a:lnTo>
                    <a:pt x="282" y="563"/>
                  </a:lnTo>
                  <a:lnTo>
                    <a:pt x="284" y="554"/>
                  </a:lnTo>
                  <a:lnTo>
                    <a:pt x="287" y="545"/>
                  </a:lnTo>
                  <a:lnTo>
                    <a:pt x="288" y="535"/>
                  </a:lnTo>
                  <a:lnTo>
                    <a:pt x="288" y="526"/>
                  </a:lnTo>
                  <a:lnTo>
                    <a:pt x="288" y="526"/>
                  </a:lnTo>
                  <a:lnTo>
                    <a:pt x="288" y="513"/>
                  </a:lnTo>
                  <a:lnTo>
                    <a:pt x="285" y="501"/>
                  </a:lnTo>
                  <a:lnTo>
                    <a:pt x="282" y="490"/>
                  </a:lnTo>
                  <a:lnTo>
                    <a:pt x="277" y="480"/>
                  </a:lnTo>
                  <a:lnTo>
                    <a:pt x="269" y="470"/>
                  </a:lnTo>
                  <a:lnTo>
                    <a:pt x="262" y="461"/>
                  </a:lnTo>
                  <a:lnTo>
                    <a:pt x="253" y="452"/>
                  </a:lnTo>
                  <a:lnTo>
                    <a:pt x="245" y="445"/>
                  </a:lnTo>
                  <a:lnTo>
                    <a:pt x="222" y="430"/>
                  </a:lnTo>
                  <a:lnTo>
                    <a:pt x="199" y="418"/>
                  </a:lnTo>
                  <a:lnTo>
                    <a:pt x="147" y="392"/>
                  </a:lnTo>
                  <a:lnTo>
                    <a:pt x="120" y="378"/>
                  </a:lnTo>
                  <a:lnTo>
                    <a:pt x="94" y="362"/>
                  </a:lnTo>
                  <a:lnTo>
                    <a:pt x="82" y="354"/>
                  </a:lnTo>
                  <a:lnTo>
                    <a:pt x="71" y="344"/>
                  </a:lnTo>
                  <a:lnTo>
                    <a:pt x="60" y="336"/>
                  </a:lnTo>
                  <a:lnTo>
                    <a:pt x="49" y="325"/>
                  </a:lnTo>
                  <a:lnTo>
                    <a:pt x="40" y="313"/>
                  </a:lnTo>
                  <a:lnTo>
                    <a:pt x="31" y="301"/>
                  </a:lnTo>
                  <a:lnTo>
                    <a:pt x="23" y="287"/>
                  </a:lnTo>
                  <a:lnTo>
                    <a:pt x="16" y="274"/>
                  </a:lnTo>
                  <a:lnTo>
                    <a:pt x="11" y="258"/>
                  </a:lnTo>
                  <a:lnTo>
                    <a:pt x="8" y="242"/>
                  </a:lnTo>
                  <a:lnTo>
                    <a:pt x="5" y="223"/>
                  </a:lnTo>
                  <a:lnTo>
                    <a:pt x="4" y="203"/>
                  </a:lnTo>
                  <a:lnTo>
                    <a:pt x="4" y="203"/>
                  </a:lnTo>
                  <a:lnTo>
                    <a:pt x="5" y="179"/>
                  </a:lnTo>
                  <a:lnTo>
                    <a:pt x="9" y="157"/>
                  </a:lnTo>
                  <a:lnTo>
                    <a:pt x="15" y="136"/>
                  </a:lnTo>
                  <a:lnTo>
                    <a:pt x="23" y="116"/>
                  </a:lnTo>
                  <a:lnTo>
                    <a:pt x="31" y="98"/>
                  </a:lnTo>
                  <a:lnTo>
                    <a:pt x="42" y="80"/>
                  </a:lnTo>
                  <a:lnTo>
                    <a:pt x="55" y="65"/>
                  </a:lnTo>
                  <a:lnTo>
                    <a:pt x="70" y="52"/>
                  </a:lnTo>
                  <a:lnTo>
                    <a:pt x="85" y="39"/>
                  </a:lnTo>
                  <a:lnTo>
                    <a:pt x="101" y="29"/>
                  </a:lnTo>
                  <a:lnTo>
                    <a:pt x="119" y="19"/>
                  </a:lnTo>
                  <a:lnTo>
                    <a:pt x="138" y="12"/>
                  </a:lnTo>
                  <a:lnTo>
                    <a:pt x="156" y="7"/>
                  </a:lnTo>
                  <a:lnTo>
                    <a:pt x="178" y="2"/>
                  </a:lnTo>
                  <a:lnTo>
                    <a:pt x="197" y="0"/>
                  </a:lnTo>
                  <a:lnTo>
                    <a:pt x="218" y="0"/>
                  </a:lnTo>
                  <a:lnTo>
                    <a:pt x="218" y="0"/>
                  </a:lnTo>
                  <a:lnTo>
                    <a:pt x="243" y="0"/>
                  </a:lnTo>
                  <a:lnTo>
                    <a:pt x="267" y="2"/>
                  </a:lnTo>
                  <a:lnTo>
                    <a:pt x="289" y="6"/>
                  </a:lnTo>
                  <a:lnTo>
                    <a:pt x="309" y="12"/>
                  </a:lnTo>
                  <a:lnTo>
                    <a:pt x="328" y="18"/>
                  </a:lnTo>
                  <a:lnTo>
                    <a:pt x="345" y="27"/>
                  </a:lnTo>
                  <a:lnTo>
                    <a:pt x="361" y="36"/>
                  </a:lnTo>
                  <a:lnTo>
                    <a:pt x="375" y="46"/>
                  </a:lnTo>
                  <a:lnTo>
                    <a:pt x="375" y="46"/>
                  </a:lnTo>
                  <a:lnTo>
                    <a:pt x="367" y="67"/>
                  </a:lnTo>
                  <a:lnTo>
                    <a:pt x="360" y="89"/>
                  </a:lnTo>
                  <a:lnTo>
                    <a:pt x="345" y="140"/>
                  </a:lnTo>
                  <a:lnTo>
                    <a:pt x="330"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50"/>
            <p:cNvSpPr>
              <a:spLocks/>
            </p:cNvSpPr>
            <p:nvPr/>
          </p:nvSpPr>
          <p:spPr bwMode="auto">
            <a:xfrm>
              <a:off x="2987676" y="4138613"/>
              <a:ext cx="339725" cy="374650"/>
            </a:xfrm>
            <a:custGeom>
              <a:avLst/>
              <a:gdLst>
                <a:gd name="T0" fmla="*/ 294 w 429"/>
                <a:gd name="T1" fmla="*/ 389 h 474"/>
                <a:gd name="T2" fmla="*/ 281 w 429"/>
                <a:gd name="T3" fmla="*/ 408 h 474"/>
                <a:gd name="T4" fmla="*/ 248 w 429"/>
                <a:gd name="T5" fmla="*/ 439 h 474"/>
                <a:gd name="T6" fmla="*/ 212 w 429"/>
                <a:gd name="T7" fmla="*/ 461 h 474"/>
                <a:gd name="T8" fmla="*/ 183 w 429"/>
                <a:gd name="T9" fmla="*/ 470 h 474"/>
                <a:gd name="T10" fmla="*/ 161 w 429"/>
                <a:gd name="T11" fmla="*/ 474 h 474"/>
                <a:gd name="T12" fmla="*/ 150 w 429"/>
                <a:gd name="T13" fmla="*/ 474 h 474"/>
                <a:gd name="T14" fmla="*/ 117 w 429"/>
                <a:gd name="T15" fmla="*/ 471 h 474"/>
                <a:gd name="T16" fmla="*/ 87 w 429"/>
                <a:gd name="T17" fmla="*/ 464 h 474"/>
                <a:gd name="T18" fmla="*/ 61 w 429"/>
                <a:gd name="T19" fmla="*/ 450 h 474"/>
                <a:gd name="T20" fmla="*/ 40 w 429"/>
                <a:gd name="T21" fmla="*/ 432 h 474"/>
                <a:gd name="T22" fmla="*/ 24 w 429"/>
                <a:gd name="T23" fmla="*/ 408 h 474"/>
                <a:gd name="T24" fmla="*/ 11 w 429"/>
                <a:gd name="T25" fmla="*/ 377 h 474"/>
                <a:gd name="T26" fmla="*/ 4 w 429"/>
                <a:gd name="T27" fmla="*/ 341 h 474"/>
                <a:gd name="T28" fmla="*/ 2 w 429"/>
                <a:gd name="T29" fmla="*/ 299 h 474"/>
                <a:gd name="T30" fmla="*/ 2 w 429"/>
                <a:gd name="T31" fmla="*/ 253 h 474"/>
                <a:gd name="T32" fmla="*/ 5 w 429"/>
                <a:gd name="T33" fmla="*/ 175 h 474"/>
                <a:gd name="T34" fmla="*/ 5 w 429"/>
                <a:gd name="T35" fmla="*/ 138 h 474"/>
                <a:gd name="T36" fmla="*/ 4 w 429"/>
                <a:gd name="T37" fmla="*/ 72 h 474"/>
                <a:gd name="T38" fmla="*/ 0 w 429"/>
                <a:gd name="T39" fmla="*/ 0 h 474"/>
                <a:gd name="T40" fmla="*/ 31 w 429"/>
                <a:gd name="T41" fmla="*/ 4 h 474"/>
                <a:gd name="T42" fmla="*/ 72 w 429"/>
                <a:gd name="T43" fmla="*/ 5 h 474"/>
                <a:gd name="T44" fmla="*/ 129 w 429"/>
                <a:gd name="T45" fmla="*/ 3 h 474"/>
                <a:gd name="T46" fmla="*/ 143 w 429"/>
                <a:gd name="T47" fmla="*/ 0 h 474"/>
                <a:gd name="T48" fmla="*/ 138 w 429"/>
                <a:gd name="T49" fmla="*/ 56 h 474"/>
                <a:gd name="T50" fmla="*/ 133 w 429"/>
                <a:gd name="T51" fmla="*/ 192 h 474"/>
                <a:gd name="T52" fmla="*/ 133 w 429"/>
                <a:gd name="T53" fmla="*/ 274 h 474"/>
                <a:gd name="T54" fmla="*/ 135 w 429"/>
                <a:gd name="T55" fmla="*/ 314 h 474"/>
                <a:gd name="T56" fmla="*/ 142 w 429"/>
                <a:gd name="T57" fmla="*/ 336 h 474"/>
                <a:gd name="T58" fmla="*/ 149 w 429"/>
                <a:gd name="T59" fmla="*/ 354 h 474"/>
                <a:gd name="T60" fmla="*/ 159 w 429"/>
                <a:gd name="T61" fmla="*/ 368 h 474"/>
                <a:gd name="T62" fmla="*/ 171 w 429"/>
                <a:gd name="T63" fmla="*/ 380 h 474"/>
                <a:gd name="T64" fmla="*/ 185 w 429"/>
                <a:gd name="T65" fmla="*/ 386 h 474"/>
                <a:gd name="T66" fmla="*/ 202 w 429"/>
                <a:gd name="T67" fmla="*/ 389 h 474"/>
                <a:gd name="T68" fmla="*/ 211 w 429"/>
                <a:gd name="T69" fmla="*/ 389 h 474"/>
                <a:gd name="T70" fmla="*/ 231 w 429"/>
                <a:gd name="T71" fmla="*/ 388 h 474"/>
                <a:gd name="T72" fmla="*/ 248 w 429"/>
                <a:gd name="T73" fmla="*/ 381 h 474"/>
                <a:gd name="T74" fmla="*/ 262 w 429"/>
                <a:gd name="T75" fmla="*/ 368 h 474"/>
                <a:gd name="T76" fmla="*/ 274 w 429"/>
                <a:gd name="T77" fmla="*/ 352 h 474"/>
                <a:gd name="T78" fmla="*/ 283 w 429"/>
                <a:gd name="T79" fmla="*/ 332 h 474"/>
                <a:gd name="T80" fmla="*/ 289 w 429"/>
                <a:gd name="T81" fmla="*/ 309 h 474"/>
                <a:gd name="T82" fmla="*/ 293 w 429"/>
                <a:gd name="T83" fmla="*/ 282 h 474"/>
                <a:gd name="T84" fmla="*/ 294 w 429"/>
                <a:gd name="T85" fmla="*/ 212 h 474"/>
                <a:gd name="T86" fmla="*/ 294 w 429"/>
                <a:gd name="T87" fmla="*/ 155 h 474"/>
                <a:gd name="T88" fmla="*/ 290 w 429"/>
                <a:gd name="T89" fmla="*/ 51 h 474"/>
                <a:gd name="T90" fmla="*/ 287 w 429"/>
                <a:gd name="T91" fmla="*/ 0 h 474"/>
                <a:gd name="T92" fmla="*/ 336 w 429"/>
                <a:gd name="T93" fmla="*/ 4 h 474"/>
                <a:gd name="T94" fmla="*/ 357 w 429"/>
                <a:gd name="T95" fmla="*/ 5 h 474"/>
                <a:gd name="T96" fmla="*/ 398 w 429"/>
                <a:gd name="T97" fmla="*/ 3 h 474"/>
                <a:gd name="T98" fmla="*/ 429 w 429"/>
                <a:gd name="T99" fmla="*/ 0 h 474"/>
                <a:gd name="T100" fmla="*/ 423 w 429"/>
                <a:gd name="T101" fmla="*/ 102 h 474"/>
                <a:gd name="T102" fmla="*/ 422 w 429"/>
                <a:gd name="T103" fmla="*/ 212 h 474"/>
                <a:gd name="T104" fmla="*/ 422 w 429"/>
                <a:gd name="T105" fmla="*/ 249 h 474"/>
                <a:gd name="T106" fmla="*/ 423 w 429"/>
                <a:gd name="T107" fmla="*/ 360 h 474"/>
                <a:gd name="T108" fmla="*/ 429 w 429"/>
                <a:gd name="T109" fmla="*/ 461 h 474"/>
                <a:gd name="T110" fmla="*/ 396 w 429"/>
                <a:gd name="T111" fmla="*/ 459 h 474"/>
                <a:gd name="T112" fmla="*/ 362 w 429"/>
                <a:gd name="T113" fmla="*/ 456 h 474"/>
                <a:gd name="T114" fmla="*/ 345 w 429"/>
                <a:gd name="T115" fmla="*/ 458 h 474"/>
                <a:gd name="T116" fmla="*/ 292 w 429"/>
                <a:gd name="T117" fmla="*/ 4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474">
                  <a:moveTo>
                    <a:pt x="297" y="389"/>
                  </a:moveTo>
                  <a:lnTo>
                    <a:pt x="294" y="389"/>
                  </a:lnTo>
                  <a:lnTo>
                    <a:pt x="294" y="389"/>
                  </a:lnTo>
                  <a:lnTo>
                    <a:pt x="281" y="408"/>
                  </a:lnTo>
                  <a:lnTo>
                    <a:pt x="266" y="425"/>
                  </a:lnTo>
                  <a:lnTo>
                    <a:pt x="248" y="439"/>
                  </a:lnTo>
                  <a:lnTo>
                    <a:pt x="231" y="451"/>
                  </a:lnTo>
                  <a:lnTo>
                    <a:pt x="212" y="461"/>
                  </a:lnTo>
                  <a:lnTo>
                    <a:pt x="192" y="468"/>
                  </a:lnTo>
                  <a:lnTo>
                    <a:pt x="183" y="470"/>
                  </a:lnTo>
                  <a:lnTo>
                    <a:pt x="173" y="473"/>
                  </a:lnTo>
                  <a:lnTo>
                    <a:pt x="161" y="474"/>
                  </a:lnTo>
                  <a:lnTo>
                    <a:pt x="150" y="474"/>
                  </a:lnTo>
                  <a:lnTo>
                    <a:pt x="150" y="474"/>
                  </a:lnTo>
                  <a:lnTo>
                    <a:pt x="133" y="474"/>
                  </a:lnTo>
                  <a:lnTo>
                    <a:pt x="117" y="471"/>
                  </a:lnTo>
                  <a:lnTo>
                    <a:pt x="101" y="468"/>
                  </a:lnTo>
                  <a:lnTo>
                    <a:pt x="87" y="464"/>
                  </a:lnTo>
                  <a:lnTo>
                    <a:pt x="73" y="458"/>
                  </a:lnTo>
                  <a:lnTo>
                    <a:pt x="61" y="450"/>
                  </a:lnTo>
                  <a:lnTo>
                    <a:pt x="50" y="442"/>
                  </a:lnTo>
                  <a:lnTo>
                    <a:pt x="40" y="432"/>
                  </a:lnTo>
                  <a:lnTo>
                    <a:pt x="31" y="420"/>
                  </a:lnTo>
                  <a:lnTo>
                    <a:pt x="24" y="408"/>
                  </a:lnTo>
                  <a:lnTo>
                    <a:pt x="16" y="393"/>
                  </a:lnTo>
                  <a:lnTo>
                    <a:pt x="11" y="377"/>
                  </a:lnTo>
                  <a:lnTo>
                    <a:pt x="6" y="360"/>
                  </a:lnTo>
                  <a:lnTo>
                    <a:pt x="4" y="341"/>
                  </a:lnTo>
                  <a:lnTo>
                    <a:pt x="2" y="320"/>
                  </a:lnTo>
                  <a:lnTo>
                    <a:pt x="2" y="299"/>
                  </a:lnTo>
                  <a:lnTo>
                    <a:pt x="2" y="299"/>
                  </a:lnTo>
                  <a:lnTo>
                    <a:pt x="2" y="253"/>
                  </a:lnTo>
                  <a:lnTo>
                    <a:pt x="3" y="212"/>
                  </a:lnTo>
                  <a:lnTo>
                    <a:pt x="5" y="175"/>
                  </a:lnTo>
                  <a:lnTo>
                    <a:pt x="5" y="138"/>
                  </a:lnTo>
                  <a:lnTo>
                    <a:pt x="5" y="138"/>
                  </a:lnTo>
                  <a:lnTo>
                    <a:pt x="5" y="107"/>
                  </a:lnTo>
                  <a:lnTo>
                    <a:pt x="4" y="72"/>
                  </a:lnTo>
                  <a:lnTo>
                    <a:pt x="0" y="0"/>
                  </a:lnTo>
                  <a:lnTo>
                    <a:pt x="0" y="0"/>
                  </a:lnTo>
                  <a:lnTo>
                    <a:pt x="14" y="3"/>
                  </a:lnTo>
                  <a:lnTo>
                    <a:pt x="31" y="4"/>
                  </a:lnTo>
                  <a:lnTo>
                    <a:pt x="72" y="5"/>
                  </a:lnTo>
                  <a:lnTo>
                    <a:pt x="72" y="5"/>
                  </a:lnTo>
                  <a:lnTo>
                    <a:pt x="112" y="4"/>
                  </a:lnTo>
                  <a:lnTo>
                    <a:pt x="129" y="3"/>
                  </a:lnTo>
                  <a:lnTo>
                    <a:pt x="143" y="0"/>
                  </a:lnTo>
                  <a:lnTo>
                    <a:pt x="143" y="0"/>
                  </a:lnTo>
                  <a:lnTo>
                    <a:pt x="140" y="27"/>
                  </a:lnTo>
                  <a:lnTo>
                    <a:pt x="138" y="56"/>
                  </a:lnTo>
                  <a:lnTo>
                    <a:pt x="135" y="120"/>
                  </a:lnTo>
                  <a:lnTo>
                    <a:pt x="133" y="192"/>
                  </a:lnTo>
                  <a:lnTo>
                    <a:pt x="133" y="274"/>
                  </a:lnTo>
                  <a:lnTo>
                    <a:pt x="133" y="274"/>
                  </a:lnTo>
                  <a:lnTo>
                    <a:pt x="134" y="301"/>
                  </a:lnTo>
                  <a:lnTo>
                    <a:pt x="135" y="314"/>
                  </a:lnTo>
                  <a:lnTo>
                    <a:pt x="138" y="325"/>
                  </a:lnTo>
                  <a:lnTo>
                    <a:pt x="142" y="336"/>
                  </a:lnTo>
                  <a:lnTo>
                    <a:pt x="144" y="345"/>
                  </a:lnTo>
                  <a:lnTo>
                    <a:pt x="149" y="354"/>
                  </a:lnTo>
                  <a:lnTo>
                    <a:pt x="154" y="361"/>
                  </a:lnTo>
                  <a:lnTo>
                    <a:pt x="159" y="368"/>
                  </a:lnTo>
                  <a:lnTo>
                    <a:pt x="165" y="375"/>
                  </a:lnTo>
                  <a:lnTo>
                    <a:pt x="171" y="380"/>
                  </a:lnTo>
                  <a:lnTo>
                    <a:pt x="178" y="383"/>
                  </a:lnTo>
                  <a:lnTo>
                    <a:pt x="185" y="386"/>
                  </a:lnTo>
                  <a:lnTo>
                    <a:pt x="194" y="388"/>
                  </a:lnTo>
                  <a:lnTo>
                    <a:pt x="202" y="389"/>
                  </a:lnTo>
                  <a:lnTo>
                    <a:pt x="211" y="389"/>
                  </a:lnTo>
                  <a:lnTo>
                    <a:pt x="211" y="389"/>
                  </a:lnTo>
                  <a:lnTo>
                    <a:pt x="221" y="389"/>
                  </a:lnTo>
                  <a:lnTo>
                    <a:pt x="231" y="388"/>
                  </a:lnTo>
                  <a:lnTo>
                    <a:pt x="240" y="385"/>
                  </a:lnTo>
                  <a:lnTo>
                    <a:pt x="248" y="381"/>
                  </a:lnTo>
                  <a:lnTo>
                    <a:pt x="256" y="375"/>
                  </a:lnTo>
                  <a:lnTo>
                    <a:pt x="262" y="368"/>
                  </a:lnTo>
                  <a:lnTo>
                    <a:pt x="268" y="361"/>
                  </a:lnTo>
                  <a:lnTo>
                    <a:pt x="274" y="352"/>
                  </a:lnTo>
                  <a:lnTo>
                    <a:pt x="279" y="344"/>
                  </a:lnTo>
                  <a:lnTo>
                    <a:pt x="283" y="332"/>
                  </a:lnTo>
                  <a:lnTo>
                    <a:pt x="287" y="321"/>
                  </a:lnTo>
                  <a:lnTo>
                    <a:pt x="289" y="309"/>
                  </a:lnTo>
                  <a:lnTo>
                    <a:pt x="292" y="295"/>
                  </a:lnTo>
                  <a:lnTo>
                    <a:pt x="293" y="282"/>
                  </a:lnTo>
                  <a:lnTo>
                    <a:pt x="294" y="249"/>
                  </a:lnTo>
                  <a:lnTo>
                    <a:pt x="294" y="212"/>
                  </a:lnTo>
                  <a:lnTo>
                    <a:pt x="294" y="212"/>
                  </a:lnTo>
                  <a:lnTo>
                    <a:pt x="294" y="155"/>
                  </a:lnTo>
                  <a:lnTo>
                    <a:pt x="293" y="102"/>
                  </a:lnTo>
                  <a:lnTo>
                    <a:pt x="290" y="51"/>
                  </a:lnTo>
                  <a:lnTo>
                    <a:pt x="287" y="0"/>
                  </a:lnTo>
                  <a:lnTo>
                    <a:pt x="287" y="0"/>
                  </a:lnTo>
                  <a:lnTo>
                    <a:pt x="318" y="3"/>
                  </a:lnTo>
                  <a:lnTo>
                    <a:pt x="336" y="4"/>
                  </a:lnTo>
                  <a:lnTo>
                    <a:pt x="357" y="5"/>
                  </a:lnTo>
                  <a:lnTo>
                    <a:pt x="357" y="5"/>
                  </a:lnTo>
                  <a:lnTo>
                    <a:pt x="380" y="4"/>
                  </a:lnTo>
                  <a:lnTo>
                    <a:pt x="398" y="3"/>
                  </a:lnTo>
                  <a:lnTo>
                    <a:pt x="429" y="0"/>
                  </a:lnTo>
                  <a:lnTo>
                    <a:pt x="429" y="0"/>
                  </a:lnTo>
                  <a:lnTo>
                    <a:pt x="426" y="51"/>
                  </a:lnTo>
                  <a:lnTo>
                    <a:pt x="423" y="102"/>
                  </a:lnTo>
                  <a:lnTo>
                    <a:pt x="422" y="155"/>
                  </a:lnTo>
                  <a:lnTo>
                    <a:pt x="422" y="212"/>
                  </a:lnTo>
                  <a:lnTo>
                    <a:pt x="422" y="249"/>
                  </a:lnTo>
                  <a:lnTo>
                    <a:pt x="422" y="249"/>
                  </a:lnTo>
                  <a:lnTo>
                    <a:pt x="422" y="306"/>
                  </a:lnTo>
                  <a:lnTo>
                    <a:pt x="423" y="360"/>
                  </a:lnTo>
                  <a:lnTo>
                    <a:pt x="426" y="411"/>
                  </a:lnTo>
                  <a:lnTo>
                    <a:pt x="429" y="461"/>
                  </a:lnTo>
                  <a:lnTo>
                    <a:pt x="429" y="461"/>
                  </a:lnTo>
                  <a:lnTo>
                    <a:pt x="396" y="459"/>
                  </a:lnTo>
                  <a:lnTo>
                    <a:pt x="379" y="458"/>
                  </a:lnTo>
                  <a:lnTo>
                    <a:pt x="362" y="456"/>
                  </a:lnTo>
                  <a:lnTo>
                    <a:pt x="362" y="456"/>
                  </a:lnTo>
                  <a:lnTo>
                    <a:pt x="345" y="458"/>
                  </a:lnTo>
                  <a:lnTo>
                    <a:pt x="328" y="459"/>
                  </a:lnTo>
                  <a:lnTo>
                    <a:pt x="292" y="461"/>
                  </a:lnTo>
                  <a:lnTo>
                    <a:pt x="297" y="3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51"/>
            <p:cNvSpPr>
              <a:spLocks noEditPoints="1"/>
            </p:cNvSpPr>
            <p:nvPr/>
          </p:nvSpPr>
          <p:spPr bwMode="auto">
            <a:xfrm>
              <a:off x="3411538" y="4127500"/>
              <a:ext cx="355600" cy="574675"/>
            </a:xfrm>
            <a:custGeom>
              <a:avLst/>
              <a:gdLst>
                <a:gd name="T0" fmla="*/ 6 w 448"/>
                <a:gd name="T1" fmla="*/ 253 h 724"/>
                <a:gd name="T2" fmla="*/ 0 w 448"/>
                <a:gd name="T3" fmla="*/ 12 h 724"/>
                <a:gd name="T4" fmla="*/ 49 w 448"/>
                <a:gd name="T5" fmla="*/ 16 h 724"/>
                <a:gd name="T6" fmla="*/ 83 w 448"/>
                <a:gd name="T7" fmla="*/ 16 h 724"/>
                <a:gd name="T8" fmla="*/ 132 w 448"/>
                <a:gd name="T9" fmla="*/ 12 h 724"/>
                <a:gd name="T10" fmla="*/ 125 w 448"/>
                <a:gd name="T11" fmla="*/ 94 h 724"/>
                <a:gd name="T12" fmla="*/ 131 w 448"/>
                <a:gd name="T13" fmla="*/ 84 h 724"/>
                <a:gd name="T14" fmla="*/ 146 w 448"/>
                <a:gd name="T15" fmla="*/ 57 h 724"/>
                <a:gd name="T16" fmla="*/ 167 w 448"/>
                <a:gd name="T17" fmla="*/ 33 h 724"/>
                <a:gd name="T18" fmla="*/ 195 w 448"/>
                <a:gd name="T19" fmla="*/ 16 h 724"/>
                <a:gd name="T20" fmla="*/ 227 w 448"/>
                <a:gd name="T21" fmla="*/ 3 h 724"/>
                <a:gd name="T22" fmla="*/ 263 w 448"/>
                <a:gd name="T23" fmla="*/ 0 h 724"/>
                <a:gd name="T24" fmla="*/ 299 w 448"/>
                <a:gd name="T25" fmla="*/ 3 h 724"/>
                <a:gd name="T26" fmla="*/ 348 w 448"/>
                <a:gd name="T27" fmla="*/ 21 h 724"/>
                <a:gd name="T28" fmla="*/ 392 w 448"/>
                <a:gd name="T29" fmla="*/ 55 h 724"/>
                <a:gd name="T30" fmla="*/ 424 w 448"/>
                <a:gd name="T31" fmla="*/ 108 h 724"/>
                <a:gd name="T32" fmla="*/ 444 w 448"/>
                <a:gd name="T33" fmla="*/ 177 h 724"/>
                <a:gd name="T34" fmla="*/ 448 w 448"/>
                <a:gd name="T35" fmla="*/ 235 h 724"/>
                <a:gd name="T36" fmla="*/ 439 w 448"/>
                <a:gd name="T37" fmla="*/ 326 h 724"/>
                <a:gd name="T38" fmla="*/ 413 w 448"/>
                <a:gd name="T39" fmla="*/ 394 h 724"/>
                <a:gd name="T40" fmla="*/ 374 w 448"/>
                <a:gd name="T41" fmla="*/ 442 h 724"/>
                <a:gd name="T42" fmla="*/ 328 w 448"/>
                <a:gd name="T43" fmla="*/ 472 h 724"/>
                <a:gd name="T44" fmla="*/ 278 w 448"/>
                <a:gd name="T45" fmla="*/ 485 h 724"/>
                <a:gd name="T46" fmla="*/ 239 w 448"/>
                <a:gd name="T47" fmla="*/ 485 h 724"/>
                <a:gd name="T48" fmla="*/ 186 w 448"/>
                <a:gd name="T49" fmla="*/ 468 h 724"/>
                <a:gd name="T50" fmla="*/ 146 w 448"/>
                <a:gd name="T51" fmla="*/ 432 h 724"/>
                <a:gd name="T52" fmla="*/ 135 w 448"/>
                <a:gd name="T53" fmla="*/ 416 h 724"/>
                <a:gd name="T54" fmla="*/ 137 w 448"/>
                <a:gd name="T55" fmla="*/ 669 h 724"/>
                <a:gd name="T56" fmla="*/ 142 w 448"/>
                <a:gd name="T57" fmla="*/ 724 h 724"/>
                <a:gd name="T58" fmla="*/ 70 w 448"/>
                <a:gd name="T59" fmla="*/ 719 h 724"/>
                <a:gd name="T60" fmla="*/ 13 w 448"/>
                <a:gd name="T61" fmla="*/ 723 h 724"/>
                <a:gd name="T62" fmla="*/ 2 w 448"/>
                <a:gd name="T63" fmla="*/ 645 h 724"/>
                <a:gd name="T64" fmla="*/ 7 w 448"/>
                <a:gd name="T65" fmla="*/ 394 h 724"/>
                <a:gd name="T66" fmla="*/ 222 w 448"/>
                <a:gd name="T67" fmla="*/ 59 h 724"/>
                <a:gd name="T68" fmla="*/ 196 w 448"/>
                <a:gd name="T69" fmla="*/ 64 h 724"/>
                <a:gd name="T70" fmla="*/ 172 w 448"/>
                <a:gd name="T71" fmla="*/ 83 h 724"/>
                <a:gd name="T72" fmla="*/ 152 w 448"/>
                <a:gd name="T73" fmla="*/ 115 h 724"/>
                <a:gd name="T74" fmla="*/ 137 w 448"/>
                <a:gd name="T75" fmla="*/ 162 h 724"/>
                <a:gd name="T76" fmla="*/ 130 w 448"/>
                <a:gd name="T77" fmla="*/ 228 h 724"/>
                <a:gd name="T78" fmla="*/ 130 w 448"/>
                <a:gd name="T79" fmla="*/ 274 h 724"/>
                <a:gd name="T80" fmla="*/ 136 w 448"/>
                <a:gd name="T81" fmla="*/ 328 h 724"/>
                <a:gd name="T82" fmla="*/ 147 w 448"/>
                <a:gd name="T83" fmla="*/ 370 h 724"/>
                <a:gd name="T84" fmla="*/ 166 w 448"/>
                <a:gd name="T85" fmla="*/ 400 h 724"/>
                <a:gd name="T86" fmla="*/ 190 w 448"/>
                <a:gd name="T87" fmla="*/ 418 h 724"/>
                <a:gd name="T88" fmla="*/ 218 w 448"/>
                <a:gd name="T89" fmla="*/ 423 h 724"/>
                <a:gd name="T90" fmla="*/ 237 w 448"/>
                <a:gd name="T91" fmla="*/ 420 h 724"/>
                <a:gd name="T92" fmla="*/ 263 w 448"/>
                <a:gd name="T93" fmla="*/ 405 h 724"/>
                <a:gd name="T94" fmla="*/ 283 w 448"/>
                <a:gd name="T95" fmla="*/ 378 h 724"/>
                <a:gd name="T96" fmla="*/ 296 w 448"/>
                <a:gd name="T97" fmla="*/ 336 h 724"/>
                <a:gd name="T98" fmla="*/ 305 w 448"/>
                <a:gd name="T99" fmla="*/ 282 h 724"/>
                <a:gd name="T100" fmla="*/ 306 w 448"/>
                <a:gd name="T101" fmla="*/ 238 h 724"/>
                <a:gd name="T102" fmla="*/ 302 w 448"/>
                <a:gd name="T103" fmla="*/ 175 h 724"/>
                <a:gd name="T104" fmla="*/ 292 w 448"/>
                <a:gd name="T105" fmla="*/ 126 h 724"/>
                <a:gd name="T106" fmla="*/ 278 w 448"/>
                <a:gd name="T107" fmla="*/ 91 h 724"/>
                <a:gd name="T108" fmla="*/ 257 w 448"/>
                <a:gd name="T109" fmla="*/ 69 h 724"/>
                <a:gd name="T110" fmla="*/ 230 w 448"/>
                <a:gd name="T111" fmla="*/ 5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8" h="724">
                  <a:moveTo>
                    <a:pt x="7" y="342"/>
                  </a:moveTo>
                  <a:lnTo>
                    <a:pt x="7" y="342"/>
                  </a:lnTo>
                  <a:lnTo>
                    <a:pt x="6" y="253"/>
                  </a:lnTo>
                  <a:lnTo>
                    <a:pt x="5" y="171"/>
                  </a:lnTo>
                  <a:lnTo>
                    <a:pt x="2" y="91"/>
                  </a:lnTo>
                  <a:lnTo>
                    <a:pt x="0" y="12"/>
                  </a:lnTo>
                  <a:lnTo>
                    <a:pt x="0" y="12"/>
                  </a:lnTo>
                  <a:lnTo>
                    <a:pt x="33" y="15"/>
                  </a:lnTo>
                  <a:lnTo>
                    <a:pt x="49" y="16"/>
                  </a:lnTo>
                  <a:lnTo>
                    <a:pt x="66" y="17"/>
                  </a:lnTo>
                  <a:lnTo>
                    <a:pt x="66" y="17"/>
                  </a:lnTo>
                  <a:lnTo>
                    <a:pt x="83" y="16"/>
                  </a:lnTo>
                  <a:lnTo>
                    <a:pt x="99" y="15"/>
                  </a:lnTo>
                  <a:lnTo>
                    <a:pt x="132" y="12"/>
                  </a:lnTo>
                  <a:lnTo>
                    <a:pt x="132" y="12"/>
                  </a:lnTo>
                  <a:lnTo>
                    <a:pt x="128" y="50"/>
                  </a:lnTo>
                  <a:lnTo>
                    <a:pt x="126" y="73"/>
                  </a:lnTo>
                  <a:lnTo>
                    <a:pt x="125" y="94"/>
                  </a:lnTo>
                  <a:lnTo>
                    <a:pt x="128" y="94"/>
                  </a:lnTo>
                  <a:lnTo>
                    <a:pt x="128" y="94"/>
                  </a:lnTo>
                  <a:lnTo>
                    <a:pt x="131" y="84"/>
                  </a:lnTo>
                  <a:lnTo>
                    <a:pt x="135" y="74"/>
                  </a:lnTo>
                  <a:lnTo>
                    <a:pt x="140" y="65"/>
                  </a:lnTo>
                  <a:lnTo>
                    <a:pt x="146" y="57"/>
                  </a:lnTo>
                  <a:lnTo>
                    <a:pt x="152" y="48"/>
                  </a:lnTo>
                  <a:lnTo>
                    <a:pt x="160" y="41"/>
                  </a:lnTo>
                  <a:lnTo>
                    <a:pt x="167" y="33"/>
                  </a:lnTo>
                  <a:lnTo>
                    <a:pt x="176" y="27"/>
                  </a:lnTo>
                  <a:lnTo>
                    <a:pt x="185" y="21"/>
                  </a:lnTo>
                  <a:lnTo>
                    <a:pt x="195" y="16"/>
                  </a:lnTo>
                  <a:lnTo>
                    <a:pt x="204" y="11"/>
                  </a:lnTo>
                  <a:lnTo>
                    <a:pt x="216" y="7"/>
                  </a:lnTo>
                  <a:lnTo>
                    <a:pt x="227" y="3"/>
                  </a:lnTo>
                  <a:lnTo>
                    <a:pt x="238" y="1"/>
                  </a:lnTo>
                  <a:lnTo>
                    <a:pt x="250" y="0"/>
                  </a:lnTo>
                  <a:lnTo>
                    <a:pt x="263" y="0"/>
                  </a:lnTo>
                  <a:lnTo>
                    <a:pt x="263" y="0"/>
                  </a:lnTo>
                  <a:lnTo>
                    <a:pt x="280" y="1"/>
                  </a:lnTo>
                  <a:lnTo>
                    <a:pt x="299" y="3"/>
                  </a:lnTo>
                  <a:lnTo>
                    <a:pt x="315" y="7"/>
                  </a:lnTo>
                  <a:lnTo>
                    <a:pt x="332" y="13"/>
                  </a:lnTo>
                  <a:lnTo>
                    <a:pt x="348" y="21"/>
                  </a:lnTo>
                  <a:lnTo>
                    <a:pt x="363" y="31"/>
                  </a:lnTo>
                  <a:lnTo>
                    <a:pt x="378" y="42"/>
                  </a:lnTo>
                  <a:lnTo>
                    <a:pt x="392" y="55"/>
                  </a:lnTo>
                  <a:lnTo>
                    <a:pt x="403" y="70"/>
                  </a:lnTo>
                  <a:lnTo>
                    <a:pt x="414" y="88"/>
                  </a:lnTo>
                  <a:lnTo>
                    <a:pt x="424" y="108"/>
                  </a:lnTo>
                  <a:lnTo>
                    <a:pt x="433" y="129"/>
                  </a:lnTo>
                  <a:lnTo>
                    <a:pt x="439" y="152"/>
                  </a:lnTo>
                  <a:lnTo>
                    <a:pt x="444" y="177"/>
                  </a:lnTo>
                  <a:lnTo>
                    <a:pt x="446" y="206"/>
                  </a:lnTo>
                  <a:lnTo>
                    <a:pt x="448" y="235"/>
                  </a:lnTo>
                  <a:lnTo>
                    <a:pt x="448" y="235"/>
                  </a:lnTo>
                  <a:lnTo>
                    <a:pt x="446" y="268"/>
                  </a:lnTo>
                  <a:lnTo>
                    <a:pt x="444" y="297"/>
                  </a:lnTo>
                  <a:lnTo>
                    <a:pt x="439" y="326"/>
                  </a:lnTo>
                  <a:lnTo>
                    <a:pt x="431" y="351"/>
                  </a:lnTo>
                  <a:lnTo>
                    <a:pt x="423" y="373"/>
                  </a:lnTo>
                  <a:lnTo>
                    <a:pt x="413" y="394"/>
                  </a:lnTo>
                  <a:lnTo>
                    <a:pt x="402" y="413"/>
                  </a:lnTo>
                  <a:lnTo>
                    <a:pt x="389" y="429"/>
                  </a:lnTo>
                  <a:lnTo>
                    <a:pt x="374" y="442"/>
                  </a:lnTo>
                  <a:lnTo>
                    <a:pt x="361" y="455"/>
                  </a:lnTo>
                  <a:lnTo>
                    <a:pt x="345" y="465"/>
                  </a:lnTo>
                  <a:lnTo>
                    <a:pt x="328" y="472"/>
                  </a:lnTo>
                  <a:lnTo>
                    <a:pt x="312" y="478"/>
                  </a:lnTo>
                  <a:lnTo>
                    <a:pt x="295" y="482"/>
                  </a:lnTo>
                  <a:lnTo>
                    <a:pt x="278" y="485"/>
                  </a:lnTo>
                  <a:lnTo>
                    <a:pt x="260" y="486"/>
                  </a:lnTo>
                  <a:lnTo>
                    <a:pt x="260" y="486"/>
                  </a:lnTo>
                  <a:lnTo>
                    <a:pt x="239" y="485"/>
                  </a:lnTo>
                  <a:lnTo>
                    <a:pt x="219" y="481"/>
                  </a:lnTo>
                  <a:lnTo>
                    <a:pt x="202" y="476"/>
                  </a:lnTo>
                  <a:lnTo>
                    <a:pt x="186" y="468"/>
                  </a:lnTo>
                  <a:lnTo>
                    <a:pt x="171" y="459"/>
                  </a:lnTo>
                  <a:lnTo>
                    <a:pt x="157" y="446"/>
                  </a:lnTo>
                  <a:lnTo>
                    <a:pt x="146" y="432"/>
                  </a:lnTo>
                  <a:lnTo>
                    <a:pt x="136" y="416"/>
                  </a:lnTo>
                  <a:lnTo>
                    <a:pt x="135" y="416"/>
                  </a:lnTo>
                  <a:lnTo>
                    <a:pt x="135" y="416"/>
                  </a:lnTo>
                  <a:lnTo>
                    <a:pt x="135" y="497"/>
                  </a:lnTo>
                  <a:lnTo>
                    <a:pt x="136" y="588"/>
                  </a:lnTo>
                  <a:lnTo>
                    <a:pt x="137" y="669"/>
                  </a:lnTo>
                  <a:lnTo>
                    <a:pt x="140" y="702"/>
                  </a:lnTo>
                  <a:lnTo>
                    <a:pt x="142" y="724"/>
                  </a:lnTo>
                  <a:lnTo>
                    <a:pt x="142" y="724"/>
                  </a:lnTo>
                  <a:lnTo>
                    <a:pt x="129" y="723"/>
                  </a:lnTo>
                  <a:lnTo>
                    <a:pt x="111" y="720"/>
                  </a:lnTo>
                  <a:lnTo>
                    <a:pt x="70" y="719"/>
                  </a:lnTo>
                  <a:lnTo>
                    <a:pt x="70" y="719"/>
                  </a:lnTo>
                  <a:lnTo>
                    <a:pt x="31" y="720"/>
                  </a:lnTo>
                  <a:lnTo>
                    <a:pt x="13" y="723"/>
                  </a:lnTo>
                  <a:lnTo>
                    <a:pt x="0" y="724"/>
                  </a:lnTo>
                  <a:lnTo>
                    <a:pt x="0" y="724"/>
                  </a:lnTo>
                  <a:lnTo>
                    <a:pt x="2" y="645"/>
                  </a:lnTo>
                  <a:lnTo>
                    <a:pt x="5" y="565"/>
                  </a:lnTo>
                  <a:lnTo>
                    <a:pt x="6" y="483"/>
                  </a:lnTo>
                  <a:lnTo>
                    <a:pt x="7" y="394"/>
                  </a:lnTo>
                  <a:lnTo>
                    <a:pt x="7" y="342"/>
                  </a:lnTo>
                  <a:close/>
                  <a:moveTo>
                    <a:pt x="222" y="59"/>
                  </a:moveTo>
                  <a:lnTo>
                    <a:pt x="222" y="59"/>
                  </a:lnTo>
                  <a:lnTo>
                    <a:pt x="213" y="59"/>
                  </a:lnTo>
                  <a:lnTo>
                    <a:pt x="204" y="62"/>
                  </a:lnTo>
                  <a:lnTo>
                    <a:pt x="196" y="64"/>
                  </a:lnTo>
                  <a:lnTo>
                    <a:pt x="187" y="69"/>
                  </a:lnTo>
                  <a:lnTo>
                    <a:pt x="180" y="75"/>
                  </a:lnTo>
                  <a:lnTo>
                    <a:pt x="172" y="83"/>
                  </a:lnTo>
                  <a:lnTo>
                    <a:pt x="165" y="91"/>
                  </a:lnTo>
                  <a:lnTo>
                    <a:pt x="157" y="103"/>
                  </a:lnTo>
                  <a:lnTo>
                    <a:pt x="152" y="115"/>
                  </a:lnTo>
                  <a:lnTo>
                    <a:pt x="146" y="129"/>
                  </a:lnTo>
                  <a:lnTo>
                    <a:pt x="141" y="145"/>
                  </a:lnTo>
                  <a:lnTo>
                    <a:pt x="137" y="162"/>
                  </a:lnTo>
                  <a:lnTo>
                    <a:pt x="134" y="182"/>
                  </a:lnTo>
                  <a:lnTo>
                    <a:pt x="132" y="204"/>
                  </a:lnTo>
                  <a:lnTo>
                    <a:pt x="130" y="228"/>
                  </a:lnTo>
                  <a:lnTo>
                    <a:pt x="130" y="253"/>
                  </a:lnTo>
                  <a:lnTo>
                    <a:pt x="130" y="253"/>
                  </a:lnTo>
                  <a:lnTo>
                    <a:pt x="130" y="274"/>
                  </a:lnTo>
                  <a:lnTo>
                    <a:pt x="131" y="294"/>
                  </a:lnTo>
                  <a:lnTo>
                    <a:pt x="134" y="312"/>
                  </a:lnTo>
                  <a:lnTo>
                    <a:pt x="136" y="328"/>
                  </a:lnTo>
                  <a:lnTo>
                    <a:pt x="139" y="343"/>
                  </a:lnTo>
                  <a:lnTo>
                    <a:pt x="144" y="358"/>
                  </a:lnTo>
                  <a:lnTo>
                    <a:pt x="147" y="370"/>
                  </a:lnTo>
                  <a:lnTo>
                    <a:pt x="154" y="382"/>
                  </a:lnTo>
                  <a:lnTo>
                    <a:pt x="159" y="392"/>
                  </a:lnTo>
                  <a:lnTo>
                    <a:pt x="166" y="400"/>
                  </a:lnTo>
                  <a:lnTo>
                    <a:pt x="172" y="406"/>
                  </a:lnTo>
                  <a:lnTo>
                    <a:pt x="181" y="413"/>
                  </a:lnTo>
                  <a:lnTo>
                    <a:pt x="190" y="418"/>
                  </a:lnTo>
                  <a:lnTo>
                    <a:pt x="198" y="420"/>
                  </a:lnTo>
                  <a:lnTo>
                    <a:pt x="208" y="423"/>
                  </a:lnTo>
                  <a:lnTo>
                    <a:pt x="218" y="423"/>
                  </a:lnTo>
                  <a:lnTo>
                    <a:pt x="218" y="423"/>
                  </a:lnTo>
                  <a:lnTo>
                    <a:pt x="228" y="423"/>
                  </a:lnTo>
                  <a:lnTo>
                    <a:pt x="237" y="420"/>
                  </a:lnTo>
                  <a:lnTo>
                    <a:pt x="247" y="416"/>
                  </a:lnTo>
                  <a:lnTo>
                    <a:pt x="254" y="411"/>
                  </a:lnTo>
                  <a:lnTo>
                    <a:pt x="263" y="405"/>
                  </a:lnTo>
                  <a:lnTo>
                    <a:pt x="270" y="398"/>
                  </a:lnTo>
                  <a:lnTo>
                    <a:pt x="276" y="388"/>
                  </a:lnTo>
                  <a:lnTo>
                    <a:pt x="283" y="378"/>
                  </a:lnTo>
                  <a:lnTo>
                    <a:pt x="288" y="366"/>
                  </a:lnTo>
                  <a:lnTo>
                    <a:pt x="292" y="352"/>
                  </a:lnTo>
                  <a:lnTo>
                    <a:pt x="296" y="336"/>
                  </a:lnTo>
                  <a:lnTo>
                    <a:pt x="300" y="320"/>
                  </a:lnTo>
                  <a:lnTo>
                    <a:pt x="302" y="301"/>
                  </a:lnTo>
                  <a:lnTo>
                    <a:pt x="305" y="282"/>
                  </a:lnTo>
                  <a:lnTo>
                    <a:pt x="306" y="260"/>
                  </a:lnTo>
                  <a:lnTo>
                    <a:pt x="306" y="238"/>
                  </a:lnTo>
                  <a:lnTo>
                    <a:pt x="306" y="238"/>
                  </a:lnTo>
                  <a:lnTo>
                    <a:pt x="306" y="215"/>
                  </a:lnTo>
                  <a:lnTo>
                    <a:pt x="305" y="194"/>
                  </a:lnTo>
                  <a:lnTo>
                    <a:pt x="302" y="175"/>
                  </a:lnTo>
                  <a:lnTo>
                    <a:pt x="300" y="157"/>
                  </a:lnTo>
                  <a:lnTo>
                    <a:pt x="297" y="141"/>
                  </a:lnTo>
                  <a:lnTo>
                    <a:pt x="292" y="126"/>
                  </a:lnTo>
                  <a:lnTo>
                    <a:pt x="289" y="112"/>
                  </a:lnTo>
                  <a:lnTo>
                    <a:pt x="283" y="101"/>
                  </a:lnTo>
                  <a:lnTo>
                    <a:pt x="278" y="91"/>
                  </a:lnTo>
                  <a:lnTo>
                    <a:pt x="270" y="83"/>
                  </a:lnTo>
                  <a:lnTo>
                    <a:pt x="264" y="75"/>
                  </a:lnTo>
                  <a:lnTo>
                    <a:pt x="257" y="69"/>
                  </a:lnTo>
                  <a:lnTo>
                    <a:pt x="248" y="64"/>
                  </a:lnTo>
                  <a:lnTo>
                    <a:pt x="239" y="62"/>
                  </a:lnTo>
                  <a:lnTo>
                    <a:pt x="230" y="59"/>
                  </a:lnTo>
                  <a:lnTo>
                    <a:pt x="222" y="59"/>
                  </a:lnTo>
                  <a:lnTo>
                    <a:pt x="22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52"/>
            <p:cNvSpPr>
              <a:spLocks noEditPoints="1"/>
            </p:cNvSpPr>
            <p:nvPr/>
          </p:nvSpPr>
          <p:spPr bwMode="auto">
            <a:xfrm>
              <a:off x="3819526" y="4127500"/>
              <a:ext cx="330200"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3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8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4 w 416"/>
                <a:gd name="T73" fmla="*/ 1 h 486"/>
                <a:gd name="T74" fmla="*/ 286 w 416"/>
                <a:gd name="T75" fmla="*/ 8 h 486"/>
                <a:gd name="T76" fmla="*/ 322 w 416"/>
                <a:gd name="T77" fmla="*/ 22 h 486"/>
                <a:gd name="T78" fmla="*/ 351 w 416"/>
                <a:gd name="T79" fmla="*/ 43 h 486"/>
                <a:gd name="T80" fmla="*/ 378 w 416"/>
                <a:gd name="T81" fmla="*/ 70 h 486"/>
                <a:gd name="T82" fmla="*/ 396 w 416"/>
                <a:gd name="T83" fmla="*/ 104 h 486"/>
                <a:gd name="T84" fmla="*/ 409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8 w 416"/>
                <a:gd name="T107" fmla="*/ 43 h 486"/>
                <a:gd name="T108" fmla="*/ 208 w 416"/>
                <a:gd name="T109" fmla="*/ 43 h 486"/>
                <a:gd name="T110" fmla="*/ 190 w 416"/>
                <a:gd name="T111" fmla="*/ 50 h 486"/>
                <a:gd name="T112" fmla="*/ 175 w 416"/>
                <a:gd name="T113" fmla="*/ 64 h 486"/>
                <a:gd name="T114" fmla="*/ 164 w 416"/>
                <a:gd name="T115" fmla="*/ 83 h 486"/>
                <a:gd name="T116" fmla="*/ 156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3"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8" y="444"/>
                  </a:lnTo>
                  <a:lnTo>
                    <a:pt x="378" y="444"/>
                  </a:lnTo>
                  <a:lnTo>
                    <a:pt x="365" y="452"/>
                  </a:lnTo>
                  <a:lnTo>
                    <a:pt x="351" y="460"/>
                  </a:lnTo>
                  <a:lnTo>
                    <a:pt x="337" y="467"/>
                  </a:lnTo>
                  <a:lnTo>
                    <a:pt x="319" y="473"/>
                  </a:lnTo>
                  <a:lnTo>
                    <a:pt x="301" y="478"/>
                  </a:lnTo>
                  <a:lnTo>
                    <a:pt x="281" y="482"/>
                  </a:lnTo>
                  <a:lnTo>
                    <a:pt x="257" y="485"/>
                  </a:lnTo>
                  <a:lnTo>
                    <a:pt x="232" y="486"/>
                  </a:lnTo>
                  <a:lnTo>
                    <a:pt x="232" y="486"/>
                  </a:lnTo>
                  <a:lnTo>
                    <a:pt x="209" y="485"/>
                  </a:lnTo>
                  <a:lnTo>
                    <a:pt x="187" y="482"/>
                  </a:lnTo>
                  <a:lnTo>
                    <a:pt x="164" y="478"/>
                  </a:lnTo>
                  <a:lnTo>
                    <a:pt x="143" y="472"/>
                  </a:lnTo>
                  <a:lnTo>
                    <a:pt x="123" y="463"/>
                  </a:lnTo>
                  <a:lnTo>
                    <a:pt x="105" y="454"/>
                  </a:lnTo>
                  <a:lnTo>
                    <a:pt x="86" y="441"/>
                  </a:lnTo>
                  <a:lnTo>
                    <a:pt x="70" y="428"/>
                  </a:lnTo>
                  <a:lnTo>
                    <a:pt x="54" y="413"/>
                  </a:lnTo>
                  <a:lnTo>
                    <a:pt x="41"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4" y="8"/>
                  </a:lnTo>
                  <a:lnTo>
                    <a:pt x="175" y="3"/>
                  </a:lnTo>
                  <a:lnTo>
                    <a:pt x="198" y="1"/>
                  </a:lnTo>
                  <a:lnTo>
                    <a:pt x="221" y="0"/>
                  </a:lnTo>
                  <a:lnTo>
                    <a:pt x="221" y="0"/>
                  </a:lnTo>
                  <a:lnTo>
                    <a:pt x="244" y="1"/>
                  </a:lnTo>
                  <a:lnTo>
                    <a:pt x="266" y="3"/>
                  </a:lnTo>
                  <a:lnTo>
                    <a:pt x="286" y="8"/>
                  </a:lnTo>
                  <a:lnTo>
                    <a:pt x="304" y="15"/>
                  </a:lnTo>
                  <a:lnTo>
                    <a:pt x="322" y="22"/>
                  </a:lnTo>
                  <a:lnTo>
                    <a:pt x="338" y="32"/>
                  </a:lnTo>
                  <a:lnTo>
                    <a:pt x="351" y="43"/>
                  </a:lnTo>
                  <a:lnTo>
                    <a:pt x="365" y="55"/>
                  </a:lnTo>
                  <a:lnTo>
                    <a:pt x="378" y="70"/>
                  </a:lnTo>
                  <a:lnTo>
                    <a:pt x="387" y="86"/>
                  </a:lnTo>
                  <a:lnTo>
                    <a:pt x="396" y="104"/>
                  </a:lnTo>
                  <a:lnTo>
                    <a:pt x="404" y="122"/>
                  </a:lnTo>
                  <a:lnTo>
                    <a:pt x="409"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8" y="43"/>
                  </a:lnTo>
                  <a:lnTo>
                    <a:pt x="218" y="43"/>
                  </a:lnTo>
                  <a:lnTo>
                    <a:pt x="208" y="43"/>
                  </a:lnTo>
                  <a:lnTo>
                    <a:pt x="198" y="47"/>
                  </a:lnTo>
                  <a:lnTo>
                    <a:pt x="190" y="50"/>
                  </a:lnTo>
                  <a:lnTo>
                    <a:pt x="183" y="57"/>
                  </a:lnTo>
                  <a:lnTo>
                    <a:pt x="175" y="64"/>
                  </a:lnTo>
                  <a:lnTo>
                    <a:pt x="169" y="73"/>
                  </a:lnTo>
                  <a:lnTo>
                    <a:pt x="164" y="83"/>
                  </a:lnTo>
                  <a:lnTo>
                    <a:pt x="159" y="94"/>
                  </a:lnTo>
                  <a:lnTo>
                    <a:pt x="156"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53"/>
            <p:cNvSpPr>
              <a:spLocks/>
            </p:cNvSpPr>
            <p:nvPr/>
          </p:nvSpPr>
          <p:spPr bwMode="auto">
            <a:xfrm>
              <a:off x="4210051" y="4130675"/>
              <a:ext cx="231775" cy="373063"/>
            </a:xfrm>
            <a:custGeom>
              <a:avLst/>
              <a:gdLst>
                <a:gd name="T0" fmla="*/ 131 w 290"/>
                <a:gd name="T1" fmla="*/ 128 h 471"/>
                <a:gd name="T2" fmla="*/ 144 w 290"/>
                <a:gd name="T3" fmla="*/ 98 h 471"/>
                <a:gd name="T4" fmla="*/ 159 w 290"/>
                <a:gd name="T5" fmla="*/ 71 h 471"/>
                <a:gd name="T6" fmla="*/ 175 w 290"/>
                <a:gd name="T7" fmla="*/ 50 h 471"/>
                <a:gd name="T8" fmla="*/ 192 w 290"/>
                <a:gd name="T9" fmla="*/ 31 h 471"/>
                <a:gd name="T10" fmla="*/ 211 w 290"/>
                <a:gd name="T11" fmla="*/ 17 h 471"/>
                <a:gd name="T12" fmla="*/ 231 w 290"/>
                <a:gd name="T13" fmla="*/ 8 h 471"/>
                <a:gd name="T14" fmla="*/ 252 w 290"/>
                <a:gd name="T15" fmla="*/ 3 h 471"/>
                <a:gd name="T16" fmla="*/ 275 w 290"/>
                <a:gd name="T17" fmla="*/ 0 h 471"/>
                <a:gd name="T18" fmla="*/ 290 w 290"/>
                <a:gd name="T19" fmla="*/ 1 h 471"/>
                <a:gd name="T20" fmla="*/ 288 w 290"/>
                <a:gd name="T21" fmla="*/ 16 h 471"/>
                <a:gd name="T22" fmla="*/ 285 w 290"/>
                <a:gd name="T23" fmla="*/ 50 h 471"/>
                <a:gd name="T24" fmla="*/ 285 w 290"/>
                <a:gd name="T25" fmla="*/ 70 h 471"/>
                <a:gd name="T26" fmla="*/ 285 w 290"/>
                <a:gd name="T27" fmla="*/ 133 h 471"/>
                <a:gd name="T28" fmla="*/ 276 w 290"/>
                <a:gd name="T29" fmla="*/ 140 h 471"/>
                <a:gd name="T30" fmla="*/ 255 w 290"/>
                <a:gd name="T31" fmla="*/ 132 h 471"/>
                <a:gd name="T32" fmla="*/ 228 w 290"/>
                <a:gd name="T33" fmla="*/ 127 h 471"/>
                <a:gd name="T34" fmla="*/ 218 w 290"/>
                <a:gd name="T35" fmla="*/ 128 h 471"/>
                <a:gd name="T36" fmla="*/ 198 w 290"/>
                <a:gd name="T37" fmla="*/ 132 h 471"/>
                <a:gd name="T38" fmla="*/ 181 w 290"/>
                <a:gd name="T39" fmla="*/ 139 h 471"/>
                <a:gd name="T40" fmla="*/ 167 w 290"/>
                <a:gd name="T41" fmla="*/ 149 h 471"/>
                <a:gd name="T42" fmla="*/ 155 w 290"/>
                <a:gd name="T43" fmla="*/ 163 h 471"/>
                <a:gd name="T44" fmla="*/ 146 w 290"/>
                <a:gd name="T45" fmla="*/ 177 h 471"/>
                <a:gd name="T46" fmla="*/ 140 w 290"/>
                <a:gd name="T47" fmla="*/ 194 h 471"/>
                <a:gd name="T48" fmla="*/ 136 w 290"/>
                <a:gd name="T49" fmla="*/ 212 h 471"/>
                <a:gd name="T50" fmla="*/ 136 w 290"/>
                <a:gd name="T51" fmla="*/ 259 h 471"/>
                <a:gd name="T52" fmla="*/ 136 w 290"/>
                <a:gd name="T53" fmla="*/ 316 h 471"/>
                <a:gd name="T54" fmla="*/ 140 w 290"/>
                <a:gd name="T55" fmla="*/ 421 h 471"/>
                <a:gd name="T56" fmla="*/ 144 w 290"/>
                <a:gd name="T57" fmla="*/ 471 h 471"/>
                <a:gd name="T58" fmla="*/ 93 w 290"/>
                <a:gd name="T59" fmla="*/ 468 h 471"/>
                <a:gd name="T60" fmla="*/ 72 w 290"/>
                <a:gd name="T61" fmla="*/ 466 h 471"/>
                <a:gd name="T62" fmla="*/ 32 w 290"/>
                <a:gd name="T63" fmla="*/ 469 h 471"/>
                <a:gd name="T64" fmla="*/ 0 w 290"/>
                <a:gd name="T65" fmla="*/ 471 h 471"/>
                <a:gd name="T66" fmla="*/ 6 w 290"/>
                <a:gd name="T67" fmla="*/ 370 h 471"/>
                <a:gd name="T68" fmla="*/ 9 w 290"/>
                <a:gd name="T69" fmla="*/ 259 h 471"/>
                <a:gd name="T70" fmla="*/ 9 w 290"/>
                <a:gd name="T71" fmla="*/ 222 h 471"/>
                <a:gd name="T72" fmla="*/ 6 w 290"/>
                <a:gd name="T73" fmla="*/ 112 h 471"/>
                <a:gd name="T74" fmla="*/ 0 w 290"/>
                <a:gd name="T75" fmla="*/ 10 h 471"/>
                <a:gd name="T76" fmla="*/ 33 w 290"/>
                <a:gd name="T77" fmla="*/ 13 h 471"/>
                <a:gd name="T78" fmla="*/ 66 w 290"/>
                <a:gd name="T79" fmla="*/ 15 h 471"/>
                <a:gd name="T80" fmla="*/ 83 w 290"/>
                <a:gd name="T81" fmla="*/ 14 h 471"/>
                <a:gd name="T82" fmla="*/ 133 w 290"/>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471">
                  <a:moveTo>
                    <a:pt x="129" y="127"/>
                  </a:moveTo>
                  <a:lnTo>
                    <a:pt x="131" y="128"/>
                  </a:lnTo>
                  <a:lnTo>
                    <a:pt x="131" y="128"/>
                  </a:lnTo>
                  <a:lnTo>
                    <a:pt x="144" y="98"/>
                  </a:lnTo>
                  <a:lnTo>
                    <a:pt x="151" y="84"/>
                  </a:lnTo>
                  <a:lnTo>
                    <a:pt x="159" y="71"/>
                  </a:lnTo>
                  <a:lnTo>
                    <a:pt x="166" y="60"/>
                  </a:lnTo>
                  <a:lnTo>
                    <a:pt x="175" y="50"/>
                  </a:lnTo>
                  <a:lnTo>
                    <a:pt x="183" y="40"/>
                  </a:lnTo>
                  <a:lnTo>
                    <a:pt x="192" y="31"/>
                  </a:lnTo>
                  <a:lnTo>
                    <a:pt x="201" y="24"/>
                  </a:lnTo>
                  <a:lnTo>
                    <a:pt x="211" y="17"/>
                  </a:lnTo>
                  <a:lnTo>
                    <a:pt x="221" y="13"/>
                  </a:lnTo>
                  <a:lnTo>
                    <a:pt x="231" y="8"/>
                  </a:lnTo>
                  <a:lnTo>
                    <a:pt x="240" y="5"/>
                  </a:lnTo>
                  <a:lnTo>
                    <a:pt x="252" y="3"/>
                  </a:lnTo>
                  <a:lnTo>
                    <a:pt x="263" y="1"/>
                  </a:lnTo>
                  <a:lnTo>
                    <a:pt x="275" y="0"/>
                  </a:lnTo>
                  <a:lnTo>
                    <a:pt x="275" y="0"/>
                  </a:lnTo>
                  <a:lnTo>
                    <a:pt x="290" y="1"/>
                  </a:lnTo>
                  <a:lnTo>
                    <a:pt x="290" y="1"/>
                  </a:lnTo>
                  <a:lnTo>
                    <a:pt x="288" y="16"/>
                  </a:lnTo>
                  <a:lnTo>
                    <a:pt x="286" y="32"/>
                  </a:lnTo>
                  <a:lnTo>
                    <a:pt x="285" y="50"/>
                  </a:lnTo>
                  <a:lnTo>
                    <a:pt x="285" y="70"/>
                  </a:lnTo>
                  <a:lnTo>
                    <a:pt x="285" y="70"/>
                  </a:lnTo>
                  <a:lnTo>
                    <a:pt x="285" y="101"/>
                  </a:lnTo>
                  <a:lnTo>
                    <a:pt x="285" y="133"/>
                  </a:lnTo>
                  <a:lnTo>
                    <a:pt x="276" y="140"/>
                  </a:lnTo>
                  <a:lnTo>
                    <a:pt x="276" y="140"/>
                  </a:lnTo>
                  <a:lnTo>
                    <a:pt x="266" y="135"/>
                  </a:lnTo>
                  <a:lnTo>
                    <a:pt x="255" y="132"/>
                  </a:lnTo>
                  <a:lnTo>
                    <a:pt x="243" y="128"/>
                  </a:lnTo>
                  <a:lnTo>
                    <a:pt x="228" y="127"/>
                  </a:lnTo>
                  <a:lnTo>
                    <a:pt x="228" y="127"/>
                  </a:lnTo>
                  <a:lnTo>
                    <a:pt x="218" y="128"/>
                  </a:lnTo>
                  <a:lnTo>
                    <a:pt x="208" y="129"/>
                  </a:lnTo>
                  <a:lnTo>
                    <a:pt x="198" y="132"/>
                  </a:lnTo>
                  <a:lnTo>
                    <a:pt x="190" y="135"/>
                  </a:lnTo>
                  <a:lnTo>
                    <a:pt x="181" y="139"/>
                  </a:lnTo>
                  <a:lnTo>
                    <a:pt x="173" y="144"/>
                  </a:lnTo>
                  <a:lnTo>
                    <a:pt x="167" y="149"/>
                  </a:lnTo>
                  <a:lnTo>
                    <a:pt x="161" y="155"/>
                  </a:lnTo>
                  <a:lnTo>
                    <a:pt x="155" y="163"/>
                  </a:lnTo>
                  <a:lnTo>
                    <a:pt x="150" y="170"/>
                  </a:lnTo>
                  <a:lnTo>
                    <a:pt x="146" y="177"/>
                  </a:lnTo>
                  <a:lnTo>
                    <a:pt x="142" y="186"/>
                  </a:lnTo>
                  <a:lnTo>
                    <a:pt x="140" y="194"/>
                  </a:lnTo>
                  <a:lnTo>
                    <a:pt x="138" y="204"/>
                  </a:lnTo>
                  <a:lnTo>
                    <a:pt x="136" y="212"/>
                  </a:lnTo>
                  <a:lnTo>
                    <a:pt x="136" y="222"/>
                  </a:lnTo>
                  <a:lnTo>
                    <a:pt x="136" y="259"/>
                  </a:lnTo>
                  <a:lnTo>
                    <a:pt x="136" y="259"/>
                  </a:lnTo>
                  <a:lnTo>
                    <a:pt x="136" y="316"/>
                  </a:lnTo>
                  <a:lnTo>
                    <a:pt x="138" y="370"/>
                  </a:lnTo>
                  <a:lnTo>
                    <a:pt x="140" y="421"/>
                  </a:lnTo>
                  <a:lnTo>
                    <a:pt x="144" y="471"/>
                  </a:lnTo>
                  <a:lnTo>
                    <a:pt x="144" y="471"/>
                  </a:lnTo>
                  <a:lnTo>
                    <a:pt x="113" y="469"/>
                  </a:lnTo>
                  <a:lnTo>
                    <a:pt x="93" y="468"/>
                  </a:lnTo>
                  <a:lnTo>
                    <a:pt x="72" y="466"/>
                  </a:lnTo>
                  <a:lnTo>
                    <a:pt x="72" y="466"/>
                  </a:lnTo>
                  <a:lnTo>
                    <a:pt x="51" y="468"/>
                  </a:lnTo>
                  <a:lnTo>
                    <a:pt x="32" y="469"/>
                  </a:lnTo>
                  <a:lnTo>
                    <a:pt x="0" y="471"/>
                  </a:lnTo>
                  <a:lnTo>
                    <a:pt x="0" y="471"/>
                  </a:lnTo>
                  <a:lnTo>
                    <a:pt x="4" y="421"/>
                  </a:lnTo>
                  <a:lnTo>
                    <a:pt x="6" y="370"/>
                  </a:lnTo>
                  <a:lnTo>
                    <a:pt x="7" y="316"/>
                  </a:lnTo>
                  <a:lnTo>
                    <a:pt x="9" y="259"/>
                  </a:lnTo>
                  <a:lnTo>
                    <a:pt x="9" y="222"/>
                  </a:lnTo>
                  <a:lnTo>
                    <a:pt x="9" y="222"/>
                  </a:lnTo>
                  <a:lnTo>
                    <a:pt x="7" y="165"/>
                  </a:lnTo>
                  <a:lnTo>
                    <a:pt x="6" y="112"/>
                  </a:lnTo>
                  <a:lnTo>
                    <a:pt x="4" y="61"/>
                  </a:lnTo>
                  <a:lnTo>
                    <a:pt x="0" y="10"/>
                  </a:lnTo>
                  <a:lnTo>
                    <a:pt x="0" y="10"/>
                  </a:lnTo>
                  <a:lnTo>
                    <a:pt x="33" y="13"/>
                  </a:lnTo>
                  <a:lnTo>
                    <a:pt x="49" y="14"/>
                  </a:lnTo>
                  <a:lnTo>
                    <a:pt x="66" y="15"/>
                  </a:lnTo>
                  <a:lnTo>
                    <a:pt x="66" y="15"/>
                  </a:lnTo>
                  <a:lnTo>
                    <a:pt x="83" y="14"/>
                  </a:lnTo>
                  <a:lnTo>
                    <a:pt x="99" y="13"/>
                  </a:lnTo>
                  <a:lnTo>
                    <a:pt x="133" y="10"/>
                  </a:lnTo>
                  <a:lnTo>
                    <a:pt x="129"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54"/>
            <p:cNvSpPr>
              <a:spLocks/>
            </p:cNvSpPr>
            <p:nvPr/>
          </p:nvSpPr>
          <p:spPr bwMode="auto">
            <a:xfrm>
              <a:off x="45116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1 w 406"/>
                <a:gd name="T13" fmla="*/ 78 h 682"/>
                <a:gd name="T14" fmla="*/ 133 w 406"/>
                <a:gd name="T15" fmla="*/ 96 h 682"/>
                <a:gd name="T16" fmla="*/ 120 w 406"/>
                <a:gd name="T17" fmla="*/ 119 h 682"/>
                <a:gd name="T18" fmla="*/ 117 w 406"/>
                <a:gd name="T19" fmla="*/ 144 h 682"/>
                <a:gd name="T20" fmla="*/ 119 w 406"/>
                <a:gd name="T21" fmla="*/ 168 h 682"/>
                <a:gd name="T22" fmla="*/ 135 w 406"/>
                <a:gd name="T23" fmla="*/ 199 h 682"/>
                <a:gd name="T24" fmla="*/ 161 w 406"/>
                <a:gd name="T25" fmla="*/ 223 h 682"/>
                <a:gd name="T26" fmla="*/ 262 w 406"/>
                <a:gd name="T27" fmla="*/ 277 h 682"/>
                <a:gd name="T28" fmla="*/ 328 w 406"/>
                <a:gd name="T29" fmla="*/ 315 h 682"/>
                <a:gd name="T30" fmla="*/ 361 w 406"/>
                <a:gd name="T31" fmla="*/ 344 h 682"/>
                <a:gd name="T32" fmla="*/ 387 w 406"/>
                <a:gd name="T33" fmla="*/ 382 h 682"/>
                <a:gd name="T34" fmla="*/ 403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9 w 406"/>
                <a:gd name="T55" fmla="*/ 610 h 682"/>
                <a:gd name="T56" fmla="*/ 27 w 406"/>
                <a:gd name="T57" fmla="*/ 519 h 682"/>
                <a:gd name="T58" fmla="*/ 48 w 406"/>
                <a:gd name="T59" fmla="*/ 531 h 682"/>
                <a:gd name="T60" fmla="*/ 60 w 406"/>
                <a:gd name="T61" fmla="*/ 559 h 682"/>
                <a:gd name="T62" fmla="*/ 78 w 406"/>
                <a:gd name="T63" fmla="*/ 585 h 682"/>
                <a:gd name="T64" fmla="*/ 104 w 406"/>
                <a:gd name="T65" fmla="*/ 605 h 682"/>
                <a:gd name="T66" fmla="*/ 138 w 406"/>
                <a:gd name="T67" fmla="*/ 619 h 682"/>
                <a:gd name="T68" fmla="*/ 177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9 w 406"/>
                <a:gd name="T81" fmla="*/ 526 h 682"/>
                <a:gd name="T82" fmla="*/ 282 w 406"/>
                <a:gd name="T83" fmla="*/ 490 h 682"/>
                <a:gd name="T84" fmla="*/ 263 w 406"/>
                <a:gd name="T85" fmla="*/ 461 h 682"/>
                <a:gd name="T86" fmla="*/ 223 w 406"/>
                <a:gd name="T87" fmla="*/ 430 h 682"/>
                <a:gd name="T88" fmla="*/ 120 w 406"/>
                <a:gd name="T89" fmla="*/ 378 h 682"/>
                <a:gd name="T90" fmla="*/ 71 w 406"/>
                <a:gd name="T91" fmla="*/ 344 h 682"/>
                <a:gd name="T92" fmla="*/ 40 w 406"/>
                <a:gd name="T93" fmla="*/ 313 h 682"/>
                <a:gd name="T94" fmla="*/ 17 w 406"/>
                <a:gd name="T95" fmla="*/ 274 h 682"/>
                <a:gd name="T96" fmla="*/ 5 w 406"/>
                <a:gd name="T97" fmla="*/ 223 h 682"/>
                <a:gd name="T98" fmla="*/ 6 w 406"/>
                <a:gd name="T99" fmla="*/ 179 h 682"/>
                <a:gd name="T100" fmla="*/ 22 w 406"/>
                <a:gd name="T101" fmla="*/ 116 h 682"/>
                <a:gd name="T102" fmla="*/ 56 w 406"/>
                <a:gd name="T103" fmla="*/ 65 h 682"/>
                <a:gd name="T104" fmla="*/ 102 w 406"/>
                <a:gd name="T105" fmla="*/ 29 h 682"/>
                <a:gd name="T106" fmla="*/ 158 w 406"/>
                <a:gd name="T107" fmla="*/ 7 h 682"/>
                <a:gd name="T108" fmla="*/ 220 w 406"/>
                <a:gd name="T109" fmla="*/ 0 h 682"/>
                <a:gd name="T110" fmla="*/ 268 w 406"/>
                <a:gd name="T111" fmla="*/ 2 h 682"/>
                <a:gd name="T112" fmla="*/ 329 w 406"/>
                <a:gd name="T113" fmla="*/ 18 h 682"/>
                <a:gd name="T114" fmla="*/ 376 w 406"/>
                <a:gd name="T115" fmla="*/ 46 h 682"/>
                <a:gd name="T116" fmla="*/ 361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1" y="140"/>
                  </a:moveTo>
                  <a:lnTo>
                    <a:pt x="331" y="140"/>
                  </a:lnTo>
                  <a:lnTo>
                    <a:pt x="323" y="121"/>
                  </a:lnTo>
                  <a:lnTo>
                    <a:pt x="313" y="105"/>
                  </a:lnTo>
                  <a:lnTo>
                    <a:pt x="301" y="90"/>
                  </a:lnTo>
                  <a:lnTo>
                    <a:pt x="294" y="84"/>
                  </a:lnTo>
                  <a:lnTo>
                    <a:pt x="288" y="79"/>
                  </a:lnTo>
                  <a:lnTo>
                    <a:pt x="280" y="74"/>
                  </a:lnTo>
                  <a:lnTo>
                    <a:pt x="272" y="70"/>
                  </a:lnTo>
                  <a:lnTo>
                    <a:pt x="264" y="67"/>
                  </a:lnTo>
                  <a:lnTo>
                    <a:pt x="256" y="63"/>
                  </a:lnTo>
                  <a:lnTo>
                    <a:pt x="236" y="59"/>
                  </a:lnTo>
                  <a:lnTo>
                    <a:pt x="216" y="58"/>
                  </a:lnTo>
                  <a:lnTo>
                    <a:pt x="216" y="58"/>
                  </a:lnTo>
                  <a:lnTo>
                    <a:pt x="205" y="59"/>
                  </a:lnTo>
                  <a:lnTo>
                    <a:pt x="195" y="60"/>
                  </a:lnTo>
                  <a:lnTo>
                    <a:pt x="185" y="62"/>
                  </a:lnTo>
                  <a:lnTo>
                    <a:pt x="175" y="65"/>
                  </a:lnTo>
                  <a:lnTo>
                    <a:pt x="166" y="69"/>
                  </a:lnTo>
                  <a:lnTo>
                    <a:pt x="159" y="73"/>
                  </a:lnTo>
                  <a:lnTo>
                    <a:pt x="151" y="78"/>
                  </a:lnTo>
                  <a:lnTo>
                    <a:pt x="144" y="84"/>
                  </a:lnTo>
                  <a:lnTo>
                    <a:pt x="138" y="90"/>
                  </a:lnTo>
                  <a:lnTo>
                    <a:pt x="133" y="96"/>
                  </a:lnTo>
                  <a:lnTo>
                    <a:pt x="128" y="104"/>
                  </a:lnTo>
                  <a:lnTo>
                    <a:pt x="124" y="111"/>
                  </a:lnTo>
                  <a:lnTo>
                    <a:pt x="120" y="119"/>
                  </a:lnTo>
                  <a:lnTo>
                    <a:pt x="118" y="127"/>
                  </a:lnTo>
                  <a:lnTo>
                    <a:pt x="117" y="136"/>
                  </a:lnTo>
                  <a:lnTo>
                    <a:pt x="117" y="144"/>
                  </a:lnTo>
                  <a:lnTo>
                    <a:pt x="117" y="144"/>
                  </a:lnTo>
                  <a:lnTo>
                    <a:pt x="117" y="157"/>
                  </a:lnTo>
                  <a:lnTo>
                    <a:pt x="119" y="168"/>
                  </a:lnTo>
                  <a:lnTo>
                    <a:pt x="123" y="179"/>
                  </a:lnTo>
                  <a:lnTo>
                    <a:pt x="129" y="189"/>
                  </a:lnTo>
                  <a:lnTo>
                    <a:pt x="135" y="199"/>
                  </a:lnTo>
                  <a:lnTo>
                    <a:pt x="143" y="208"/>
                  </a:lnTo>
                  <a:lnTo>
                    <a:pt x="151" y="215"/>
                  </a:lnTo>
                  <a:lnTo>
                    <a:pt x="161" y="223"/>
                  </a:lnTo>
                  <a:lnTo>
                    <a:pt x="184" y="238"/>
                  </a:lnTo>
                  <a:lnTo>
                    <a:pt x="208" y="251"/>
                  </a:lnTo>
                  <a:lnTo>
                    <a:pt x="262" y="277"/>
                  </a:lnTo>
                  <a:lnTo>
                    <a:pt x="288" y="291"/>
                  </a:lnTo>
                  <a:lnTo>
                    <a:pt x="314" y="306"/>
                  </a:lnTo>
                  <a:lnTo>
                    <a:pt x="328" y="315"/>
                  </a:lnTo>
                  <a:lnTo>
                    <a:pt x="339" y="325"/>
                  </a:lnTo>
                  <a:lnTo>
                    <a:pt x="350" y="335"/>
                  </a:lnTo>
                  <a:lnTo>
                    <a:pt x="361" y="344"/>
                  </a:lnTo>
                  <a:lnTo>
                    <a:pt x="371" y="356"/>
                  </a:lnTo>
                  <a:lnTo>
                    <a:pt x="380" y="368"/>
                  </a:lnTo>
                  <a:lnTo>
                    <a:pt x="387" y="382"/>
                  </a:lnTo>
                  <a:lnTo>
                    <a:pt x="393" y="397"/>
                  </a:lnTo>
                  <a:lnTo>
                    <a:pt x="399" y="411"/>
                  </a:lnTo>
                  <a:lnTo>
                    <a:pt x="403" y="429"/>
                  </a:lnTo>
                  <a:lnTo>
                    <a:pt x="406" y="447"/>
                  </a:lnTo>
                  <a:lnTo>
                    <a:pt x="406" y="466"/>
                  </a:lnTo>
                  <a:lnTo>
                    <a:pt x="406" y="466"/>
                  </a:lnTo>
                  <a:lnTo>
                    <a:pt x="404" y="490"/>
                  </a:lnTo>
                  <a:lnTo>
                    <a:pt x="402" y="512"/>
                  </a:lnTo>
                  <a:lnTo>
                    <a:pt x="396" y="534"/>
                  </a:lnTo>
                  <a:lnTo>
                    <a:pt x="388" y="554"/>
                  </a:lnTo>
                  <a:lnTo>
                    <a:pt x="378" y="573"/>
                  </a:lnTo>
                  <a:lnTo>
                    <a:pt x="366" y="591"/>
                  </a:lnTo>
                  <a:lnTo>
                    <a:pt x="352" y="607"/>
                  </a:lnTo>
                  <a:lnTo>
                    <a:pt x="336" y="622"/>
                  </a:lnTo>
                  <a:lnTo>
                    <a:pt x="319" y="636"/>
                  </a:lnTo>
                  <a:lnTo>
                    <a:pt x="300" y="647"/>
                  </a:lnTo>
                  <a:lnTo>
                    <a:pt x="279" y="657"/>
                  </a:lnTo>
                  <a:lnTo>
                    <a:pt x="257" y="666"/>
                  </a:lnTo>
                  <a:lnTo>
                    <a:pt x="233" y="673"/>
                  </a:lnTo>
                  <a:lnTo>
                    <a:pt x="208" y="678"/>
                  </a:lnTo>
                  <a:lnTo>
                    <a:pt x="181" y="681"/>
                  </a:lnTo>
                  <a:lnTo>
                    <a:pt x="154" y="682"/>
                  </a:lnTo>
                  <a:lnTo>
                    <a:pt x="154" y="682"/>
                  </a:lnTo>
                  <a:lnTo>
                    <a:pt x="128" y="681"/>
                  </a:lnTo>
                  <a:lnTo>
                    <a:pt x="104" y="678"/>
                  </a:lnTo>
                  <a:lnTo>
                    <a:pt x="82" y="674"/>
                  </a:lnTo>
                  <a:lnTo>
                    <a:pt x="61" y="669"/>
                  </a:lnTo>
                  <a:lnTo>
                    <a:pt x="42" y="663"/>
                  </a:lnTo>
                  <a:lnTo>
                    <a:pt x="26" y="656"/>
                  </a:lnTo>
                  <a:lnTo>
                    <a:pt x="11" y="648"/>
                  </a:lnTo>
                  <a:lnTo>
                    <a:pt x="0" y="641"/>
                  </a:lnTo>
                  <a:lnTo>
                    <a:pt x="0" y="641"/>
                  </a:lnTo>
                  <a:lnTo>
                    <a:pt x="9" y="610"/>
                  </a:lnTo>
                  <a:lnTo>
                    <a:pt x="16" y="580"/>
                  </a:lnTo>
                  <a:lnTo>
                    <a:pt x="22" y="550"/>
                  </a:lnTo>
                  <a:lnTo>
                    <a:pt x="27" y="519"/>
                  </a:lnTo>
                  <a:lnTo>
                    <a:pt x="46" y="519"/>
                  </a:lnTo>
                  <a:lnTo>
                    <a:pt x="46" y="519"/>
                  </a:lnTo>
                  <a:lnTo>
                    <a:pt x="48" y="531"/>
                  </a:lnTo>
                  <a:lnTo>
                    <a:pt x="51" y="540"/>
                  </a:lnTo>
                  <a:lnTo>
                    <a:pt x="55" y="550"/>
                  </a:lnTo>
                  <a:lnTo>
                    <a:pt x="60" y="559"/>
                  </a:lnTo>
                  <a:lnTo>
                    <a:pt x="66" y="568"/>
                  </a:lnTo>
                  <a:lnTo>
                    <a:pt x="72" y="576"/>
                  </a:lnTo>
                  <a:lnTo>
                    <a:pt x="78" y="585"/>
                  </a:lnTo>
                  <a:lnTo>
                    <a:pt x="87" y="593"/>
                  </a:lnTo>
                  <a:lnTo>
                    <a:pt x="96" y="599"/>
                  </a:lnTo>
                  <a:lnTo>
                    <a:pt x="104" y="605"/>
                  </a:lnTo>
                  <a:lnTo>
                    <a:pt x="114" y="610"/>
                  </a:lnTo>
                  <a:lnTo>
                    <a:pt x="125" y="615"/>
                  </a:lnTo>
                  <a:lnTo>
                    <a:pt x="138" y="619"/>
                  </a:lnTo>
                  <a:lnTo>
                    <a:pt x="150" y="621"/>
                  </a:lnTo>
                  <a:lnTo>
                    <a:pt x="164" y="622"/>
                  </a:lnTo>
                  <a:lnTo>
                    <a:pt x="177" y="622"/>
                  </a:lnTo>
                  <a:lnTo>
                    <a:pt x="177" y="622"/>
                  </a:lnTo>
                  <a:lnTo>
                    <a:pt x="191" y="622"/>
                  </a:lnTo>
                  <a:lnTo>
                    <a:pt x="204" y="621"/>
                  </a:lnTo>
                  <a:lnTo>
                    <a:pt x="215" y="619"/>
                  </a:lnTo>
                  <a:lnTo>
                    <a:pt x="226" y="615"/>
                  </a:lnTo>
                  <a:lnTo>
                    <a:pt x="236" y="611"/>
                  </a:lnTo>
                  <a:lnTo>
                    <a:pt x="246" y="606"/>
                  </a:lnTo>
                  <a:lnTo>
                    <a:pt x="253" y="600"/>
                  </a:lnTo>
                  <a:lnTo>
                    <a:pt x="261" y="594"/>
                  </a:lnTo>
                  <a:lnTo>
                    <a:pt x="268" y="588"/>
                  </a:lnTo>
                  <a:lnTo>
                    <a:pt x="273" y="580"/>
                  </a:lnTo>
                  <a:lnTo>
                    <a:pt x="278" y="571"/>
                  </a:lnTo>
                  <a:lnTo>
                    <a:pt x="282" y="563"/>
                  </a:lnTo>
                  <a:lnTo>
                    <a:pt x="285" y="554"/>
                  </a:lnTo>
                  <a:lnTo>
                    <a:pt x="287" y="545"/>
                  </a:lnTo>
                  <a:lnTo>
                    <a:pt x="289" y="535"/>
                  </a:lnTo>
                  <a:lnTo>
                    <a:pt x="289" y="526"/>
                  </a:lnTo>
                  <a:lnTo>
                    <a:pt x="289" y="526"/>
                  </a:lnTo>
                  <a:lnTo>
                    <a:pt x="288" y="513"/>
                  </a:lnTo>
                  <a:lnTo>
                    <a:pt x="285" y="501"/>
                  </a:lnTo>
                  <a:lnTo>
                    <a:pt x="282" y="490"/>
                  </a:lnTo>
                  <a:lnTo>
                    <a:pt x="277" y="480"/>
                  </a:lnTo>
                  <a:lnTo>
                    <a:pt x="270" y="470"/>
                  </a:lnTo>
                  <a:lnTo>
                    <a:pt x="263" y="461"/>
                  </a:lnTo>
                  <a:lnTo>
                    <a:pt x="254" y="452"/>
                  </a:lnTo>
                  <a:lnTo>
                    <a:pt x="244" y="445"/>
                  </a:lnTo>
                  <a:lnTo>
                    <a:pt x="223" y="430"/>
                  </a:lnTo>
                  <a:lnTo>
                    <a:pt x="199" y="418"/>
                  </a:lnTo>
                  <a:lnTo>
                    <a:pt x="146" y="392"/>
                  </a:lnTo>
                  <a:lnTo>
                    <a:pt x="120" y="378"/>
                  </a:lnTo>
                  <a:lnTo>
                    <a:pt x="94" y="362"/>
                  </a:lnTo>
                  <a:lnTo>
                    <a:pt x="82" y="354"/>
                  </a:lnTo>
                  <a:lnTo>
                    <a:pt x="71" y="344"/>
                  </a:lnTo>
                  <a:lnTo>
                    <a:pt x="60" y="336"/>
                  </a:lnTo>
                  <a:lnTo>
                    <a:pt x="50" y="325"/>
                  </a:lnTo>
                  <a:lnTo>
                    <a:pt x="40" y="313"/>
                  </a:lnTo>
                  <a:lnTo>
                    <a:pt x="31" y="301"/>
                  </a:lnTo>
                  <a:lnTo>
                    <a:pt x="24" y="287"/>
                  </a:lnTo>
                  <a:lnTo>
                    <a:pt x="17" y="274"/>
                  </a:lnTo>
                  <a:lnTo>
                    <a:pt x="11" y="258"/>
                  </a:lnTo>
                  <a:lnTo>
                    <a:pt x="8" y="242"/>
                  </a:lnTo>
                  <a:lnTo>
                    <a:pt x="5" y="223"/>
                  </a:lnTo>
                  <a:lnTo>
                    <a:pt x="5" y="203"/>
                  </a:lnTo>
                  <a:lnTo>
                    <a:pt x="5" y="203"/>
                  </a:lnTo>
                  <a:lnTo>
                    <a:pt x="6" y="179"/>
                  </a:lnTo>
                  <a:lnTo>
                    <a:pt x="9" y="157"/>
                  </a:lnTo>
                  <a:lnTo>
                    <a:pt x="15" y="136"/>
                  </a:lnTo>
                  <a:lnTo>
                    <a:pt x="22" y="116"/>
                  </a:lnTo>
                  <a:lnTo>
                    <a:pt x="31" y="98"/>
                  </a:lnTo>
                  <a:lnTo>
                    <a:pt x="42" y="80"/>
                  </a:lnTo>
                  <a:lnTo>
                    <a:pt x="56" y="65"/>
                  </a:lnTo>
                  <a:lnTo>
                    <a:pt x="70" y="52"/>
                  </a:lnTo>
                  <a:lnTo>
                    <a:pt x="84" y="39"/>
                  </a:lnTo>
                  <a:lnTo>
                    <a:pt x="102" y="29"/>
                  </a:lnTo>
                  <a:lnTo>
                    <a:pt x="119" y="19"/>
                  </a:lnTo>
                  <a:lnTo>
                    <a:pt x="138" y="12"/>
                  </a:lnTo>
                  <a:lnTo>
                    <a:pt x="158" y="7"/>
                  </a:lnTo>
                  <a:lnTo>
                    <a:pt x="177" y="2"/>
                  </a:lnTo>
                  <a:lnTo>
                    <a:pt x="199" y="0"/>
                  </a:lnTo>
                  <a:lnTo>
                    <a:pt x="220" y="0"/>
                  </a:lnTo>
                  <a:lnTo>
                    <a:pt x="220" y="0"/>
                  </a:lnTo>
                  <a:lnTo>
                    <a:pt x="244" y="0"/>
                  </a:lnTo>
                  <a:lnTo>
                    <a:pt x="268" y="2"/>
                  </a:lnTo>
                  <a:lnTo>
                    <a:pt x="289" y="6"/>
                  </a:lnTo>
                  <a:lnTo>
                    <a:pt x="310" y="12"/>
                  </a:lnTo>
                  <a:lnTo>
                    <a:pt x="329" y="18"/>
                  </a:lnTo>
                  <a:lnTo>
                    <a:pt x="346" y="27"/>
                  </a:lnTo>
                  <a:lnTo>
                    <a:pt x="361" y="36"/>
                  </a:lnTo>
                  <a:lnTo>
                    <a:pt x="376" y="46"/>
                  </a:lnTo>
                  <a:lnTo>
                    <a:pt x="376" y="46"/>
                  </a:lnTo>
                  <a:lnTo>
                    <a:pt x="367" y="67"/>
                  </a:lnTo>
                  <a:lnTo>
                    <a:pt x="361" y="89"/>
                  </a:lnTo>
                  <a:lnTo>
                    <a:pt x="345" y="140"/>
                  </a:lnTo>
                  <a:lnTo>
                    <a:pt x="331"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55"/>
            <p:cNvSpPr>
              <a:spLocks/>
            </p:cNvSpPr>
            <p:nvPr/>
          </p:nvSpPr>
          <p:spPr bwMode="auto">
            <a:xfrm>
              <a:off x="4864101" y="4003675"/>
              <a:ext cx="225425" cy="509588"/>
            </a:xfrm>
            <a:custGeom>
              <a:avLst/>
              <a:gdLst>
                <a:gd name="T0" fmla="*/ 279 w 285"/>
                <a:gd name="T1" fmla="*/ 174 h 643"/>
                <a:gd name="T2" fmla="*/ 275 w 285"/>
                <a:gd name="T3" fmla="*/ 200 h 643"/>
                <a:gd name="T4" fmla="*/ 277 w 285"/>
                <a:gd name="T5" fmla="*/ 211 h 643"/>
                <a:gd name="T6" fmla="*/ 195 w 285"/>
                <a:gd name="T7" fmla="*/ 221 h 643"/>
                <a:gd name="T8" fmla="*/ 192 w 285"/>
                <a:gd name="T9" fmla="*/ 272 h 643"/>
                <a:gd name="T10" fmla="*/ 189 w 285"/>
                <a:gd name="T11" fmla="*/ 434 h 643"/>
                <a:gd name="T12" fmla="*/ 189 w 285"/>
                <a:gd name="T13" fmla="*/ 479 h 643"/>
                <a:gd name="T14" fmla="*/ 194 w 285"/>
                <a:gd name="T15" fmla="*/ 541 h 643"/>
                <a:gd name="T16" fmla="*/ 199 w 285"/>
                <a:gd name="T17" fmla="*/ 561 h 643"/>
                <a:gd name="T18" fmla="*/ 206 w 285"/>
                <a:gd name="T19" fmla="*/ 575 h 643"/>
                <a:gd name="T20" fmla="*/ 215 w 285"/>
                <a:gd name="T21" fmla="*/ 583 h 643"/>
                <a:gd name="T22" fmla="*/ 227 w 285"/>
                <a:gd name="T23" fmla="*/ 587 h 643"/>
                <a:gd name="T24" fmla="*/ 242 w 285"/>
                <a:gd name="T25" fmla="*/ 588 h 643"/>
                <a:gd name="T26" fmla="*/ 257 w 285"/>
                <a:gd name="T27" fmla="*/ 588 h 643"/>
                <a:gd name="T28" fmla="*/ 277 w 285"/>
                <a:gd name="T29" fmla="*/ 583 h 643"/>
                <a:gd name="T30" fmla="*/ 285 w 285"/>
                <a:gd name="T31" fmla="*/ 618 h 643"/>
                <a:gd name="T32" fmla="*/ 275 w 285"/>
                <a:gd name="T33" fmla="*/ 623 h 643"/>
                <a:gd name="T34" fmla="*/ 251 w 285"/>
                <a:gd name="T35" fmla="*/ 633 h 643"/>
                <a:gd name="T36" fmla="*/ 223 w 285"/>
                <a:gd name="T37" fmla="*/ 639 h 643"/>
                <a:gd name="T38" fmla="*/ 195 w 285"/>
                <a:gd name="T39" fmla="*/ 643 h 643"/>
                <a:gd name="T40" fmla="*/ 181 w 285"/>
                <a:gd name="T41" fmla="*/ 643 h 643"/>
                <a:gd name="T42" fmla="*/ 154 w 285"/>
                <a:gd name="T43" fmla="*/ 640 h 643"/>
                <a:gd name="T44" fmla="*/ 129 w 285"/>
                <a:gd name="T45" fmla="*/ 633 h 643"/>
                <a:gd name="T46" fmla="*/ 108 w 285"/>
                <a:gd name="T47" fmla="*/ 622 h 643"/>
                <a:gd name="T48" fmla="*/ 92 w 285"/>
                <a:gd name="T49" fmla="*/ 606 h 643"/>
                <a:gd name="T50" fmla="*/ 78 w 285"/>
                <a:gd name="T51" fmla="*/ 585 h 643"/>
                <a:gd name="T52" fmla="*/ 68 w 285"/>
                <a:gd name="T53" fmla="*/ 558 h 643"/>
                <a:gd name="T54" fmla="*/ 62 w 285"/>
                <a:gd name="T55" fmla="*/ 529 h 643"/>
                <a:gd name="T56" fmla="*/ 61 w 285"/>
                <a:gd name="T57" fmla="*/ 495 h 643"/>
                <a:gd name="T58" fmla="*/ 61 w 285"/>
                <a:gd name="T59" fmla="*/ 433 h 643"/>
                <a:gd name="T60" fmla="*/ 66 w 285"/>
                <a:gd name="T61" fmla="*/ 288 h 643"/>
                <a:gd name="T62" fmla="*/ 0 w 285"/>
                <a:gd name="T63" fmla="*/ 224 h 643"/>
                <a:gd name="T64" fmla="*/ 3 w 285"/>
                <a:gd name="T65" fmla="*/ 211 h 643"/>
                <a:gd name="T66" fmla="*/ 4 w 285"/>
                <a:gd name="T67" fmla="*/ 200 h 643"/>
                <a:gd name="T68" fmla="*/ 0 w 285"/>
                <a:gd name="T69" fmla="*/ 174 h 643"/>
                <a:gd name="T70" fmla="*/ 67 w 285"/>
                <a:gd name="T71" fmla="*/ 176 h 643"/>
                <a:gd name="T72" fmla="*/ 63 w 285"/>
                <a:gd name="T73" fmla="*/ 59 h 643"/>
                <a:gd name="T74" fmla="*/ 129 w 285"/>
                <a:gd name="T75" fmla="*/ 31 h 643"/>
                <a:gd name="T76" fmla="*/ 203 w 285"/>
                <a:gd name="T77" fmla="*/ 7 h 643"/>
                <a:gd name="T78" fmla="*/ 200 w 285"/>
                <a:gd name="T79" fmla="*/ 43 h 643"/>
                <a:gd name="T80" fmla="*/ 196 w 285"/>
                <a:gd name="T81" fmla="*/ 131 h 643"/>
                <a:gd name="T82" fmla="*/ 279 w 285"/>
                <a:gd name="T83" fmla="*/ 1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643">
                  <a:moveTo>
                    <a:pt x="279" y="174"/>
                  </a:moveTo>
                  <a:lnTo>
                    <a:pt x="279" y="174"/>
                  </a:lnTo>
                  <a:lnTo>
                    <a:pt x="277" y="186"/>
                  </a:lnTo>
                  <a:lnTo>
                    <a:pt x="275" y="200"/>
                  </a:lnTo>
                  <a:lnTo>
                    <a:pt x="275" y="200"/>
                  </a:lnTo>
                  <a:lnTo>
                    <a:pt x="277" y="211"/>
                  </a:lnTo>
                  <a:lnTo>
                    <a:pt x="279" y="224"/>
                  </a:lnTo>
                  <a:lnTo>
                    <a:pt x="195" y="221"/>
                  </a:lnTo>
                  <a:lnTo>
                    <a:pt x="195" y="221"/>
                  </a:lnTo>
                  <a:lnTo>
                    <a:pt x="192" y="272"/>
                  </a:lnTo>
                  <a:lnTo>
                    <a:pt x="190" y="330"/>
                  </a:lnTo>
                  <a:lnTo>
                    <a:pt x="189" y="434"/>
                  </a:lnTo>
                  <a:lnTo>
                    <a:pt x="189" y="434"/>
                  </a:lnTo>
                  <a:lnTo>
                    <a:pt x="189" y="479"/>
                  </a:lnTo>
                  <a:lnTo>
                    <a:pt x="190" y="514"/>
                  </a:lnTo>
                  <a:lnTo>
                    <a:pt x="194" y="541"/>
                  </a:lnTo>
                  <a:lnTo>
                    <a:pt x="196" y="552"/>
                  </a:lnTo>
                  <a:lnTo>
                    <a:pt x="199" y="561"/>
                  </a:lnTo>
                  <a:lnTo>
                    <a:pt x="202" y="568"/>
                  </a:lnTo>
                  <a:lnTo>
                    <a:pt x="206" y="575"/>
                  </a:lnTo>
                  <a:lnTo>
                    <a:pt x="210" y="580"/>
                  </a:lnTo>
                  <a:lnTo>
                    <a:pt x="215" y="583"/>
                  </a:lnTo>
                  <a:lnTo>
                    <a:pt x="221" y="586"/>
                  </a:lnTo>
                  <a:lnTo>
                    <a:pt x="227" y="587"/>
                  </a:lnTo>
                  <a:lnTo>
                    <a:pt x="233" y="588"/>
                  </a:lnTo>
                  <a:lnTo>
                    <a:pt x="242" y="588"/>
                  </a:lnTo>
                  <a:lnTo>
                    <a:pt x="242" y="588"/>
                  </a:lnTo>
                  <a:lnTo>
                    <a:pt x="257" y="588"/>
                  </a:lnTo>
                  <a:lnTo>
                    <a:pt x="268" y="586"/>
                  </a:lnTo>
                  <a:lnTo>
                    <a:pt x="277" y="583"/>
                  </a:lnTo>
                  <a:lnTo>
                    <a:pt x="285" y="580"/>
                  </a:lnTo>
                  <a:lnTo>
                    <a:pt x="285" y="618"/>
                  </a:lnTo>
                  <a:lnTo>
                    <a:pt x="285" y="618"/>
                  </a:lnTo>
                  <a:lnTo>
                    <a:pt x="275" y="623"/>
                  </a:lnTo>
                  <a:lnTo>
                    <a:pt x="264" y="628"/>
                  </a:lnTo>
                  <a:lnTo>
                    <a:pt x="251" y="633"/>
                  </a:lnTo>
                  <a:lnTo>
                    <a:pt x="238" y="637"/>
                  </a:lnTo>
                  <a:lnTo>
                    <a:pt x="223" y="639"/>
                  </a:lnTo>
                  <a:lnTo>
                    <a:pt x="210" y="642"/>
                  </a:lnTo>
                  <a:lnTo>
                    <a:pt x="195" y="643"/>
                  </a:lnTo>
                  <a:lnTo>
                    <a:pt x="181" y="643"/>
                  </a:lnTo>
                  <a:lnTo>
                    <a:pt x="181" y="643"/>
                  </a:lnTo>
                  <a:lnTo>
                    <a:pt x="168" y="643"/>
                  </a:lnTo>
                  <a:lnTo>
                    <a:pt x="154" y="640"/>
                  </a:lnTo>
                  <a:lnTo>
                    <a:pt x="141" y="638"/>
                  </a:lnTo>
                  <a:lnTo>
                    <a:pt x="129" y="633"/>
                  </a:lnTo>
                  <a:lnTo>
                    <a:pt x="118" y="628"/>
                  </a:lnTo>
                  <a:lnTo>
                    <a:pt x="108" y="622"/>
                  </a:lnTo>
                  <a:lnTo>
                    <a:pt x="99" y="614"/>
                  </a:lnTo>
                  <a:lnTo>
                    <a:pt x="92" y="606"/>
                  </a:lnTo>
                  <a:lnTo>
                    <a:pt x="84" y="596"/>
                  </a:lnTo>
                  <a:lnTo>
                    <a:pt x="78" y="585"/>
                  </a:lnTo>
                  <a:lnTo>
                    <a:pt x="72" y="572"/>
                  </a:lnTo>
                  <a:lnTo>
                    <a:pt x="68" y="558"/>
                  </a:lnTo>
                  <a:lnTo>
                    <a:pt x="65" y="545"/>
                  </a:lnTo>
                  <a:lnTo>
                    <a:pt x="62" y="529"/>
                  </a:lnTo>
                  <a:lnTo>
                    <a:pt x="61" y="513"/>
                  </a:lnTo>
                  <a:lnTo>
                    <a:pt x="61" y="495"/>
                  </a:lnTo>
                  <a:lnTo>
                    <a:pt x="61" y="495"/>
                  </a:lnTo>
                  <a:lnTo>
                    <a:pt x="61" y="433"/>
                  </a:lnTo>
                  <a:lnTo>
                    <a:pt x="63" y="361"/>
                  </a:lnTo>
                  <a:lnTo>
                    <a:pt x="66" y="288"/>
                  </a:lnTo>
                  <a:lnTo>
                    <a:pt x="67" y="222"/>
                  </a:lnTo>
                  <a:lnTo>
                    <a:pt x="0" y="224"/>
                  </a:lnTo>
                  <a:lnTo>
                    <a:pt x="0" y="224"/>
                  </a:lnTo>
                  <a:lnTo>
                    <a:pt x="3" y="211"/>
                  </a:lnTo>
                  <a:lnTo>
                    <a:pt x="4" y="200"/>
                  </a:lnTo>
                  <a:lnTo>
                    <a:pt x="4" y="200"/>
                  </a:lnTo>
                  <a:lnTo>
                    <a:pt x="3" y="186"/>
                  </a:lnTo>
                  <a:lnTo>
                    <a:pt x="0" y="174"/>
                  </a:lnTo>
                  <a:lnTo>
                    <a:pt x="67" y="176"/>
                  </a:lnTo>
                  <a:lnTo>
                    <a:pt x="67" y="176"/>
                  </a:lnTo>
                  <a:lnTo>
                    <a:pt x="66" y="121"/>
                  </a:lnTo>
                  <a:lnTo>
                    <a:pt x="63" y="59"/>
                  </a:lnTo>
                  <a:lnTo>
                    <a:pt x="63" y="59"/>
                  </a:lnTo>
                  <a:lnTo>
                    <a:pt x="129" y="31"/>
                  </a:lnTo>
                  <a:lnTo>
                    <a:pt x="194" y="0"/>
                  </a:lnTo>
                  <a:lnTo>
                    <a:pt x="203" y="7"/>
                  </a:lnTo>
                  <a:lnTo>
                    <a:pt x="203" y="7"/>
                  </a:lnTo>
                  <a:lnTo>
                    <a:pt x="200" y="43"/>
                  </a:lnTo>
                  <a:lnTo>
                    <a:pt x="197" y="85"/>
                  </a:lnTo>
                  <a:lnTo>
                    <a:pt x="196" y="131"/>
                  </a:lnTo>
                  <a:lnTo>
                    <a:pt x="195" y="175"/>
                  </a:lnTo>
                  <a:lnTo>
                    <a:pt x="279"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56"/>
            <p:cNvSpPr>
              <a:spLocks/>
            </p:cNvSpPr>
            <p:nvPr/>
          </p:nvSpPr>
          <p:spPr bwMode="auto">
            <a:xfrm>
              <a:off x="5156201" y="4130675"/>
              <a:ext cx="228600" cy="373063"/>
            </a:xfrm>
            <a:custGeom>
              <a:avLst/>
              <a:gdLst>
                <a:gd name="T0" fmla="*/ 131 w 289"/>
                <a:gd name="T1" fmla="*/ 128 h 471"/>
                <a:gd name="T2" fmla="*/ 144 w 289"/>
                <a:gd name="T3" fmla="*/ 98 h 471"/>
                <a:gd name="T4" fmla="*/ 158 w 289"/>
                <a:gd name="T5" fmla="*/ 71 h 471"/>
                <a:gd name="T6" fmla="*/ 174 w 289"/>
                <a:gd name="T7" fmla="*/ 50 h 471"/>
                <a:gd name="T8" fmla="*/ 191 w 289"/>
                <a:gd name="T9" fmla="*/ 31 h 471"/>
                <a:gd name="T10" fmla="*/ 210 w 289"/>
                <a:gd name="T11" fmla="*/ 17 h 471"/>
                <a:gd name="T12" fmla="*/ 230 w 289"/>
                <a:gd name="T13" fmla="*/ 8 h 471"/>
                <a:gd name="T14" fmla="*/ 251 w 289"/>
                <a:gd name="T15" fmla="*/ 3 h 471"/>
                <a:gd name="T16" fmla="*/ 275 w 289"/>
                <a:gd name="T17" fmla="*/ 0 h 471"/>
                <a:gd name="T18" fmla="*/ 289 w 289"/>
                <a:gd name="T19" fmla="*/ 1 h 471"/>
                <a:gd name="T20" fmla="*/ 287 w 289"/>
                <a:gd name="T21" fmla="*/ 16 h 471"/>
                <a:gd name="T22" fmla="*/ 284 w 289"/>
                <a:gd name="T23" fmla="*/ 50 h 471"/>
                <a:gd name="T24" fmla="*/ 284 w 289"/>
                <a:gd name="T25" fmla="*/ 70 h 471"/>
                <a:gd name="T26" fmla="*/ 286 w 289"/>
                <a:gd name="T27" fmla="*/ 133 h 471"/>
                <a:gd name="T28" fmla="*/ 277 w 289"/>
                <a:gd name="T29" fmla="*/ 140 h 471"/>
                <a:gd name="T30" fmla="*/ 255 w 289"/>
                <a:gd name="T31" fmla="*/ 132 h 471"/>
                <a:gd name="T32" fmla="*/ 227 w 289"/>
                <a:gd name="T33" fmla="*/ 127 h 471"/>
                <a:gd name="T34" fmla="*/ 217 w 289"/>
                <a:gd name="T35" fmla="*/ 128 h 471"/>
                <a:gd name="T36" fmla="*/ 198 w 289"/>
                <a:gd name="T37" fmla="*/ 132 h 471"/>
                <a:gd name="T38" fmla="*/ 182 w 289"/>
                <a:gd name="T39" fmla="*/ 139 h 471"/>
                <a:gd name="T40" fmla="*/ 167 w 289"/>
                <a:gd name="T41" fmla="*/ 149 h 471"/>
                <a:gd name="T42" fmla="*/ 154 w 289"/>
                <a:gd name="T43" fmla="*/ 163 h 471"/>
                <a:gd name="T44" fmla="*/ 146 w 289"/>
                <a:gd name="T45" fmla="*/ 177 h 471"/>
                <a:gd name="T46" fmla="*/ 139 w 289"/>
                <a:gd name="T47" fmla="*/ 194 h 471"/>
                <a:gd name="T48" fmla="*/ 136 w 289"/>
                <a:gd name="T49" fmla="*/ 212 h 471"/>
                <a:gd name="T50" fmla="*/ 136 w 289"/>
                <a:gd name="T51" fmla="*/ 259 h 471"/>
                <a:gd name="T52" fmla="*/ 136 w 289"/>
                <a:gd name="T53" fmla="*/ 316 h 471"/>
                <a:gd name="T54" fmla="*/ 139 w 289"/>
                <a:gd name="T55" fmla="*/ 421 h 471"/>
                <a:gd name="T56" fmla="*/ 143 w 289"/>
                <a:gd name="T57" fmla="*/ 471 h 471"/>
                <a:gd name="T58" fmla="*/ 93 w 289"/>
                <a:gd name="T59" fmla="*/ 468 h 471"/>
                <a:gd name="T60" fmla="*/ 71 w 289"/>
                <a:gd name="T61" fmla="*/ 466 h 471"/>
                <a:gd name="T62" fmla="*/ 31 w 289"/>
                <a:gd name="T63" fmla="*/ 469 h 471"/>
                <a:gd name="T64" fmla="*/ 0 w 289"/>
                <a:gd name="T65" fmla="*/ 471 h 471"/>
                <a:gd name="T66" fmla="*/ 7 w 289"/>
                <a:gd name="T67" fmla="*/ 370 h 471"/>
                <a:gd name="T68" fmla="*/ 8 w 289"/>
                <a:gd name="T69" fmla="*/ 259 h 471"/>
                <a:gd name="T70" fmla="*/ 8 w 289"/>
                <a:gd name="T71" fmla="*/ 222 h 471"/>
                <a:gd name="T72" fmla="*/ 7 w 289"/>
                <a:gd name="T73" fmla="*/ 112 h 471"/>
                <a:gd name="T74" fmla="*/ 0 w 289"/>
                <a:gd name="T75" fmla="*/ 10 h 471"/>
                <a:gd name="T76" fmla="*/ 33 w 289"/>
                <a:gd name="T77" fmla="*/ 13 h 471"/>
                <a:gd name="T78" fmla="*/ 66 w 289"/>
                <a:gd name="T79" fmla="*/ 15 h 471"/>
                <a:gd name="T80" fmla="*/ 82 w 289"/>
                <a:gd name="T81" fmla="*/ 14 h 471"/>
                <a:gd name="T82" fmla="*/ 132 w 289"/>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471">
                  <a:moveTo>
                    <a:pt x="128" y="127"/>
                  </a:moveTo>
                  <a:lnTo>
                    <a:pt x="131" y="128"/>
                  </a:lnTo>
                  <a:lnTo>
                    <a:pt x="131" y="128"/>
                  </a:lnTo>
                  <a:lnTo>
                    <a:pt x="144" y="98"/>
                  </a:lnTo>
                  <a:lnTo>
                    <a:pt x="151" y="84"/>
                  </a:lnTo>
                  <a:lnTo>
                    <a:pt x="158" y="71"/>
                  </a:lnTo>
                  <a:lnTo>
                    <a:pt x="165" y="60"/>
                  </a:lnTo>
                  <a:lnTo>
                    <a:pt x="174" y="50"/>
                  </a:lnTo>
                  <a:lnTo>
                    <a:pt x="183" y="40"/>
                  </a:lnTo>
                  <a:lnTo>
                    <a:pt x="191" y="31"/>
                  </a:lnTo>
                  <a:lnTo>
                    <a:pt x="200" y="24"/>
                  </a:lnTo>
                  <a:lnTo>
                    <a:pt x="210" y="17"/>
                  </a:lnTo>
                  <a:lnTo>
                    <a:pt x="220" y="13"/>
                  </a:lnTo>
                  <a:lnTo>
                    <a:pt x="230" y="8"/>
                  </a:lnTo>
                  <a:lnTo>
                    <a:pt x="241" y="5"/>
                  </a:lnTo>
                  <a:lnTo>
                    <a:pt x="251" y="3"/>
                  </a:lnTo>
                  <a:lnTo>
                    <a:pt x="263" y="1"/>
                  </a:lnTo>
                  <a:lnTo>
                    <a:pt x="275" y="0"/>
                  </a:lnTo>
                  <a:lnTo>
                    <a:pt x="275" y="0"/>
                  </a:lnTo>
                  <a:lnTo>
                    <a:pt x="289" y="1"/>
                  </a:lnTo>
                  <a:lnTo>
                    <a:pt x="289" y="1"/>
                  </a:lnTo>
                  <a:lnTo>
                    <a:pt x="287" y="16"/>
                  </a:lnTo>
                  <a:lnTo>
                    <a:pt x="286" y="32"/>
                  </a:lnTo>
                  <a:lnTo>
                    <a:pt x="284" y="50"/>
                  </a:lnTo>
                  <a:lnTo>
                    <a:pt x="284" y="70"/>
                  </a:lnTo>
                  <a:lnTo>
                    <a:pt x="284" y="70"/>
                  </a:lnTo>
                  <a:lnTo>
                    <a:pt x="284" y="101"/>
                  </a:lnTo>
                  <a:lnTo>
                    <a:pt x="286" y="133"/>
                  </a:lnTo>
                  <a:lnTo>
                    <a:pt x="277" y="140"/>
                  </a:lnTo>
                  <a:lnTo>
                    <a:pt x="277" y="140"/>
                  </a:lnTo>
                  <a:lnTo>
                    <a:pt x="267" y="135"/>
                  </a:lnTo>
                  <a:lnTo>
                    <a:pt x="255" y="132"/>
                  </a:lnTo>
                  <a:lnTo>
                    <a:pt x="242" y="128"/>
                  </a:lnTo>
                  <a:lnTo>
                    <a:pt x="227" y="127"/>
                  </a:lnTo>
                  <a:lnTo>
                    <a:pt x="227" y="127"/>
                  </a:lnTo>
                  <a:lnTo>
                    <a:pt x="217" y="128"/>
                  </a:lnTo>
                  <a:lnTo>
                    <a:pt x="208" y="129"/>
                  </a:lnTo>
                  <a:lnTo>
                    <a:pt x="198" y="132"/>
                  </a:lnTo>
                  <a:lnTo>
                    <a:pt x="189" y="135"/>
                  </a:lnTo>
                  <a:lnTo>
                    <a:pt x="182" y="139"/>
                  </a:lnTo>
                  <a:lnTo>
                    <a:pt x="174" y="144"/>
                  </a:lnTo>
                  <a:lnTo>
                    <a:pt x="167" y="149"/>
                  </a:lnTo>
                  <a:lnTo>
                    <a:pt x="160" y="155"/>
                  </a:lnTo>
                  <a:lnTo>
                    <a:pt x="154" y="163"/>
                  </a:lnTo>
                  <a:lnTo>
                    <a:pt x="149" y="170"/>
                  </a:lnTo>
                  <a:lnTo>
                    <a:pt x="146" y="177"/>
                  </a:lnTo>
                  <a:lnTo>
                    <a:pt x="142" y="186"/>
                  </a:lnTo>
                  <a:lnTo>
                    <a:pt x="139" y="194"/>
                  </a:lnTo>
                  <a:lnTo>
                    <a:pt x="137" y="204"/>
                  </a:lnTo>
                  <a:lnTo>
                    <a:pt x="136" y="212"/>
                  </a:lnTo>
                  <a:lnTo>
                    <a:pt x="136" y="222"/>
                  </a:lnTo>
                  <a:lnTo>
                    <a:pt x="136" y="259"/>
                  </a:lnTo>
                  <a:lnTo>
                    <a:pt x="136" y="259"/>
                  </a:lnTo>
                  <a:lnTo>
                    <a:pt x="136" y="316"/>
                  </a:lnTo>
                  <a:lnTo>
                    <a:pt x="137" y="370"/>
                  </a:lnTo>
                  <a:lnTo>
                    <a:pt x="139" y="421"/>
                  </a:lnTo>
                  <a:lnTo>
                    <a:pt x="143" y="471"/>
                  </a:lnTo>
                  <a:lnTo>
                    <a:pt x="143" y="471"/>
                  </a:lnTo>
                  <a:lnTo>
                    <a:pt x="112" y="469"/>
                  </a:lnTo>
                  <a:lnTo>
                    <a:pt x="93" y="468"/>
                  </a:lnTo>
                  <a:lnTo>
                    <a:pt x="71" y="466"/>
                  </a:lnTo>
                  <a:lnTo>
                    <a:pt x="71" y="466"/>
                  </a:lnTo>
                  <a:lnTo>
                    <a:pt x="50" y="468"/>
                  </a:lnTo>
                  <a:lnTo>
                    <a:pt x="31" y="469"/>
                  </a:lnTo>
                  <a:lnTo>
                    <a:pt x="0" y="471"/>
                  </a:lnTo>
                  <a:lnTo>
                    <a:pt x="0" y="471"/>
                  </a:lnTo>
                  <a:lnTo>
                    <a:pt x="4" y="421"/>
                  </a:lnTo>
                  <a:lnTo>
                    <a:pt x="7" y="370"/>
                  </a:lnTo>
                  <a:lnTo>
                    <a:pt x="8" y="316"/>
                  </a:lnTo>
                  <a:lnTo>
                    <a:pt x="8" y="259"/>
                  </a:lnTo>
                  <a:lnTo>
                    <a:pt x="8" y="222"/>
                  </a:lnTo>
                  <a:lnTo>
                    <a:pt x="8" y="222"/>
                  </a:lnTo>
                  <a:lnTo>
                    <a:pt x="8" y="165"/>
                  </a:lnTo>
                  <a:lnTo>
                    <a:pt x="7" y="112"/>
                  </a:lnTo>
                  <a:lnTo>
                    <a:pt x="4" y="61"/>
                  </a:lnTo>
                  <a:lnTo>
                    <a:pt x="0" y="10"/>
                  </a:lnTo>
                  <a:lnTo>
                    <a:pt x="0" y="10"/>
                  </a:lnTo>
                  <a:lnTo>
                    <a:pt x="33" y="13"/>
                  </a:lnTo>
                  <a:lnTo>
                    <a:pt x="49" y="14"/>
                  </a:lnTo>
                  <a:lnTo>
                    <a:pt x="66" y="15"/>
                  </a:lnTo>
                  <a:lnTo>
                    <a:pt x="66" y="15"/>
                  </a:lnTo>
                  <a:lnTo>
                    <a:pt x="82" y="14"/>
                  </a:lnTo>
                  <a:lnTo>
                    <a:pt x="98" y="13"/>
                  </a:lnTo>
                  <a:lnTo>
                    <a:pt x="132" y="10"/>
                  </a:lnTo>
                  <a:lnTo>
                    <a:pt x="128"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57"/>
            <p:cNvSpPr>
              <a:spLocks noEditPoints="1"/>
            </p:cNvSpPr>
            <p:nvPr/>
          </p:nvSpPr>
          <p:spPr bwMode="auto">
            <a:xfrm>
              <a:off x="5410201" y="4127500"/>
              <a:ext cx="328613"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2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6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3 w 416"/>
                <a:gd name="T73" fmla="*/ 1 h 486"/>
                <a:gd name="T74" fmla="*/ 286 w 416"/>
                <a:gd name="T75" fmla="*/ 8 h 486"/>
                <a:gd name="T76" fmla="*/ 322 w 416"/>
                <a:gd name="T77" fmla="*/ 22 h 486"/>
                <a:gd name="T78" fmla="*/ 351 w 416"/>
                <a:gd name="T79" fmla="*/ 43 h 486"/>
                <a:gd name="T80" fmla="*/ 376 w 416"/>
                <a:gd name="T81" fmla="*/ 70 h 486"/>
                <a:gd name="T82" fmla="*/ 396 w 416"/>
                <a:gd name="T83" fmla="*/ 104 h 486"/>
                <a:gd name="T84" fmla="*/ 408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7 w 416"/>
                <a:gd name="T107" fmla="*/ 43 h 486"/>
                <a:gd name="T108" fmla="*/ 208 w 416"/>
                <a:gd name="T109" fmla="*/ 43 h 486"/>
                <a:gd name="T110" fmla="*/ 190 w 416"/>
                <a:gd name="T111" fmla="*/ 50 h 486"/>
                <a:gd name="T112" fmla="*/ 175 w 416"/>
                <a:gd name="T113" fmla="*/ 64 h 486"/>
                <a:gd name="T114" fmla="*/ 164 w 416"/>
                <a:gd name="T115" fmla="*/ 83 h 486"/>
                <a:gd name="T116" fmla="*/ 155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2"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6" y="444"/>
                  </a:lnTo>
                  <a:lnTo>
                    <a:pt x="376" y="444"/>
                  </a:lnTo>
                  <a:lnTo>
                    <a:pt x="364" y="452"/>
                  </a:lnTo>
                  <a:lnTo>
                    <a:pt x="351" y="460"/>
                  </a:lnTo>
                  <a:lnTo>
                    <a:pt x="337" y="467"/>
                  </a:lnTo>
                  <a:lnTo>
                    <a:pt x="319" y="473"/>
                  </a:lnTo>
                  <a:lnTo>
                    <a:pt x="301" y="478"/>
                  </a:lnTo>
                  <a:lnTo>
                    <a:pt x="281" y="482"/>
                  </a:lnTo>
                  <a:lnTo>
                    <a:pt x="257" y="485"/>
                  </a:lnTo>
                  <a:lnTo>
                    <a:pt x="232" y="486"/>
                  </a:lnTo>
                  <a:lnTo>
                    <a:pt x="232" y="486"/>
                  </a:lnTo>
                  <a:lnTo>
                    <a:pt x="209" y="485"/>
                  </a:lnTo>
                  <a:lnTo>
                    <a:pt x="186" y="482"/>
                  </a:lnTo>
                  <a:lnTo>
                    <a:pt x="164" y="478"/>
                  </a:lnTo>
                  <a:lnTo>
                    <a:pt x="143" y="472"/>
                  </a:lnTo>
                  <a:lnTo>
                    <a:pt x="123" y="463"/>
                  </a:lnTo>
                  <a:lnTo>
                    <a:pt x="105" y="454"/>
                  </a:lnTo>
                  <a:lnTo>
                    <a:pt x="86" y="441"/>
                  </a:lnTo>
                  <a:lnTo>
                    <a:pt x="70" y="428"/>
                  </a:lnTo>
                  <a:lnTo>
                    <a:pt x="54" y="413"/>
                  </a:lnTo>
                  <a:lnTo>
                    <a:pt x="40"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3" y="8"/>
                  </a:lnTo>
                  <a:lnTo>
                    <a:pt x="175" y="3"/>
                  </a:lnTo>
                  <a:lnTo>
                    <a:pt x="198" y="1"/>
                  </a:lnTo>
                  <a:lnTo>
                    <a:pt x="221" y="0"/>
                  </a:lnTo>
                  <a:lnTo>
                    <a:pt x="221" y="0"/>
                  </a:lnTo>
                  <a:lnTo>
                    <a:pt x="243" y="1"/>
                  </a:lnTo>
                  <a:lnTo>
                    <a:pt x="266" y="3"/>
                  </a:lnTo>
                  <a:lnTo>
                    <a:pt x="286" y="8"/>
                  </a:lnTo>
                  <a:lnTo>
                    <a:pt x="304" y="15"/>
                  </a:lnTo>
                  <a:lnTo>
                    <a:pt x="322" y="22"/>
                  </a:lnTo>
                  <a:lnTo>
                    <a:pt x="338" y="32"/>
                  </a:lnTo>
                  <a:lnTo>
                    <a:pt x="351" y="43"/>
                  </a:lnTo>
                  <a:lnTo>
                    <a:pt x="365" y="55"/>
                  </a:lnTo>
                  <a:lnTo>
                    <a:pt x="376" y="70"/>
                  </a:lnTo>
                  <a:lnTo>
                    <a:pt x="387" y="86"/>
                  </a:lnTo>
                  <a:lnTo>
                    <a:pt x="396" y="104"/>
                  </a:lnTo>
                  <a:lnTo>
                    <a:pt x="402" y="122"/>
                  </a:lnTo>
                  <a:lnTo>
                    <a:pt x="408"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7" y="43"/>
                  </a:lnTo>
                  <a:lnTo>
                    <a:pt x="217" y="43"/>
                  </a:lnTo>
                  <a:lnTo>
                    <a:pt x="208" y="43"/>
                  </a:lnTo>
                  <a:lnTo>
                    <a:pt x="198" y="47"/>
                  </a:lnTo>
                  <a:lnTo>
                    <a:pt x="190" y="50"/>
                  </a:lnTo>
                  <a:lnTo>
                    <a:pt x="181" y="57"/>
                  </a:lnTo>
                  <a:lnTo>
                    <a:pt x="175" y="64"/>
                  </a:lnTo>
                  <a:lnTo>
                    <a:pt x="169" y="73"/>
                  </a:lnTo>
                  <a:lnTo>
                    <a:pt x="164" y="83"/>
                  </a:lnTo>
                  <a:lnTo>
                    <a:pt x="159" y="94"/>
                  </a:lnTo>
                  <a:lnTo>
                    <a:pt x="155"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58"/>
            <p:cNvSpPr>
              <a:spLocks noEditPoints="1"/>
            </p:cNvSpPr>
            <p:nvPr/>
          </p:nvSpPr>
          <p:spPr bwMode="auto">
            <a:xfrm>
              <a:off x="5775326" y="4127500"/>
              <a:ext cx="347663" cy="385763"/>
            </a:xfrm>
            <a:custGeom>
              <a:avLst/>
              <a:gdLst>
                <a:gd name="T0" fmla="*/ 52 w 439"/>
                <a:gd name="T1" fmla="*/ 52 h 486"/>
                <a:gd name="T2" fmla="*/ 117 w 439"/>
                <a:gd name="T3" fmla="*/ 17 h 486"/>
                <a:gd name="T4" fmla="*/ 187 w 439"/>
                <a:gd name="T5" fmla="*/ 1 h 486"/>
                <a:gd name="T6" fmla="*/ 229 w 439"/>
                <a:gd name="T7" fmla="*/ 0 h 486"/>
                <a:gd name="T8" fmla="*/ 280 w 439"/>
                <a:gd name="T9" fmla="*/ 8 h 486"/>
                <a:gd name="T10" fmla="*/ 323 w 439"/>
                <a:gd name="T11" fmla="*/ 27 h 486"/>
                <a:gd name="T12" fmla="*/ 355 w 439"/>
                <a:gd name="T13" fmla="*/ 57 h 486"/>
                <a:gd name="T14" fmla="*/ 377 w 439"/>
                <a:gd name="T15" fmla="*/ 99 h 486"/>
                <a:gd name="T16" fmla="*/ 384 w 439"/>
                <a:gd name="T17" fmla="*/ 155 h 486"/>
                <a:gd name="T18" fmla="*/ 382 w 439"/>
                <a:gd name="T19" fmla="*/ 372 h 486"/>
                <a:gd name="T20" fmla="*/ 385 w 439"/>
                <a:gd name="T21" fmla="*/ 406 h 486"/>
                <a:gd name="T22" fmla="*/ 395 w 439"/>
                <a:gd name="T23" fmla="*/ 426 h 486"/>
                <a:gd name="T24" fmla="*/ 413 w 439"/>
                <a:gd name="T25" fmla="*/ 435 h 486"/>
                <a:gd name="T26" fmla="*/ 439 w 439"/>
                <a:gd name="T27" fmla="*/ 460 h 486"/>
                <a:gd name="T28" fmla="*/ 391 w 439"/>
                <a:gd name="T29" fmla="*/ 480 h 486"/>
                <a:gd name="T30" fmla="*/ 351 w 439"/>
                <a:gd name="T31" fmla="*/ 486 h 486"/>
                <a:gd name="T32" fmla="*/ 318 w 439"/>
                <a:gd name="T33" fmla="*/ 481 h 486"/>
                <a:gd name="T34" fmla="*/ 282 w 439"/>
                <a:gd name="T35" fmla="*/ 457 h 486"/>
                <a:gd name="T36" fmla="*/ 260 w 439"/>
                <a:gd name="T37" fmla="*/ 416 h 486"/>
                <a:gd name="T38" fmla="*/ 236 w 439"/>
                <a:gd name="T39" fmla="*/ 444 h 486"/>
                <a:gd name="T40" fmla="*/ 193 w 439"/>
                <a:gd name="T41" fmla="*/ 475 h 486"/>
                <a:gd name="T42" fmla="*/ 136 w 439"/>
                <a:gd name="T43" fmla="*/ 486 h 486"/>
                <a:gd name="T44" fmla="*/ 102 w 439"/>
                <a:gd name="T45" fmla="*/ 483 h 486"/>
                <a:gd name="T46" fmla="*/ 62 w 439"/>
                <a:gd name="T47" fmla="*/ 470 h 486"/>
                <a:gd name="T48" fmla="*/ 32 w 439"/>
                <a:gd name="T49" fmla="*/ 446 h 486"/>
                <a:gd name="T50" fmla="*/ 12 w 439"/>
                <a:gd name="T51" fmla="*/ 416 h 486"/>
                <a:gd name="T52" fmla="*/ 1 w 439"/>
                <a:gd name="T53" fmla="*/ 384 h 486"/>
                <a:gd name="T54" fmla="*/ 0 w 439"/>
                <a:gd name="T55" fmla="*/ 361 h 486"/>
                <a:gd name="T56" fmla="*/ 4 w 439"/>
                <a:gd name="T57" fmla="*/ 320 h 486"/>
                <a:gd name="T58" fmla="*/ 22 w 439"/>
                <a:gd name="T59" fmla="*/ 286 h 486"/>
                <a:gd name="T60" fmla="*/ 48 w 439"/>
                <a:gd name="T61" fmla="*/ 260 h 486"/>
                <a:gd name="T62" fmla="*/ 83 w 439"/>
                <a:gd name="T63" fmla="*/ 240 h 486"/>
                <a:gd name="T64" fmla="*/ 141 w 439"/>
                <a:gd name="T65" fmla="*/ 222 h 486"/>
                <a:gd name="T66" fmla="*/ 204 w 439"/>
                <a:gd name="T67" fmla="*/ 206 h 486"/>
                <a:gd name="T68" fmla="*/ 244 w 439"/>
                <a:gd name="T69" fmla="*/ 187 h 486"/>
                <a:gd name="T70" fmla="*/ 254 w 439"/>
                <a:gd name="T71" fmla="*/ 176 h 486"/>
                <a:gd name="T72" fmla="*/ 257 w 439"/>
                <a:gd name="T73" fmla="*/ 153 h 486"/>
                <a:gd name="T74" fmla="*/ 254 w 439"/>
                <a:gd name="T75" fmla="*/ 130 h 486"/>
                <a:gd name="T76" fmla="*/ 243 w 439"/>
                <a:gd name="T77" fmla="*/ 108 h 486"/>
                <a:gd name="T78" fmla="*/ 226 w 439"/>
                <a:gd name="T79" fmla="*/ 90 h 486"/>
                <a:gd name="T80" fmla="*/ 204 w 439"/>
                <a:gd name="T81" fmla="*/ 78 h 486"/>
                <a:gd name="T82" fmla="*/ 176 w 439"/>
                <a:gd name="T83" fmla="*/ 72 h 486"/>
                <a:gd name="T84" fmla="*/ 148 w 439"/>
                <a:gd name="T85" fmla="*/ 72 h 486"/>
                <a:gd name="T86" fmla="*/ 99 w 439"/>
                <a:gd name="T87" fmla="*/ 88 h 486"/>
                <a:gd name="T88" fmla="*/ 59 w 439"/>
                <a:gd name="T89" fmla="*/ 114 h 486"/>
                <a:gd name="T90" fmla="*/ 32 w 439"/>
                <a:gd name="T91" fmla="*/ 67 h 486"/>
                <a:gd name="T92" fmla="*/ 249 w 439"/>
                <a:gd name="T93" fmla="*/ 230 h 486"/>
                <a:gd name="T94" fmla="*/ 195 w 439"/>
                <a:gd name="T95" fmla="*/ 253 h 486"/>
                <a:gd name="T96" fmla="*/ 167 w 439"/>
                <a:gd name="T97" fmla="*/ 268 h 486"/>
                <a:gd name="T98" fmla="*/ 145 w 439"/>
                <a:gd name="T99" fmla="*/ 292 h 486"/>
                <a:gd name="T100" fmla="*/ 133 w 439"/>
                <a:gd name="T101" fmla="*/ 331 h 486"/>
                <a:gd name="T102" fmla="*/ 133 w 439"/>
                <a:gd name="T103" fmla="*/ 364 h 486"/>
                <a:gd name="T104" fmla="*/ 147 w 439"/>
                <a:gd name="T105" fmla="*/ 401 h 486"/>
                <a:gd name="T106" fmla="*/ 176 w 439"/>
                <a:gd name="T107" fmla="*/ 419 h 486"/>
                <a:gd name="T108" fmla="*/ 195 w 439"/>
                <a:gd name="T109" fmla="*/ 420 h 486"/>
                <a:gd name="T110" fmla="*/ 217 w 439"/>
                <a:gd name="T111" fmla="*/ 414 h 486"/>
                <a:gd name="T112" fmla="*/ 234 w 439"/>
                <a:gd name="T113" fmla="*/ 401 h 486"/>
                <a:gd name="T114" fmla="*/ 246 w 439"/>
                <a:gd name="T115" fmla="*/ 383 h 486"/>
                <a:gd name="T116" fmla="*/ 256 w 439"/>
                <a:gd name="T117" fmla="*/ 348 h 486"/>
                <a:gd name="T118" fmla="*/ 259 w 439"/>
                <a:gd name="T119" fmla="*/ 26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9" h="486">
                  <a:moveTo>
                    <a:pt x="32" y="67"/>
                  </a:moveTo>
                  <a:lnTo>
                    <a:pt x="32" y="67"/>
                  </a:lnTo>
                  <a:lnTo>
                    <a:pt x="52" y="52"/>
                  </a:lnTo>
                  <a:lnTo>
                    <a:pt x="73" y="38"/>
                  </a:lnTo>
                  <a:lnTo>
                    <a:pt x="95" y="27"/>
                  </a:lnTo>
                  <a:lnTo>
                    <a:pt x="117" y="17"/>
                  </a:lnTo>
                  <a:lnTo>
                    <a:pt x="141" y="10"/>
                  </a:lnTo>
                  <a:lnTo>
                    <a:pt x="164" y="3"/>
                  </a:lnTo>
                  <a:lnTo>
                    <a:pt x="187" y="1"/>
                  </a:lnTo>
                  <a:lnTo>
                    <a:pt x="210" y="0"/>
                  </a:lnTo>
                  <a:lnTo>
                    <a:pt x="210" y="0"/>
                  </a:lnTo>
                  <a:lnTo>
                    <a:pt x="229" y="0"/>
                  </a:lnTo>
                  <a:lnTo>
                    <a:pt x="246" y="2"/>
                  </a:lnTo>
                  <a:lnTo>
                    <a:pt x="264" y="5"/>
                  </a:lnTo>
                  <a:lnTo>
                    <a:pt x="280" y="8"/>
                  </a:lnTo>
                  <a:lnTo>
                    <a:pt x="296" y="13"/>
                  </a:lnTo>
                  <a:lnTo>
                    <a:pt x="310" y="19"/>
                  </a:lnTo>
                  <a:lnTo>
                    <a:pt x="323" y="27"/>
                  </a:lnTo>
                  <a:lnTo>
                    <a:pt x="336" y="36"/>
                  </a:lnTo>
                  <a:lnTo>
                    <a:pt x="347" y="46"/>
                  </a:lnTo>
                  <a:lnTo>
                    <a:pt x="355" y="57"/>
                  </a:lnTo>
                  <a:lnTo>
                    <a:pt x="364" y="69"/>
                  </a:lnTo>
                  <a:lnTo>
                    <a:pt x="372" y="83"/>
                  </a:lnTo>
                  <a:lnTo>
                    <a:pt x="377" y="99"/>
                  </a:lnTo>
                  <a:lnTo>
                    <a:pt x="382" y="116"/>
                  </a:lnTo>
                  <a:lnTo>
                    <a:pt x="384" y="135"/>
                  </a:lnTo>
                  <a:lnTo>
                    <a:pt x="384" y="155"/>
                  </a:lnTo>
                  <a:lnTo>
                    <a:pt x="384" y="155"/>
                  </a:lnTo>
                  <a:lnTo>
                    <a:pt x="383" y="268"/>
                  </a:lnTo>
                  <a:lnTo>
                    <a:pt x="382" y="372"/>
                  </a:lnTo>
                  <a:lnTo>
                    <a:pt x="382" y="372"/>
                  </a:lnTo>
                  <a:lnTo>
                    <a:pt x="383" y="392"/>
                  </a:lnTo>
                  <a:lnTo>
                    <a:pt x="385" y="406"/>
                  </a:lnTo>
                  <a:lnTo>
                    <a:pt x="389" y="419"/>
                  </a:lnTo>
                  <a:lnTo>
                    <a:pt x="391" y="423"/>
                  </a:lnTo>
                  <a:lnTo>
                    <a:pt x="395" y="426"/>
                  </a:lnTo>
                  <a:lnTo>
                    <a:pt x="399" y="430"/>
                  </a:lnTo>
                  <a:lnTo>
                    <a:pt x="403" y="432"/>
                  </a:lnTo>
                  <a:lnTo>
                    <a:pt x="413" y="435"/>
                  </a:lnTo>
                  <a:lnTo>
                    <a:pt x="425" y="436"/>
                  </a:lnTo>
                  <a:lnTo>
                    <a:pt x="439" y="437"/>
                  </a:lnTo>
                  <a:lnTo>
                    <a:pt x="439" y="460"/>
                  </a:lnTo>
                  <a:lnTo>
                    <a:pt x="439" y="460"/>
                  </a:lnTo>
                  <a:lnTo>
                    <a:pt x="414" y="472"/>
                  </a:lnTo>
                  <a:lnTo>
                    <a:pt x="391" y="480"/>
                  </a:lnTo>
                  <a:lnTo>
                    <a:pt x="382" y="483"/>
                  </a:lnTo>
                  <a:lnTo>
                    <a:pt x="372" y="485"/>
                  </a:lnTo>
                  <a:lnTo>
                    <a:pt x="351" y="486"/>
                  </a:lnTo>
                  <a:lnTo>
                    <a:pt x="351" y="486"/>
                  </a:lnTo>
                  <a:lnTo>
                    <a:pt x="333" y="485"/>
                  </a:lnTo>
                  <a:lnTo>
                    <a:pt x="318" y="481"/>
                  </a:lnTo>
                  <a:lnTo>
                    <a:pt x="305" y="475"/>
                  </a:lnTo>
                  <a:lnTo>
                    <a:pt x="293" y="467"/>
                  </a:lnTo>
                  <a:lnTo>
                    <a:pt x="282" y="457"/>
                  </a:lnTo>
                  <a:lnTo>
                    <a:pt x="274" y="445"/>
                  </a:lnTo>
                  <a:lnTo>
                    <a:pt x="266" y="431"/>
                  </a:lnTo>
                  <a:lnTo>
                    <a:pt x="260" y="416"/>
                  </a:lnTo>
                  <a:lnTo>
                    <a:pt x="260" y="416"/>
                  </a:lnTo>
                  <a:lnTo>
                    <a:pt x="249" y="431"/>
                  </a:lnTo>
                  <a:lnTo>
                    <a:pt x="236" y="444"/>
                  </a:lnTo>
                  <a:lnTo>
                    <a:pt x="223" y="456"/>
                  </a:lnTo>
                  <a:lnTo>
                    <a:pt x="208" y="466"/>
                  </a:lnTo>
                  <a:lnTo>
                    <a:pt x="193" y="475"/>
                  </a:lnTo>
                  <a:lnTo>
                    <a:pt x="176" y="481"/>
                  </a:lnTo>
                  <a:lnTo>
                    <a:pt x="157" y="485"/>
                  </a:lnTo>
                  <a:lnTo>
                    <a:pt x="136" y="486"/>
                  </a:lnTo>
                  <a:lnTo>
                    <a:pt x="136" y="486"/>
                  </a:lnTo>
                  <a:lnTo>
                    <a:pt x="119" y="485"/>
                  </a:lnTo>
                  <a:lnTo>
                    <a:pt x="102" y="483"/>
                  </a:lnTo>
                  <a:lnTo>
                    <a:pt x="88" y="480"/>
                  </a:lnTo>
                  <a:lnTo>
                    <a:pt x="74" y="475"/>
                  </a:lnTo>
                  <a:lnTo>
                    <a:pt x="62" y="470"/>
                  </a:lnTo>
                  <a:lnTo>
                    <a:pt x="50" y="462"/>
                  </a:lnTo>
                  <a:lnTo>
                    <a:pt x="40" y="455"/>
                  </a:lnTo>
                  <a:lnTo>
                    <a:pt x="32" y="446"/>
                  </a:lnTo>
                  <a:lnTo>
                    <a:pt x="24" y="437"/>
                  </a:lnTo>
                  <a:lnTo>
                    <a:pt x="17" y="428"/>
                  </a:lnTo>
                  <a:lnTo>
                    <a:pt x="12" y="416"/>
                  </a:lnTo>
                  <a:lnTo>
                    <a:pt x="7" y="406"/>
                  </a:lnTo>
                  <a:lnTo>
                    <a:pt x="3" y="395"/>
                  </a:lnTo>
                  <a:lnTo>
                    <a:pt x="1" y="384"/>
                  </a:lnTo>
                  <a:lnTo>
                    <a:pt x="0" y="373"/>
                  </a:lnTo>
                  <a:lnTo>
                    <a:pt x="0" y="361"/>
                  </a:lnTo>
                  <a:lnTo>
                    <a:pt x="0" y="361"/>
                  </a:lnTo>
                  <a:lnTo>
                    <a:pt x="0" y="346"/>
                  </a:lnTo>
                  <a:lnTo>
                    <a:pt x="2" y="332"/>
                  </a:lnTo>
                  <a:lnTo>
                    <a:pt x="4" y="320"/>
                  </a:lnTo>
                  <a:lnTo>
                    <a:pt x="9" y="307"/>
                  </a:lnTo>
                  <a:lnTo>
                    <a:pt x="14" y="296"/>
                  </a:lnTo>
                  <a:lnTo>
                    <a:pt x="22" y="286"/>
                  </a:lnTo>
                  <a:lnTo>
                    <a:pt x="29" y="276"/>
                  </a:lnTo>
                  <a:lnTo>
                    <a:pt x="38" y="268"/>
                  </a:lnTo>
                  <a:lnTo>
                    <a:pt x="48" y="260"/>
                  </a:lnTo>
                  <a:lnTo>
                    <a:pt x="58" y="253"/>
                  </a:lnTo>
                  <a:lnTo>
                    <a:pt x="70" y="246"/>
                  </a:lnTo>
                  <a:lnTo>
                    <a:pt x="83" y="240"/>
                  </a:lnTo>
                  <a:lnTo>
                    <a:pt x="95" y="235"/>
                  </a:lnTo>
                  <a:lnTo>
                    <a:pt x="110" y="230"/>
                  </a:lnTo>
                  <a:lnTo>
                    <a:pt x="141" y="222"/>
                  </a:lnTo>
                  <a:lnTo>
                    <a:pt x="141" y="222"/>
                  </a:lnTo>
                  <a:lnTo>
                    <a:pt x="176" y="213"/>
                  </a:lnTo>
                  <a:lnTo>
                    <a:pt x="204" y="206"/>
                  </a:lnTo>
                  <a:lnTo>
                    <a:pt x="224" y="198"/>
                  </a:lnTo>
                  <a:lnTo>
                    <a:pt x="239" y="191"/>
                  </a:lnTo>
                  <a:lnTo>
                    <a:pt x="244" y="187"/>
                  </a:lnTo>
                  <a:lnTo>
                    <a:pt x="249" y="183"/>
                  </a:lnTo>
                  <a:lnTo>
                    <a:pt x="251" y="179"/>
                  </a:lnTo>
                  <a:lnTo>
                    <a:pt x="254" y="176"/>
                  </a:lnTo>
                  <a:lnTo>
                    <a:pt x="256" y="166"/>
                  </a:lnTo>
                  <a:lnTo>
                    <a:pt x="257" y="153"/>
                  </a:lnTo>
                  <a:lnTo>
                    <a:pt x="257" y="153"/>
                  </a:lnTo>
                  <a:lnTo>
                    <a:pt x="256" y="146"/>
                  </a:lnTo>
                  <a:lnTo>
                    <a:pt x="255" y="137"/>
                  </a:lnTo>
                  <a:lnTo>
                    <a:pt x="254" y="130"/>
                  </a:lnTo>
                  <a:lnTo>
                    <a:pt x="250" y="121"/>
                  </a:lnTo>
                  <a:lnTo>
                    <a:pt x="248" y="115"/>
                  </a:lnTo>
                  <a:lnTo>
                    <a:pt x="243" y="108"/>
                  </a:lnTo>
                  <a:lnTo>
                    <a:pt x="238" y="101"/>
                  </a:lnTo>
                  <a:lnTo>
                    <a:pt x="233" y="95"/>
                  </a:lnTo>
                  <a:lnTo>
                    <a:pt x="226" y="90"/>
                  </a:lnTo>
                  <a:lnTo>
                    <a:pt x="219" y="85"/>
                  </a:lnTo>
                  <a:lnTo>
                    <a:pt x="212" y="81"/>
                  </a:lnTo>
                  <a:lnTo>
                    <a:pt x="204" y="78"/>
                  </a:lnTo>
                  <a:lnTo>
                    <a:pt x="195" y="75"/>
                  </a:lnTo>
                  <a:lnTo>
                    <a:pt x="186" y="73"/>
                  </a:lnTo>
                  <a:lnTo>
                    <a:pt x="176" y="72"/>
                  </a:lnTo>
                  <a:lnTo>
                    <a:pt x="166" y="72"/>
                  </a:lnTo>
                  <a:lnTo>
                    <a:pt x="166" y="72"/>
                  </a:lnTo>
                  <a:lnTo>
                    <a:pt x="148" y="72"/>
                  </a:lnTo>
                  <a:lnTo>
                    <a:pt x="131" y="75"/>
                  </a:lnTo>
                  <a:lnTo>
                    <a:pt x="115" y="80"/>
                  </a:lnTo>
                  <a:lnTo>
                    <a:pt x="99" y="88"/>
                  </a:lnTo>
                  <a:lnTo>
                    <a:pt x="84" y="95"/>
                  </a:lnTo>
                  <a:lnTo>
                    <a:pt x="70" y="104"/>
                  </a:lnTo>
                  <a:lnTo>
                    <a:pt x="59" y="114"/>
                  </a:lnTo>
                  <a:lnTo>
                    <a:pt x="50" y="124"/>
                  </a:lnTo>
                  <a:lnTo>
                    <a:pt x="44" y="124"/>
                  </a:lnTo>
                  <a:lnTo>
                    <a:pt x="32" y="67"/>
                  </a:lnTo>
                  <a:close/>
                  <a:moveTo>
                    <a:pt x="259" y="225"/>
                  </a:moveTo>
                  <a:lnTo>
                    <a:pt x="259" y="225"/>
                  </a:lnTo>
                  <a:lnTo>
                    <a:pt x="249" y="230"/>
                  </a:lnTo>
                  <a:lnTo>
                    <a:pt x="238" y="235"/>
                  </a:lnTo>
                  <a:lnTo>
                    <a:pt x="217" y="244"/>
                  </a:lnTo>
                  <a:lnTo>
                    <a:pt x="195" y="253"/>
                  </a:lnTo>
                  <a:lnTo>
                    <a:pt x="186" y="256"/>
                  </a:lnTo>
                  <a:lnTo>
                    <a:pt x="176" y="261"/>
                  </a:lnTo>
                  <a:lnTo>
                    <a:pt x="167" y="268"/>
                  </a:lnTo>
                  <a:lnTo>
                    <a:pt x="158" y="275"/>
                  </a:lnTo>
                  <a:lnTo>
                    <a:pt x="151" y="282"/>
                  </a:lnTo>
                  <a:lnTo>
                    <a:pt x="145" y="292"/>
                  </a:lnTo>
                  <a:lnTo>
                    <a:pt x="140" y="303"/>
                  </a:lnTo>
                  <a:lnTo>
                    <a:pt x="136" y="316"/>
                  </a:lnTo>
                  <a:lnTo>
                    <a:pt x="133" y="331"/>
                  </a:lnTo>
                  <a:lnTo>
                    <a:pt x="132" y="348"/>
                  </a:lnTo>
                  <a:lnTo>
                    <a:pt x="132" y="348"/>
                  </a:lnTo>
                  <a:lnTo>
                    <a:pt x="133" y="364"/>
                  </a:lnTo>
                  <a:lnTo>
                    <a:pt x="137" y="379"/>
                  </a:lnTo>
                  <a:lnTo>
                    <a:pt x="141" y="392"/>
                  </a:lnTo>
                  <a:lnTo>
                    <a:pt x="147" y="401"/>
                  </a:lnTo>
                  <a:lnTo>
                    <a:pt x="156" y="409"/>
                  </a:lnTo>
                  <a:lnTo>
                    <a:pt x="164" y="415"/>
                  </a:lnTo>
                  <a:lnTo>
                    <a:pt x="176" y="419"/>
                  </a:lnTo>
                  <a:lnTo>
                    <a:pt x="187" y="420"/>
                  </a:lnTo>
                  <a:lnTo>
                    <a:pt x="187" y="420"/>
                  </a:lnTo>
                  <a:lnTo>
                    <a:pt x="195" y="420"/>
                  </a:lnTo>
                  <a:lnTo>
                    <a:pt x="203" y="419"/>
                  </a:lnTo>
                  <a:lnTo>
                    <a:pt x="209" y="416"/>
                  </a:lnTo>
                  <a:lnTo>
                    <a:pt x="217" y="414"/>
                  </a:lnTo>
                  <a:lnTo>
                    <a:pt x="223" y="410"/>
                  </a:lnTo>
                  <a:lnTo>
                    <a:pt x="228" y="406"/>
                  </a:lnTo>
                  <a:lnTo>
                    <a:pt x="234" y="401"/>
                  </a:lnTo>
                  <a:lnTo>
                    <a:pt x="238" y="397"/>
                  </a:lnTo>
                  <a:lnTo>
                    <a:pt x="243" y="390"/>
                  </a:lnTo>
                  <a:lnTo>
                    <a:pt x="246" y="383"/>
                  </a:lnTo>
                  <a:lnTo>
                    <a:pt x="250" y="375"/>
                  </a:lnTo>
                  <a:lnTo>
                    <a:pt x="253" y="367"/>
                  </a:lnTo>
                  <a:lnTo>
                    <a:pt x="256" y="348"/>
                  </a:lnTo>
                  <a:lnTo>
                    <a:pt x="257" y="326"/>
                  </a:lnTo>
                  <a:lnTo>
                    <a:pt x="257" y="326"/>
                  </a:lnTo>
                  <a:lnTo>
                    <a:pt x="259" y="263"/>
                  </a:lnTo>
                  <a:lnTo>
                    <a:pt x="259" y="225"/>
                  </a:lnTo>
                  <a:lnTo>
                    <a:pt x="259" y="2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59"/>
            <p:cNvSpPr>
              <a:spLocks/>
            </p:cNvSpPr>
            <p:nvPr/>
          </p:nvSpPr>
          <p:spPr bwMode="auto">
            <a:xfrm>
              <a:off x="6170613" y="4127500"/>
              <a:ext cx="555625" cy="376238"/>
            </a:xfrm>
            <a:custGeom>
              <a:avLst/>
              <a:gdLst>
                <a:gd name="T0" fmla="*/ 135 w 700"/>
                <a:gd name="T1" fmla="*/ 84 h 473"/>
                <a:gd name="T2" fmla="*/ 181 w 700"/>
                <a:gd name="T3" fmla="*/ 34 h 473"/>
                <a:gd name="T4" fmla="*/ 237 w 700"/>
                <a:gd name="T5" fmla="*/ 6 h 473"/>
                <a:gd name="T6" fmla="*/ 268 w 700"/>
                <a:gd name="T7" fmla="*/ 0 h 473"/>
                <a:gd name="T8" fmla="*/ 290 w 700"/>
                <a:gd name="T9" fmla="*/ 0 h 473"/>
                <a:gd name="T10" fmla="*/ 320 w 700"/>
                <a:gd name="T11" fmla="*/ 6 h 473"/>
                <a:gd name="T12" fmla="*/ 345 w 700"/>
                <a:gd name="T13" fmla="*/ 17 h 473"/>
                <a:gd name="T14" fmla="*/ 368 w 700"/>
                <a:gd name="T15" fmla="*/ 36 h 473"/>
                <a:gd name="T16" fmla="*/ 402 w 700"/>
                <a:gd name="T17" fmla="*/ 90 h 473"/>
                <a:gd name="T18" fmla="*/ 433 w 700"/>
                <a:gd name="T19" fmla="*/ 52 h 473"/>
                <a:gd name="T20" fmla="*/ 487 w 700"/>
                <a:gd name="T21" fmla="*/ 13 h 473"/>
                <a:gd name="T22" fmla="*/ 538 w 700"/>
                <a:gd name="T23" fmla="*/ 0 h 473"/>
                <a:gd name="T24" fmla="*/ 567 w 700"/>
                <a:gd name="T25" fmla="*/ 0 h 473"/>
                <a:gd name="T26" fmla="*/ 613 w 700"/>
                <a:gd name="T27" fmla="*/ 10 h 473"/>
                <a:gd name="T28" fmla="*/ 650 w 700"/>
                <a:gd name="T29" fmla="*/ 32 h 473"/>
                <a:gd name="T30" fmla="*/ 676 w 700"/>
                <a:gd name="T31" fmla="*/ 65 h 473"/>
                <a:gd name="T32" fmla="*/ 692 w 700"/>
                <a:gd name="T33" fmla="*/ 114 h 473"/>
                <a:gd name="T34" fmla="*/ 698 w 700"/>
                <a:gd name="T35" fmla="*/ 175 h 473"/>
                <a:gd name="T36" fmla="*/ 696 w 700"/>
                <a:gd name="T37" fmla="*/ 261 h 473"/>
                <a:gd name="T38" fmla="*/ 695 w 700"/>
                <a:gd name="T39" fmla="*/ 336 h 473"/>
                <a:gd name="T40" fmla="*/ 700 w 700"/>
                <a:gd name="T41" fmla="*/ 473 h 473"/>
                <a:gd name="T42" fmla="*/ 628 w 700"/>
                <a:gd name="T43" fmla="*/ 468 h 473"/>
                <a:gd name="T44" fmla="*/ 571 w 700"/>
                <a:gd name="T45" fmla="*/ 472 h 473"/>
                <a:gd name="T46" fmla="*/ 559 w 700"/>
                <a:gd name="T47" fmla="*/ 446 h 473"/>
                <a:gd name="T48" fmla="*/ 566 w 700"/>
                <a:gd name="T49" fmla="*/ 281 h 473"/>
                <a:gd name="T50" fmla="*/ 566 w 700"/>
                <a:gd name="T51" fmla="*/ 172 h 473"/>
                <a:gd name="T52" fmla="*/ 558 w 700"/>
                <a:gd name="T53" fmla="*/ 137 h 473"/>
                <a:gd name="T54" fmla="*/ 546 w 700"/>
                <a:gd name="T55" fmla="*/ 112 h 473"/>
                <a:gd name="T56" fmla="*/ 528 w 700"/>
                <a:gd name="T57" fmla="*/ 95 h 473"/>
                <a:gd name="T58" fmla="*/ 506 w 700"/>
                <a:gd name="T59" fmla="*/ 85 h 473"/>
                <a:gd name="T60" fmla="*/ 489 w 700"/>
                <a:gd name="T61" fmla="*/ 84 h 473"/>
                <a:gd name="T62" fmla="*/ 458 w 700"/>
                <a:gd name="T63" fmla="*/ 90 h 473"/>
                <a:gd name="T64" fmla="*/ 437 w 700"/>
                <a:gd name="T65" fmla="*/ 106 h 473"/>
                <a:gd name="T66" fmla="*/ 423 w 700"/>
                <a:gd name="T67" fmla="*/ 130 h 473"/>
                <a:gd name="T68" fmla="*/ 413 w 700"/>
                <a:gd name="T69" fmla="*/ 176 h 473"/>
                <a:gd name="T70" fmla="*/ 413 w 700"/>
                <a:gd name="T71" fmla="*/ 261 h 473"/>
                <a:gd name="T72" fmla="*/ 417 w 700"/>
                <a:gd name="T73" fmla="*/ 423 h 473"/>
                <a:gd name="T74" fmla="*/ 390 w 700"/>
                <a:gd name="T75" fmla="*/ 471 h 473"/>
                <a:gd name="T76" fmla="*/ 349 w 700"/>
                <a:gd name="T77" fmla="*/ 468 h 473"/>
                <a:gd name="T78" fmla="*/ 278 w 700"/>
                <a:gd name="T79" fmla="*/ 473 h 473"/>
                <a:gd name="T80" fmla="*/ 284 w 700"/>
                <a:gd name="T81" fmla="*/ 372 h 473"/>
                <a:gd name="T82" fmla="*/ 285 w 700"/>
                <a:gd name="T83" fmla="*/ 203 h 473"/>
                <a:gd name="T84" fmla="*/ 282 w 700"/>
                <a:gd name="T85" fmla="*/ 152 h 473"/>
                <a:gd name="T86" fmla="*/ 270 w 700"/>
                <a:gd name="T87" fmla="*/ 115 h 473"/>
                <a:gd name="T88" fmla="*/ 257 w 700"/>
                <a:gd name="T89" fmla="*/ 96 h 473"/>
                <a:gd name="T90" fmla="*/ 236 w 700"/>
                <a:gd name="T91" fmla="*/ 85 h 473"/>
                <a:gd name="T92" fmla="*/ 218 w 700"/>
                <a:gd name="T93" fmla="*/ 84 h 473"/>
                <a:gd name="T94" fmla="*/ 190 w 700"/>
                <a:gd name="T95" fmla="*/ 89 h 473"/>
                <a:gd name="T96" fmla="*/ 168 w 700"/>
                <a:gd name="T97" fmla="*/ 105 h 473"/>
                <a:gd name="T98" fmla="*/ 150 w 700"/>
                <a:gd name="T99" fmla="*/ 130 h 473"/>
                <a:gd name="T100" fmla="*/ 140 w 700"/>
                <a:gd name="T101" fmla="*/ 165 h 473"/>
                <a:gd name="T102" fmla="*/ 135 w 700"/>
                <a:gd name="T103" fmla="*/ 224 h 473"/>
                <a:gd name="T104" fmla="*/ 135 w 700"/>
                <a:gd name="T105" fmla="*/ 318 h 473"/>
                <a:gd name="T106" fmla="*/ 143 w 700"/>
                <a:gd name="T107" fmla="*/ 473 h 473"/>
                <a:gd name="T108" fmla="*/ 93 w 700"/>
                <a:gd name="T109" fmla="*/ 470 h 473"/>
                <a:gd name="T110" fmla="*/ 51 w 700"/>
                <a:gd name="T111" fmla="*/ 470 h 473"/>
                <a:gd name="T112" fmla="*/ 0 w 700"/>
                <a:gd name="T113" fmla="*/ 473 h 473"/>
                <a:gd name="T114" fmla="*/ 8 w 700"/>
                <a:gd name="T115" fmla="*/ 318 h 473"/>
                <a:gd name="T116" fmla="*/ 8 w 700"/>
                <a:gd name="T117" fmla="*/ 224 h 473"/>
                <a:gd name="T118" fmla="*/ 4 w 700"/>
                <a:gd name="T119" fmla="*/ 63 h 473"/>
                <a:gd name="T120" fmla="*/ 34 w 700"/>
                <a:gd name="T121" fmla="*/ 15 h 473"/>
                <a:gd name="T122" fmla="*/ 68 w 700"/>
                <a:gd name="T123" fmla="*/ 17 h 473"/>
                <a:gd name="T124" fmla="*/ 138 w 700"/>
                <a:gd name="T125" fmla="*/ 1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0" h="473">
                  <a:moveTo>
                    <a:pt x="134" y="84"/>
                  </a:moveTo>
                  <a:lnTo>
                    <a:pt x="135" y="84"/>
                  </a:lnTo>
                  <a:lnTo>
                    <a:pt x="135" y="84"/>
                  </a:lnTo>
                  <a:lnTo>
                    <a:pt x="149" y="65"/>
                  </a:lnTo>
                  <a:lnTo>
                    <a:pt x="164" y="49"/>
                  </a:lnTo>
                  <a:lnTo>
                    <a:pt x="181" y="34"/>
                  </a:lnTo>
                  <a:lnTo>
                    <a:pt x="199" y="22"/>
                  </a:lnTo>
                  <a:lnTo>
                    <a:pt x="217" y="12"/>
                  </a:lnTo>
                  <a:lnTo>
                    <a:pt x="237" y="6"/>
                  </a:lnTo>
                  <a:lnTo>
                    <a:pt x="247" y="3"/>
                  </a:lnTo>
                  <a:lnTo>
                    <a:pt x="258" y="1"/>
                  </a:lnTo>
                  <a:lnTo>
                    <a:pt x="268" y="0"/>
                  </a:lnTo>
                  <a:lnTo>
                    <a:pt x="279" y="0"/>
                  </a:lnTo>
                  <a:lnTo>
                    <a:pt x="279" y="0"/>
                  </a:lnTo>
                  <a:lnTo>
                    <a:pt x="290" y="0"/>
                  </a:lnTo>
                  <a:lnTo>
                    <a:pt x="300" y="1"/>
                  </a:lnTo>
                  <a:lnTo>
                    <a:pt x="310" y="3"/>
                  </a:lnTo>
                  <a:lnTo>
                    <a:pt x="320" y="6"/>
                  </a:lnTo>
                  <a:lnTo>
                    <a:pt x="329" y="8"/>
                  </a:lnTo>
                  <a:lnTo>
                    <a:pt x="337" y="13"/>
                  </a:lnTo>
                  <a:lnTo>
                    <a:pt x="345" y="17"/>
                  </a:lnTo>
                  <a:lnTo>
                    <a:pt x="354" y="23"/>
                  </a:lnTo>
                  <a:lnTo>
                    <a:pt x="361" y="29"/>
                  </a:lnTo>
                  <a:lnTo>
                    <a:pt x="368" y="36"/>
                  </a:lnTo>
                  <a:lnTo>
                    <a:pt x="381" y="52"/>
                  </a:lnTo>
                  <a:lnTo>
                    <a:pt x="392" y="69"/>
                  </a:lnTo>
                  <a:lnTo>
                    <a:pt x="402" y="90"/>
                  </a:lnTo>
                  <a:lnTo>
                    <a:pt x="402" y="90"/>
                  </a:lnTo>
                  <a:lnTo>
                    <a:pt x="417" y="69"/>
                  </a:lnTo>
                  <a:lnTo>
                    <a:pt x="433" y="52"/>
                  </a:lnTo>
                  <a:lnTo>
                    <a:pt x="450" y="36"/>
                  </a:lnTo>
                  <a:lnTo>
                    <a:pt x="469" y="23"/>
                  </a:lnTo>
                  <a:lnTo>
                    <a:pt x="487" y="13"/>
                  </a:lnTo>
                  <a:lnTo>
                    <a:pt x="507" y="6"/>
                  </a:lnTo>
                  <a:lnTo>
                    <a:pt x="528" y="1"/>
                  </a:lnTo>
                  <a:lnTo>
                    <a:pt x="538" y="0"/>
                  </a:lnTo>
                  <a:lnTo>
                    <a:pt x="550" y="0"/>
                  </a:lnTo>
                  <a:lnTo>
                    <a:pt x="550" y="0"/>
                  </a:lnTo>
                  <a:lnTo>
                    <a:pt x="567" y="0"/>
                  </a:lnTo>
                  <a:lnTo>
                    <a:pt x="583" y="2"/>
                  </a:lnTo>
                  <a:lnTo>
                    <a:pt x="598" y="6"/>
                  </a:lnTo>
                  <a:lnTo>
                    <a:pt x="613" y="10"/>
                  </a:lnTo>
                  <a:lnTo>
                    <a:pt x="626" y="16"/>
                  </a:lnTo>
                  <a:lnTo>
                    <a:pt x="639" y="23"/>
                  </a:lnTo>
                  <a:lnTo>
                    <a:pt x="650" y="32"/>
                  </a:lnTo>
                  <a:lnTo>
                    <a:pt x="660" y="42"/>
                  </a:lnTo>
                  <a:lnTo>
                    <a:pt x="669" y="53"/>
                  </a:lnTo>
                  <a:lnTo>
                    <a:pt x="676" y="65"/>
                  </a:lnTo>
                  <a:lnTo>
                    <a:pt x="682" y="80"/>
                  </a:lnTo>
                  <a:lnTo>
                    <a:pt x="688" y="96"/>
                  </a:lnTo>
                  <a:lnTo>
                    <a:pt x="692" y="114"/>
                  </a:lnTo>
                  <a:lnTo>
                    <a:pt x="696" y="132"/>
                  </a:lnTo>
                  <a:lnTo>
                    <a:pt x="697" y="153"/>
                  </a:lnTo>
                  <a:lnTo>
                    <a:pt x="698" y="175"/>
                  </a:lnTo>
                  <a:lnTo>
                    <a:pt x="698" y="175"/>
                  </a:lnTo>
                  <a:lnTo>
                    <a:pt x="697" y="220"/>
                  </a:lnTo>
                  <a:lnTo>
                    <a:pt x="696" y="261"/>
                  </a:lnTo>
                  <a:lnTo>
                    <a:pt x="695" y="299"/>
                  </a:lnTo>
                  <a:lnTo>
                    <a:pt x="695" y="336"/>
                  </a:lnTo>
                  <a:lnTo>
                    <a:pt x="695" y="336"/>
                  </a:lnTo>
                  <a:lnTo>
                    <a:pt x="695" y="367"/>
                  </a:lnTo>
                  <a:lnTo>
                    <a:pt x="696" y="401"/>
                  </a:lnTo>
                  <a:lnTo>
                    <a:pt x="700" y="473"/>
                  </a:lnTo>
                  <a:lnTo>
                    <a:pt x="700" y="473"/>
                  </a:lnTo>
                  <a:lnTo>
                    <a:pt x="667" y="470"/>
                  </a:lnTo>
                  <a:lnTo>
                    <a:pt x="628" y="468"/>
                  </a:lnTo>
                  <a:lnTo>
                    <a:pt x="628" y="468"/>
                  </a:lnTo>
                  <a:lnTo>
                    <a:pt x="588" y="470"/>
                  </a:lnTo>
                  <a:lnTo>
                    <a:pt x="571" y="472"/>
                  </a:lnTo>
                  <a:lnTo>
                    <a:pt x="556" y="473"/>
                  </a:lnTo>
                  <a:lnTo>
                    <a:pt x="556" y="473"/>
                  </a:lnTo>
                  <a:lnTo>
                    <a:pt x="559" y="446"/>
                  </a:lnTo>
                  <a:lnTo>
                    <a:pt x="561" y="418"/>
                  </a:lnTo>
                  <a:lnTo>
                    <a:pt x="564" y="353"/>
                  </a:lnTo>
                  <a:lnTo>
                    <a:pt x="566" y="281"/>
                  </a:lnTo>
                  <a:lnTo>
                    <a:pt x="567" y="199"/>
                  </a:lnTo>
                  <a:lnTo>
                    <a:pt x="567" y="199"/>
                  </a:lnTo>
                  <a:lnTo>
                    <a:pt x="566" y="172"/>
                  </a:lnTo>
                  <a:lnTo>
                    <a:pt x="563" y="160"/>
                  </a:lnTo>
                  <a:lnTo>
                    <a:pt x="561" y="148"/>
                  </a:lnTo>
                  <a:lnTo>
                    <a:pt x="558" y="137"/>
                  </a:lnTo>
                  <a:lnTo>
                    <a:pt x="554" y="129"/>
                  </a:lnTo>
                  <a:lnTo>
                    <a:pt x="551" y="120"/>
                  </a:lnTo>
                  <a:lnTo>
                    <a:pt x="546" y="112"/>
                  </a:lnTo>
                  <a:lnTo>
                    <a:pt x="541" y="105"/>
                  </a:lnTo>
                  <a:lnTo>
                    <a:pt x="535" y="99"/>
                  </a:lnTo>
                  <a:lnTo>
                    <a:pt x="528" y="95"/>
                  </a:lnTo>
                  <a:lnTo>
                    <a:pt x="521" y="90"/>
                  </a:lnTo>
                  <a:lnTo>
                    <a:pt x="514" y="88"/>
                  </a:lnTo>
                  <a:lnTo>
                    <a:pt x="506" y="85"/>
                  </a:lnTo>
                  <a:lnTo>
                    <a:pt x="497" y="84"/>
                  </a:lnTo>
                  <a:lnTo>
                    <a:pt x="489" y="84"/>
                  </a:lnTo>
                  <a:lnTo>
                    <a:pt x="489" y="84"/>
                  </a:lnTo>
                  <a:lnTo>
                    <a:pt x="478" y="84"/>
                  </a:lnTo>
                  <a:lnTo>
                    <a:pt x="468" y="86"/>
                  </a:lnTo>
                  <a:lnTo>
                    <a:pt x="458" y="90"/>
                  </a:lnTo>
                  <a:lnTo>
                    <a:pt x="450" y="94"/>
                  </a:lnTo>
                  <a:lnTo>
                    <a:pt x="443" y="100"/>
                  </a:lnTo>
                  <a:lnTo>
                    <a:pt x="437" y="106"/>
                  </a:lnTo>
                  <a:lnTo>
                    <a:pt x="432" y="114"/>
                  </a:lnTo>
                  <a:lnTo>
                    <a:pt x="427" y="121"/>
                  </a:lnTo>
                  <a:lnTo>
                    <a:pt x="423" y="130"/>
                  </a:lnTo>
                  <a:lnTo>
                    <a:pt x="421" y="139"/>
                  </a:lnTo>
                  <a:lnTo>
                    <a:pt x="416" y="157"/>
                  </a:lnTo>
                  <a:lnTo>
                    <a:pt x="413" y="176"/>
                  </a:lnTo>
                  <a:lnTo>
                    <a:pt x="413" y="193"/>
                  </a:lnTo>
                  <a:lnTo>
                    <a:pt x="413" y="261"/>
                  </a:lnTo>
                  <a:lnTo>
                    <a:pt x="413" y="261"/>
                  </a:lnTo>
                  <a:lnTo>
                    <a:pt x="413" y="318"/>
                  </a:lnTo>
                  <a:lnTo>
                    <a:pt x="414" y="372"/>
                  </a:lnTo>
                  <a:lnTo>
                    <a:pt x="417" y="423"/>
                  </a:lnTo>
                  <a:lnTo>
                    <a:pt x="421" y="473"/>
                  </a:lnTo>
                  <a:lnTo>
                    <a:pt x="421" y="473"/>
                  </a:lnTo>
                  <a:lnTo>
                    <a:pt x="390" y="471"/>
                  </a:lnTo>
                  <a:lnTo>
                    <a:pt x="371" y="470"/>
                  </a:lnTo>
                  <a:lnTo>
                    <a:pt x="349" y="468"/>
                  </a:lnTo>
                  <a:lnTo>
                    <a:pt x="349" y="468"/>
                  </a:lnTo>
                  <a:lnTo>
                    <a:pt x="328" y="470"/>
                  </a:lnTo>
                  <a:lnTo>
                    <a:pt x="309" y="471"/>
                  </a:lnTo>
                  <a:lnTo>
                    <a:pt x="278" y="473"/>
                  </a:lnTo>
                  <a:lnTo>
                    <a:pt x="278" y="473"/>
                  </a:lnTo>
                  <a:lnTo>
                    <a:pt x="282" y="423"/>
                  </a:lnTo>
                  <a:lnTo>
                    <a:pt x="284" y="372"/>
                  </a:lnTo>
                  <a:lnTo>
                    <a:pt x="285" y="318"/>
                  </a:lnTo>
                  <a:lnTo>
                    <a:pt x="285" y="261"/>
                  </a:lnTo>
                  <a:lnTo>
                    <a:pt x="285" y="203"/>
                  </a:lnTo>
                  <a:lnTo>
                    <a:pt x="285" y="203"/>
                  </a:lnTo>
                  <a:lnTo>
                    <a:pt x="284" y="177"/>
                  </a:lnTo>
                  <a:lnTo>
                    <a:pt x="282" y="152"/>
                  </a:lnTo>
                  <a:lnTo>
                    <a:pt x="278" y="132"/>
                  </a:lnTo>
                  <a:lnTo>
                    <a:pt x="274" y="122"/>
                  </a:lnTo>
                  <a:lnTo>
                    <a:pt x="270" y="115"/>
                  </a:lnTo>
                  <a:lnTo>
                    <a:pt x="267" y="108"/>
                  </a:lnTo>
                  <a:lnTo>
                    <a:pt x="262" y="101"/>
                  </a:lnTo>
                  <a:lnTo>
                    <a:pt x="257" y="96"/>
                  </a:lnTo>
                  <a:lnTo>
                    <a:pt x="251" y="91"/>
                  </a:lnTo>
                  <a:lnTo>
                    <a:pt x="243" y="88"/>
                  </a:lnTo>
                  <a:lnTo>
                    <a:pt x="236" y="85"/>
                  </a:lnTo>
                  <a:lnTo>
                    <a:pt x="227" y="84"/>
                  </a:lnTo>
                  <a:lnTo>
                    <a:pt x="218" y="84"/>
                  </a:lnTo>
                  <a:lnTo>
                    <a:pt x="218" y="84"/>
                  </a:lnTo>
                  <a:lnTo>
                    <a:pt x="208" y="84"/>
                  </a:lnTo>
                  <a:lnTo>
                    <a:pt x="199" y="86"/>
                  </a:lnTo>
                  <a:lnTo>
                    <a:pt x="190" y="89"/>
                  </a:lnTo>
                  <a:lnTo>
                    <a:pt x="181" y="93"/>
                  </a:lnTo>
                  <a:lnTo>
                    <a:pt x="174" y="99"/>
                  </a:lnTo>
                  <a:lnTo>
                    <a:pt x="168" y="105"/>
                  </a:lnTo>
                  <a:lnTo>
                    <a:pt x="161" y="112"/>
                  </a:lnTo>
                  <a:lnTo>
                    <a:pt x="155" y="121"/>
                  </a:lnTo>
                  <a:lnTo>
                    <a:pt x="150" y="130"/>
                  </a:lnTo>
                  <a:lnTo>
                    <a:pt x="146" y="141"/>
                  </a:lnTo>
                  <a:lnTo>
                    <a:pt x="143" y="152"/>
                  </a:lnTo>
                  <a:lnTo>
                    <a:pt x="140" y="165"/>
                  </a:lnTo>
                  <a:lnTo>
                    <a:pt x="138" y="178"/>
                  </a:lnTo>
                  <a:lnTo>
                    <a:pt x="137" y="192"/>
                  </a:lnTo>
                  <a:lnTo>
                    <a:pt x="135" y="224"/>
                  </a:lnTo>
                  <a:lnTo>
                    <a:pt x="135" y="261"/>
                  </a:lnTo>
                  <a:lnTo>
                    <a:pt x="135" y="261"/>
                  </a:lnTo>
                  <a:lnTo>
                    <a:pt x="135" y="318"/>
                  </a:lnTo>
                  <a:lnTo>
                    <a:pt x="137" y="372"/>
                  </a:lnTo>
                  <a:lnTo>
                    <a:pt x="139" y="423"/>
                  </a:lnTo>
                  <a:lnTo>
                    <a:pt x="143" y="473"/>
                  </a:lnTo>
                  <a:lnTo>
                    <a:pt x="143" y="473"/>
                  </a:lnTo>
                  <a:lnTo>
                    <a:pt x="112" y="471"/>
                  </a:lnTo>
                  <a:lnTo>
                    <a:pt x="93" y="470"/>
                  </a:lnTo>
                  <a:lnTo>
                    <a:pt x="72" y="468"/>
                  </a:lnTo>
                  <a:lnTo>
                    <a:pt x="72" y="468"/>
                  </a:lnTo>
                  <a:lnTo>
                    <a:pt x="51" y="470"/>
                  </a:lnTo>
                  <a:lnTo>
                    <a:pt x="31" y="471"/>
                  </a:lnTo>
                  <a:lnTo>
                    <a:pt x="0" y="473"/>
                  </a:lnTo>
                  <a:lnTo>
                    <a:pt x="0" y="473"/>
                  </a:lnTo>
                  <a:lnTo>
                    <a:pt x="4" y="423"/>
                  </a:lnTo>
                  <a:lnTo>
                    <a:pt x="6" y="372"/>
                  </a:lnTo>
                  <a:lnTo>
                    <a:pt x="8" y="318"/>
                  </a:lnTo>
                  <a:lnTo>
                    <a:pt x="8" y="261"/>
                  </a:lnTo>
                  <a:lnTo>
                    <a:pt x="8" y="224"/>
                  </a:lnTo>
                  <a:lnTo>
                    <a:pt x="8" y="224"/>
                  </a:lnTo>
                  <a:lnTo>
                    <a:pt x="8" y="167"/>
                  </a:lnTo>
                  <a:lnTo>
                    <a:pt x="6" y="114"/>
                  </a:lnTo>
                  <a:lnTo>
                    <a:pt x="4" y="63"/>
                  </a:lnTo>
                  <a:lnTo>
                    <a:pt x="0" y="12"/>
                  </a:lnTo>
                  <a:lnTo>
                    <a:pt x="0" y="12"/>
                  </a:lnTo>
                  <a:lnTo>
                    <a:pt x="34" y="15"/>
                  </a:lnTo>
                  <a:lnTo>
                    <a:pt x="51" y="16"/>
                  </a:lnTo>
                  <a:lnTo>
                    <a:pt x="68" y="17"/>
                  </a:lnTo>
                  <a:lnTo>
                    <a:pt x="68" y="17"/>
                  </a:lnTo>
                  <a:lnTo>
                    <a:pt x="84" y="16"/>
                  </a:lnTo>
                  <a:lnTo>
                    <a:pt x="102" y="15"/>
                  </a:lnTo>
                  <a:lnTo>
                    <a:pt x="138" y="12"/>
                  </a:lnTo>
                  <a:lnTo>
                    <a:pt x="134"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60"/>
            <p:cNvSpPr>
              <a:spLocks/>
            </p:cNvSpPr>
            <p:nvPr/>
          </p:nvSpPr>
          <p:spPr bwMode="auto">
            <a:xfrm>
              <a:off x="3519488" y="4560888"/>
              <a:ext cx="3214688" cy="420688"/>
            </a:xfrm>
            <a:custGeom>
              <a:avLst/>
              <a:gdLst>
                <a:gd name="T0" fmla="*/ 3976 w 4051"/>
                <a:gd name="T1" fmla="*/ 25 h 530"/>
                <a:gd name="T2" fmla="*/ 3891 w 4051"/>
                <a:gd name="T3" fmla="*/ 75 h 530"/>
                <a:gd name="T4" fmla="*/ 3689 w 4051"/>
                <a:gd name="T5" fmla="*/ 154 h 530"/>
                <a:gd name="T6" fmla="*/ 3475 w 4051"/>
                <a:gd name="T7" fmla="*/ 203 h 530"/>
                <a:gd name="T8" fmla="*/ 3257 w 4051"/>
                <a:gd name="T9" fmla="*/ 230 h 530"/>
                <a:gd name="T10" fmla="*/ 2962 w 4051"/>
                <a:gd name="T11" fmla="*/ 237 h 530"/>
                <a:gd name="T12" fmla="*/ 2740 w 4051"/>
                <a:gd name="T13" fmla="*/ 226 h 530"/>
                <a:gd name="T14" fmla="*/ 2445 w 4051"/>
                <a:gd name="T15" fmla="*/ 194 h 530"/>
                <a:gd name="T16" fmla="*/ 2223 w 4051"/>
                <a:gd name="T17" fmla="*/ 158 h 530"/>
                <a:gd name="T18" fmla="*/ 1712 w 4051"/>
                <a:gd name="T19" fmla="*/ 51 h 530"/>
                <a:gd name="T20" fmla="*/ 1837 w 4051"/>
                <a:gd name="T21" fmla="*/ 155 h 530"/>
                <a:gd name="T22" fmla="*/ 2130 w 4051"/>
                <a:gd name="T23" fmla="*/ 241 h 530"/>
                <a:gd name="T24" fmla="*/ 2353 w 4051"/>
                <a:gd name="T25" fmla="*/ 292 h 530"/>
                <a:gd name="T26" fmla="*/ 2654 w 4051"/>
                <a:gd name="T27" fmla="*/ 338 h 530"/>
                <a:gd name="T28" fmla="*/ 2884 w 4051"/>
                <a:gd name="T29" fmla="*/ 356 h 530"/>
                <a:gd name="T30" fmla="*/ 3140 w 4051"/>
                <a:gd name="T31" fmla="*/ 355 h 530"/>
                <a:gd name="T32" fmla="*/ 3396 w 4051"/>
                <a:gd name="T33" fmla="*/ 328 h 530"/>
                <a:gd name="T34" fmla="*/ 3272 w 4051"/>
                <a:gd name="T35" fmla="*/ 371 h 530"/>
                <a:gd name="T36" fmla="*/ 3113 w 4051"/>
                <a:gd name="T37" fmla="*/ 405 h 530"/>
                <a:gd name="T38" fmla="*/ 2882 w 4051"/>
                <a:gd name="T39" fmla="*/ 423 h 530"/>
                <a:gd name="T40" fmla="*/ 2713 w 4051"/>
                <a:gd name="T41" fmla="*/ 418 h 530"/>
                <a:gd name="T42" fmla="*/ 2487 w 4051"/>
                <a:gd name="T43" fmla="*/ 395 h 530"/>
                <a:gd name="T44" fmla="*/ 2305 w 4051"/>
                <a:gd name="T45" fmla="*/ 364 h 530"/>
                <a:gd name="T46" fmla="*/ 2094 w 4051"/>
                <a:gd name="T47" fmla="*/ 317 h 530"/>
                <a:gd name="T48" fmla="*/ 1792 w 4051"/>
                <a:gd name="T49" fmla="*/ 231 h 530"/>
                <a:gd name="T50" fmla="*/ 1453 w 4051"/>
                <a:gd name="T51" fmla="*/ 117 h 530"/>
                <a:gd name="T52" fmla="*/ 1275 w 4051"/>
                <a:gd name="T53" fmla="*/ 72 h 530"/>
                <a:gd name="T54" fmla="*/ 1032 w 4051"/>
                <a:gd name="T55" fmla="*/ 40 h 530"/>
                <a:gd name="T56" fmla="*/ 849 w 4051"/>
                <a:gd name="T57" fmla="*/ 41 h 530"/>
                <a:gd name="T58" fmla="*/ 605 w 4051"/>
                <a:gd name="T59" fmla="*/ 74 h 530"/>
                <a:gd name="T60" fmla="*/ 429 w 4051"/>
                <a:gd name="T61" fmla="*/ 124 h 530"/>
                <a:gd name="T62" fmla="*/ 204 w 4051"/>
                <a:gd name="T63" fmla="*/ 221 h 530"/>
                <a:gd name="T64" fmla="*/ 73 w 4051"/>
                <a:gd name="T65" fmla="*/ 302 h 530"/>
                <a:gd name="T66" fmla="*/ 35 w 4051"/>
                <a:gd name="T67" fmla="*/ 401 h 530"/>
                <a:gd name="T68" fmla="*/ 166 w 4051"/>
                <a:gd name="T69" fmla="*/ 323 h 530"/>
                <a:gd name="T70" fmla="*/ 300 w 4051"/>
                <a:gd name="T71" fmla="*/ 258 h 530"/>
                <a:gd name="T72" fmla="*/ 454 w 4051"/>
                <a:gd name="T73" fmla="*/ 205 h 530"/>
                <a:gd name="T74" fmla="*/ 620 w 4051"/>
                <a:gd name="T75" fmla="*/ 169 h 530"/>
                <a:gd name="T76" fmla="*/ 845 w 4051"/>
                <a:gd name="T77" fmla="*/ 143 h 530"/>
                <a:gd name="T78" fmla="*/ 1018 w 4051"/>
                <a:gd name="T79" fmla="*/ 147 h 530"/>
                <a:gd name="T80" fmla="*/ 1250 w 4051"/>
                <a:gd name="T81" fmla="*/ 181 h 530"/>
                <a:gd name="T82" fmla="*/ 1421 w 4051"/>
                <a:gd name="T83" fmla="*/ 229 h 530"/>
                <a:gd name="T84" fmla="*/ 1758 w 4051"/>
                <a:gd name="T85" fmla="*/ 345 h 530"/>
                <a:gd name="T86" fmla="*/ 1945 w 4051"/>
                <a:gd name="T87" fmla="*/ 401 h 530"/>
                <a:gd name="T88" fmla="*/ 2195 w 4051"/>
                <a:gd name="T89" fmla="*/ 463 h 530"/>
                <a:gd name="T90" fmla="*/ 2432 w 4051"/>
                <a:gd name="T91" fmla="*/ 504 h 530"/>
                <a:gd name="T92" fmla="*/ 2657 w 4051"/>
                <a:gd name="T93" fmla="*/ 526 h 530"/>
                <a:gd name="T94" fmla="*/ 2825 w 4051"/>
                <a:gd name="T95" fmla="*/ 530 h 530"/>
                <a:gd name="T96" fmla="*/ 3070 w 4051"/>
                <a:gd name="T97" fmla="*/ 510 h 530"/>
                <a:gd name="T98" fmla="*/ 3250 w 4051"/>
                <a:gd name="T99" fmla="*/ 469 h 530"/>
                <a:gd name="T100" fmla="*/ 3369 w 4051"/>
                <a:gd name="T101" fmla="*/ 426 h 530"/>
                <a:gd name="T102" fmla="*/ 3477 w 4051"/>
                <a:gd name="T103" fmla="*/ 371 h 530"/>
                <a:gd name="T104" fmla="*/ 3571 w 4051"/>
                <a:gd name="T105" fmla="*/ 305 h 530"/>
                <a:gd name="T106" fmla="*/ 3684 w 4051"/>
                <a:gd name="T107" fmla="*/ 256 h 530"/>
                <a:gd name="T108" fmla="*/ 3851 w 4051"/>
                <a:gd name="T109" fmla="*/ 184 h 530"/>
                <a:gd name="T110" fmla="*/ 3965 w 4051"/>
                <a:gd name="T111" fmla="*/ 114 h 530"/>
                <a:gd name="T112" fmla="*/ 4011 w 4051"/>
                <a:gd name="T11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51" h="530">
                  <a:moveTo>
                    <a:pt x="4011" y="0"/>
                  </a:moveTo>
                  <a:lnTo>
                    <a:pt x="4011" y="0"/>
                  </a:lnTo>
                  <a:lnTo>
                    <a:pt x="4002" y="7"/>
                  </a:lnTo>
                  <a:lnTo>
                    <a:pt x="3976" y="25"/>
                  </a:lnTo>
                  <a:lnTo>
                    <a:pt x="3938" y="49"/>
                  </a:lnTo>
                  <a:lnTo>
                    <a:pt x="3916" y="61"/>
                  </a:lnTo>
                  <a:lnTo>
                    <a:pt x="3891" y="75"/>
                  </a:lnTo>
                  <a:lnTo>
                    <a:pt x="3891" y="75"/>
                  </a:lnTo>
                  <a:lnTo>
                    <a:pt x="3842" y="98"/>
                  </a:lnTo>
                  <a:lnTo>
                    <a:pt x="3792" y="118"/>
                  </a:lnTo>
                  <a:lnTo>
                    <a:pt x="3741" y="138"/>
                  </a:lnTo>
                  <a:lnTo>
                    <a:pt x="3689" y="154"/>
                  </a:lnTo>
                  <a:lnTo>
                    <a:pt x="3635" y="169"/>
                  </a:lnTo>
                  <a:lnTo>
                    <a:pt x="3582" y="181"/>
                  </a:lnTo>
                  <a:lnTo>
                    <a:pt x="3529" y="193"/>
                  </a:lnTo>
                  <a:lnTo>
                    <a:pt x="3475" y="203"/>
                  </a:lnTo>
                  <a:lnTo>
                    <a:pt x="3475" y="203"/>
                  </a:lnTo>
                  <a:lnTo>
                    <a:pt x="3403" y="214"/>
                  </a:lnTo>
                  <a:lnTo>
                    <a:pt x="3330" y="224"/>
                  </a:lnTo>
                  <a:lnTo>
                    <a:pt x="3257" y="230"/>
                  </a:lnTo>
                  <a:lnTo>
                    <a:pt x="3183" y="235"/>
                  </a:lnTo>
                  <a:lnTo>
                    <a:pt x="3109" y="237"/>
                  </a:lnTo>
                  <a:lnTo>
                    <a:pt x="3036" y="238"/>
                  </a:lnTo>
                  <a:lnTo>
                    <a:pt x="2962" y="237"/>
                  </a:lnTo>
                  <a:lnTo>
                    <a:pt x="2889" y="235"/>
                  </a:lnTo>
                  <a:lnTo>
                    <a:pt x="2889" y="235"/>
                  </a:lnTo>
                  <a:lnTo>
                    <a:pt x="2814" y="231"/>
                  </a:lnTo>
                  <a:lnTo>
                    <a:pt x="2740" y="226"/>
                  </a:lnTo>
                  <a:lnTo>
                    <a:pt x="2667" y="220"/>
                  </a:lnTo>
                  <a:lnTo>
                    <a:pt x="2592" y="212"/>
                  </a:lnTo>
                  <a:lnTo>
                    <a:pt x="2519" y="204"/>
                  </a:lnTo>
                  <a:lnTo>
                    <a:pt x="2445" y="194"/>
                  </a:lnTo>
                  <a:lnTo>
                    <a:pt x="2371" y="183"/>
                  </a:lnTo>
                  <a:lnTo>
                    <a:pt x="2298" y="172"/>
                  </a:lnTo>
                  <a:lnTo>
                    <a:pt x="2298" y="172"/>
                  </a:lnTo>
                  <a:lnTo>
                    <a:pt x="2223" y="158"/>
                  </a:lnTo>
                  <a:lnTo>
                    <a:pt x="2147" y="144"/>
                  </a:lnTo>
                  <a:lnTo>
                    <a:pt x="1998" y="114"/>
                  </a:lnTo>
                  <a:lnTo>
                    <a:pt x="1853" y="83"/>
                  </a:lnTo>
                  <a:lnTo>
                    <a:pt x="1712" y="51"/>
                  </a:lnTo>
                  <a:lnTo>
                    <a:pt x="1696" y="106"/>
                  </a:lnTo>
                  <a:lnTo>
                    <a:pt x="1696" y="106"/>
                  </a:lnTo>
                  <a:lnTo>
                    <a:pt x="1766" y="131"/>
                  </a:lnTo>
                  <a:lnTo>
                    <a:pt x="1837" y="155"/>
                  </a:lnTo>
                  <a:lnTo>
                    <a:pt x="1910" y="179"/>
                  </a:lnTo>
                  <a:lnTo>
                    <a:pt x="1982" y="200"/>
                  </a:lnTo>
                  <a:lnTo>
                    <a:pt x="2055" y="221"/>
                  </a:lnTo>
                  <a:lnTo>
                    <a:pt x="2130" y="241"/>
                  </a:lnTo>
                  <a:lnTo>
                    <a:pt x="2203" y="258"/>
                  </a:lnTo>
                  <a:lnTo>
                    <a:pt x="2277" y="276"/>
                  </a:lnTo>
                  <a:lnTo>
                    <a:pt x="2277" y="276"/>
                  </a:lnTo>
                  <a:lnTo>
                    <a:pt x="2353" y="292"/>
                  </a:lnTo>
                  <a:lnTo>
                    <a:pt x="2427" y="305"/>
                  </a:lnTo>
                  <a:lnTo>
                    <a:pt x="2503" y="318"/>
                  </a:lnTo>
                  <a:lnTo>
                    <a:pt x="2579" y="329"/>
                  </a:lnTo>
                  <a:lnTo>
                    <a:pt x="2654" y="338"/>
                  </a:lnTo>
                  <a:lnTo>
                    <a:pt x="2731" y="345"/>
                  </a:lnTo>
                  <a:lnTo>
                    <a:pt x="2807" y="351"/>
                  </a:lnTo>
                  <a:lnTo>
                    <a:pt x="2884" y="356"/>
                  </a:lnTo>
                  <a:lnTo>
                    <a:pt x="2884" y="356"/>
                  </a:lnTo>
                  <a:lnTo>
                    <a:pt x="2948" y="359"/>
                  </a:lnTo>
                  <a:lnTo>
                    <a:pt x="3011" y="359"/>
                  </a:lnTo>
                  <a:lnTo>
                    <a:pt x="3076" y="358"/>
                  </a:lnTo>
                  <a:lnTo>
                    <a:pt x="3140" y="355"/>
                  </a:lnTo>
                  <a:lnTo>
                    <a:pt x="3205" y="351"/>
                  </a:lnTo>
                  <a:lnTo>
                    <a:pt x="3268" y="345"/>
                  </a:lnTo>
                  <a:lnTo>
                    <a:pt x="3333" y="336"/>
                  </a:lnTo>
                  <a:lnTo>
                    <a:pt x="3396" y="328"/>
                  </a:lnTo>
                  <a:lnTo>
                    <a:pt x="3396" y="328"/>
                  </a:lnTo>
                  <a:lnTo>
                    <a:pt x="3356" y="343"/>
                  </a:lnTo>
                  <a:lnTo>
                    <a:pt x="3315" y="358"/>
                  </a:lnTo>
                  <a:lnTo>
                    <a:pt x="3272" y="371"/>
                  </a:lnTo>
                  <a:lnTo>
                    <a:pt x="3226" y="382"/>
                  </a:lnTo>
                  <a:lnTo>
                    <a:pt x="3226" y="382"/>
                  </a:lnTo>
                  <a:lnTo>
                    <a:pt x="3170" y="395"/>
                  </a:lnTo>
                  <a:lnTo>
                    <a:pt x="3113" y="405"/>
                  </a:lnTo>
                  <a:lnTo>
                    <a:pt x="3056" y="412"/>
                  </a:lnTo>
                  <a:lnTo>
                    <a:pt x="2998" y="418"/>
                  </a:lnTo>
                  <a:lnTo>
                    <a:pt x="2941" y="421"/>
                  </a:lnTo>
                  <a:lnTo>
                    <a:pt x="2882" y="423"/>
                  </a:lnTo>
                  <a:lnTo>
                    <a:pt x="2825" y="423"/>
                  </a:lnTo>
                  <a:lnTo>
                    <a:pt x="2767" y="421"/>
                  </a:lnTo>
                  <a:lnTo>
                    <a:pt x="2767" y="421"/>
                  </a:lnTo>
                  <a:lnTo>
                    <a:pt x="2713" y="418"/>
                  </a:lnTo>
                  <a:lnTo>
                    <a:pt x="2658" y="415"/>
                  </a:lnTo>
                  <a:lnTo>
                    <a:pt x="2602" y="410"/>
                  </a:lnTo>
                  <a:lnTo>
                    <a:pt x="2545" y="402"/>
                  </a:lnTo>
                  <a:lnTo>
                    <a:pt x="2487" y="395"/>
                  </a:lnTo>
                  <a:lnTo>
                    <a:pt x="2427" y="386"/>
                  </a:lnTo>
                  <a:lnTo>
                    <a:pt x="2367" y="375"/>
                  </a:lnTo>
                  <a:lnTo>
                    <a:pt x="2305" y="364"/>
                  </a:lnTo>
                  <a:lnTo>
                    <a:pt x="2305" y="364"/>
                  </a:lnTo>
                  <a:lnTo>
                    <a:pt x="2254" y="354"/>
                  </a:lnTo>
                  <a:lnTo>
                    <a:pt x="2203" y="343"/>
                  </a:lnTo>
                  <a:lnTo>
                    <a:pt x="2148" y="330"/>
                  </a:lnTo>
                  <a:lnTo>
                    <a:pt x="2094" y="317"/>
                  </a:lnTo>
                  <a:lnTo>
                    <a:pt x="1977" y="286"/>
                  </a:lnTo>
                  <a:lnTo>
                    <a:pt x="1849" y="248"/>
                  </a:lnTo>
                  <a:lnTo>
                    <a:pt x="1849" y="248"/>
                  </a:lnTo>
                  <a:lnTo>
                    <a:pt x="1792" y="231"/>
                  </a:lnTo>
                  <a:lnTo>
                    <a:pt x="1735" y="212"/>
                  </a:lnTo>
                  <a:lnTo>
                    <a:pt x="1622" y="173"/>
                  </a:lnTo>
                  <a:lnTo>
                    <a:pt x="1510" y="134"/>
                  </a:lnTo>
                  <a:lnTo>
                    <a:pt x="1453" y="117"/>
                  </a:lnTo>
                  <a:lnTo>
                    <a:pt x="1395" y="101"/>
                  </a:lnTo>
                  <a:lnTo>
                    <a:pt x="1395" y="101"/>
                  </a:lnTo>
                  <a:lnTo>
                    <a:pt x="1336" y="85"/>
                  </a:lnTo>
                  <a:lnTo>
                    <a:pt x="1275" y="72"/>
                  </a:lnTo>
                  <a:lnTo>
                    <a:pt x="1216" y="61"/>
                  </a:lnTo>
                  <a:lnTo>
                    <a:pt x="1155" y="51"/>
                  </a:lnTo>
                  <a:lnTo>
                    <a:pt x="1094" y="45"/>
                  </a:lnTo>
                  <a:lnTo>
                    <a:pt x="1032" y="40"/>
                  </a:lnTo>
                  <a:lnTo>
                    <a:pt x="971" y="39"/>
                  </a:lnTo>
                  <a:lnTo>
                    <a:pt x="909" y="39"/>
                  </a:lnTo>
                  <a:lnTo>
                    <a:pt x="909" y="39"/>
                  </a:lnTo>
                  <a:lnTo>
                    <a:pt x="849" y="41"/>
                  </a:lnTo>
                  <a:lnTo>
                    <a:pt x="788" y="45"/>
                  </a:lnTo>
                  <a:lnTo>
                    <a:pt x="727" y="52"/>
                  </a:lnTo>
                  <a:lnTo>
                    <a:pt x="666" y="62"/>
                  </a:lnTo>
                  <a:lnTo>
                    <a:pt x="605" y="74"/>
                  </a:lnTo>
                  <a:lnTo>
                    <a:pt x="546" y="88"/>
                  </a:lnTo>
                  <a:lnTo>
                    <a:pt x="486" y="105"/>
                  </a:lnTo>
                  <a:lnTo>
                    <a:pt x="429" y="124"/>
                  </a:lnTo>
                  <a:lnTo>
                    <a:pt x="429" y="124"/>
                  </a:lnTo>
                  <a:lnTo>
                    <a:pt x="371" y="145"/>
                  </a:lnTo>
                  <a:lnTo>
                    <a:pt x="315" y="169"/>
                  </a:lnTo>
                  <a:lnTo>
                    <a:pt x="259" y="194"/>
                  </a:lnTo>
                  <a:lnTo>
                    <a:pt x="204" y="221"/>
                  </a:lnTo>
                  <a:lnTo>
                    <a:pt x="150" y="252"/>
                  </a:lnTo>
                  <a:lnTo>
                    <a:pt x="124" y="267"/>
                  </a:lnTo>
                  <a:lnTo>
                    <a:pt x="98" y="284"/>
                  </a:lnTo>
                  <a:lnTo>
                    <a:pt x="73" y="302"/>
                  </a:lnTo>
                  <a:lnTo>
                    <a:pt x="49" y="319"/>
                  </a:lnTo>
                  <a:lnTo>
                    <a:pt x="24" y="338"/>
                  </a:lnTo>
                  <a:lnTo>
                    <a:pt x="0" y="356"/>
                  </a:lnTo>
                  <a:lnTo>
                    <a:pt x="35" y="401"/>
                  </a:lnTo>
                  <a:lnTo>
                    <a:pt x="35" y="401"/>
                  </a:lnTo>
                  <a:lnTo>
                    <a:pt x="71" y="379"/>
                  </a:lnTo>
                  <a:lnTo>
                    <a:pt x="112" y="354"/>
                  </a:lnTo>
                  <a:lnTo>
                    <a:pt x="166" y="323"/>
                  </a:lnTo>
                  <a:lnTo>
                    <a:pt x="196" y="307"/>
                  </a:lnTo>
                  <a:lnTo>
                    <a:pt x="230" y="291"/>
                  </a:lnTo>
                  <a:lnTo>
                    <a:pt x="264" y="274"/>
                  </a:lnTo>
                  <a:lnTo>
                    <a:pt x="300" y="258"/>
                  </a:lnTo>
                  <a:lnTo>
                    <a:pt x="338" y="243"/>
                  </a:lnTo>
                  <a:lnTo>
                    <a:pt x="376" y="229"/>
                  </a:lnTo>
                  <a:lnTo>
                    <a:pt x="414" y="216"/>
                  </a:lnTo>
                  <a:lnTo>
                    <a:pt x="454" y="205"/>
                  </a:lnTo>
                  <a:lnTo>
                    <a:pt x="454" y="205"/>
                  </a:lnTo>
                  <a:lnTo>
                    <a:pt x="510" y="193"/>
                  </a:lnTo>
                  <a:lnTo>
                    <a:pt x="565" y="180"/>
                  </a:lnTo>
                  <a:lnTo>
                    <a:pt x="620" y="169"/>
                  </a:lnTo>
                  <a:lnTo>
                    <a:pt x="676" y="160"/>
                  </a:lnTo>
                  <a:lnTo>
                    <a:pt x="732" y="152"/>
                  </a:lnTo>
                  <a:lnTo>
                    <a:pt x="789" y="147"/>
                  </a:lnTo>
                  <a:lnTo>
                    <a:pt x="845" y="143"/>
                  </a:lnTo>
                  <a:lnTo>
                    <a:pt x="902" y="142"/>
                  </a:lnTo>
                  <a:lnTo>
                    <a:pt x="902" y="142"/>
                  </a:lnTo>
                  <a:lnTo>
                    <a:pt x="960" y="143"/>
                  </a:lnTo>
                  <a:lnTo>
                    <a:pt x="1018" y="147"/>
                  </a:lnTo>
                  <a:lnTo>
                    <a:pt x="1078" y="152"/>
                  </a:lnTo>
                  <a:lnTo>
                    <a:pt x="1135" y="159"/>
                  </a:lnTo>
                  <a:lnTo>
                    <a:pt x="1193" y="169"/>
                  </a:lnTo>
                  <a:lnTo>
                    <a:pt x="1250" y="181"/>
                  </a:lnTo>
                  <a:lnTo>
                    <a:pt x="1307" y="195"/>
                  </a:lnTo>
                  <a:lnTo>
                    <a:pt x="1364" y="211"/>
                  </a:lnTo>
                  <a:lnTo>
                    <a:pt x="1364" y="211"/>
                  </a:lnTo>
                  <a:lnTo>
                    <a:pt x="1421" y="229"/>
                  </a:lnTo>
                  <a:lnTo>
                    <a:pt x="1477" y="247"/>
                  </a:lnTo>
                  <a:lnTo>
                    <a:pt x="1589" y="287"/>
                  </a:lnTo>
                  <a:lnTo>
                    <a:pt x="1702" y="327"/>
                  </a:lnTo>
                  <a:lnTo>
                    <a:pt x="1758" y="345"/>
                  </a:lnTo>
                  <a:lnTo>
                    <a:pt x="1815" y="364"/>
                  </a:lnTo>
                  <a:lnTo>
                    <a:pt x="1815" y="364"/>
                  </a:lnTo>
                  <a:lnTo>
                    <a:pt x="1880" y="384"/>
                  </a:lnTo>
                  <a:lnTo>
                    <a:pt x="1945" y="401"/>
                  </a:lnTo>
                  <a:lnTo>
                    <a:pt x="2009" y="418"/>
                  </a:lnTo>
                  <a:lnTo>
                    <a:pt x="2073" y="434"/>
                  </a:lnTo>
                  <a:lnTo>
                    <a:pt x="2135" y="449"/>
                  </a:lnTo>
                  <a:lnTo>
                    <a:pt x="2195" y="463"/>
                  </a:lnTo>
                  <a:lnTo>
                    <a:pt x="2256" y="475"/>
                  </a:lnTo>
                  <a:lnTo>
                    <a:pt x="2316" y="485"/>
                  </a:lnTo>
                  <a:lnTo>
                    <a:pt x="2374" y="495"/>
                  </a:lnTo>
                  <a:lnTo>
                    <a:pt x="2432" y="504"/>
                  </a:lnTo>
                  <a:lnTo>
                    <a:pt x="2489" y="511"/>
                  </a:lnTo>
                  <a:lnTo>
                    <a:pt x="2545" y="518"/>
                  </a:lnTo>
                  <a:lnTo>
                    <a:pt x="2601" y="523"/>
                  </a:lnTo>
                  <a:lnTo>
                    <a:pt x="2657" y="526"/>
                  </a:lnTo>
                  <a:lnTo>
                    <a:pt x="2711" y="529"/>
                  </a:lnTo>
                  <a:lnTo>
                    <a:pt x="2765" y="530"/>
                  </a:lnTo>
                  <a:lnTo>
                    <a:pt x="2765" y="530"/>
                  </a:lnTo>
                  <a:lnTo>
                    <a:pt x="2825" y="530"/>
                  </a:lnTo>
                  <a:lnTo>
                    <a:pt x="2887" y="527"/>
                  </a:lnTo>
                  <a:lnTo>
                    <a:pt x="2948" y="524"/>
                  </a:lnTo>
                  <a:lnTo>
                    <a:pt x="3009" y="518"/>
                  </a:lnTo>
                  <a:lnTo>
                    <a:pt x="3070" y="510"/>
                  </a:lnTo>
                  <a:lnTo>
                    <a:pt x="3131" y="499"/>
                  </a:lnTo>
                  <a:lnTo>
                    <a:pt x="3190" y="485"/>
                  </a:lnTo>
                  <a:lnTo>
                    <a:pt x="3250" y="469"/>
                  </a:lnTo>
                  <a:lnTo>
                    <a:pt x="3250" y="469"/>
                  </a:lnTo>
                  <a:lnTo>
                    <a:pt x="3279" y="459"/>
                  </a:lnTo>
                  <a:lnTo>
                    <a:pt x="3310" y="449"/>
                  </a:lnTo>
                  <a:lnTo>
                    <a:pt x="3340" y="438"/>
                  </a:lnTo>
                  <a:lnTo>
                    <a:pt x="3369" y="426"/>
                  </a:lnTo>
                  <a:lnTo>
                    <a:pt x="3397" y="413"/>
                  </a:lnTo>
                  <a:lnTo>
                    <a:pt x="3424" y="400"/>
                  </a:lnTo>
                  <a:lnTo>
                    <a:pt x="3450" y="386"/>
                  </a:lnTo>
                  <a:lnTo>
                    <a:pt x="3477" y="371"/>
                  </a:lnTo>
                  <a:lnTo>
                    <a:pt x="3477" y="371"/>
                  </a:lnTo>
                  <a:lnTo>
                    <a:pt x="3511" y="350"/>
                  </a:lnTo>
                  <a:lnTo>
                    <a:pt x="3542" y="328"/>
                  </a:lnTo>
                  <a:lnTo>
                    <a:pt x="3571" y="305"/>
                  </a:lnTo>
                  <a:lnTo>
                    <a:pt x="3597" y="283"/>
                  </a:lnTo>
                  <a:lnTo>
                    <a:pt x="3597" y="283"/>
                  </a:lnTo>
                  <a:lnTo>
                    <a:pt x="3640" y="270"/>
                  </a:lnTo>
                  <a:lnTo>
                    <a:pt x="3684" y="256"/>
                  </a:lnTo>
                  <a:lnTo>
                    <a:pt x="3727" y="240"/>
                  </a:lnTo>
                  <a:lnTo>
                    <a:pt x="3769" y="222"/>
                  </a:lnTo>
                  <a:lnTo>
                    <a:pt x="3810" y="204"/>
                  </a:lnTo>
                  <a:lnTo>
                    <a:pt x="3851" y="184"/>
                  </a:lnTo>
                  <a:lnTo>
                    <a:pt x="3890" y="163"/>
                  </a:lnTo>
                  <a:lnTo>
                    <a:pt x="3929" y="139"/>
                  </a:lnTo>
                  <a:lnTo>
                    <a:pt x="3929" y="139"/>
                  </a:lnTo>
                  <a:lnTo>
                    <a:pt x="3965" y="114"/>
                  </a:lnTo>
                  <a:lnTo>
                    <a:pt x="3997" y="90"/>
                  </a:lnTo>
                  <a:lnTo>
                    <a:pt x="4026" y="66"/>
                  </a:lnTo>
                  <a:lnTo>
                    <a:pt x="4051" y="41"/>
                  </a:lnTo>
                  <a:lnTo>
                    <a:pt x="40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 name="フッター プレースホルダー 1"/>
          <p:cNvSpPr>
            <a:spLocks noGrp="1"/>
          </p:cNvSpPr>
          <p:nvPr>
            <p:ph type="ftr" sz="quarter" idx="3"/>
          </p:nvPr>
        </p:nvSpPr>
        <p:spPr>
          <a:xfrm>
            <a:off x="360000" y="4833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©SuperStream Inc. All rights reserved.</a:t>
            </a:r>
            <a:endParaRPr lang="ja-JP" altLang="en-US" dirty="0"/>
          </a:p>
        </p:txBody>
      </p:sp>
    </p:spTree>
    <p:extLst>
      <p:ext uri="{BB962C8B-B14F-4D97-AF65-F5344CB8AC3E}">
        <p14:creationId xmlns:p14="http://schemas.microsoft.com/office/powerpoint/2010/main" val="375209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 y="0"/>
            <a:ext cx="9141179" cy="5143500"/>
          </a:xfrm>
          <a:prstGeom prst="rect">
            <a:avLst/>
          </a:prstGeom>
        </p:spPr>
      </p:pic>
      <p:grpSp>
        <p:nvGrpSpPr>
          <p:cNvPr id="11" name="グループ化 10"/>
          <p:cNvGrpSpPr>
            <a:grpSpLocks noChangeAspect="1"/>
          </p:cNvGrpSpPr>
          <p:nvPr userDrawn="1"/>
        </p:nvGrpSpPr>
        <p:grpSpPr>
          <a:xfrm>
            <a:off x="7272300" y="231490"/>
            <a:ext cx="1458000" cy="321051"/>
            <a:chOff x="1154113" y="3752850"/>
            <a:chExt cx="5580063" cy="1228726"/>
          </a:xfrm>
        </p:grpSpPr>
        <p:sp>
          <p:nvSpPr>
            <p:cNvPr id="12" name="Freeform 46"/>
            <p:cNvSpPr>
              <a:spLocks/>
            </p:cNvSpPr>
            <p:nvPr/>
          </p:nvSpPr>
          <p:spPr bwMode="auto">
            <a:xfrm>
              <a:off x="1704976" y="3752850"/>
              <a:ext cx="171450" cy="173038"/>
            </a:xfrm>
            <a:custGeom>
              <a:avLst/>
              <a:gdLst>
                <a:gd name="T0" fmla="*/ 108 w 217"/>
                <a:gd name="T1" fmla="*/ 217 h 217"/>
                <a:gd name="T2" fmla="*/ 130 w 217"/>
                <a:gd name="T3" fmla="*/ 215 h 217"/>
                <a:gd name="T4" fmla="*/ 150 w 217"/>
                <a:gd name="T5" fmla="*/ 208 h 217"/>
                <a:gd name="T6" fmla="*/ 169 w 217"/>
                <a:gd name="T7" fmla="*/ 199 h 217"/>
                <a:gd name="T8" fmla="*/ 185 w 217"/>
                <a:gd name="T9" fmla="*/ 185 h 217"/>
                <a:gd name="T10" fmla="*/ 199 w 217"/>
                <a:gd name="T11" fmla="*/ 169 h 217"/>
                <a:gd name="T12" fmla="*/ 209 w 217"/>
                <a:gd name="T13" fmla="*/ 151 h 217"/>
                <a:gd name="T14" fmla="*/ 215 w 217"/>
                <a:gd name="T15" fmla="*/ 130 h 217"/>
                <a:gd name="T16" fmla="*/ 217 w 217"/>
                <a:gd name="T17" fmla="*/ 108 h 217"/>
                <a:gd name="T18" fmla="*/ 216 w 217"/>
                <a:gd name="T19" fmla="*/ 98 h 217"/>
                <a:gd name="T20" fmla="*/ 212 w 217"/>
                <a:gd name="T21" fmla="*/ 76 h 217"/>
                <a:gd name="T22" fmla="*/ 204 w 217"/>
                <a:gd name="T23" fmla="*/ 57 h 217"/>
                <a:gd name="T24" fmla="*/ 193 w 217"/>
                <a:gd name="T25" fmla="*/ 40 h 217"/>
                <a:gd name="T26" fmla="*/ 178 w 217"/>
                <a:gd name="T27" fmla="*/ 25 h 217"/>
                <a:gd name="T28" fmla="*/ 160 w 217"/>
                <a:gd name="T29" fmla="*/ 14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2 h 217"/>
                <a:gd name="T44" fmla="*/ 19 w 217"/>
                <a:gd name="T45" fmla="*/ 48 h 217"/>
                <a:gd name="T46" fmla="*/ 8 w 217"/>
                <a:gd name="T47" fmla="*/ 66 h 217"/>
                <a:gd name="T48" fmla="*/ 2 w 217"/>
                <a:gd name="T49" fmla="*/ 87 h 217"/>
                <a:gd name="T50" fmla="*/ 0 w 217"/>
                <a:gd name="T51" fmla="*/ 108 h 217"/>
                <a:gd name="T52" fmla="*/ 0 w 217"/>
                <a:gd name="T53" fmla="*/ 119 h 217"/>
                <a:gd name="T54" fmla="*/ 5 w 217"/>
                <a:gd name="T55" fmla="*/ 140 h 217"/>
                <a:gd name="T56" fmla="*/ 13 w 217"/>
                <a:gd name="T57" fmla="*/ 160 h 217"/>
                <a:gd name="T58" fmla="*/ 25 w 217"/>
                <a:gd name="T59" fmla="*/ 177 h 217"/>
                <a:gd name="T60" fmla="*/ 39 w 217"/>
                <a:gd name="T61" fmla="*/ 192 h 217"/>
                <a:gd name="T62" fmla="*/ 56 w 217"/>
                <a:gd name="T63" fmla="*/ 203 h 217"/>
                <a:gd name="T64" fmla="*/ 76 w 217"/>
                <a:gd name="T65" fmla="*/ 212 h 217"/>
                <a:gd name="T66" fmla="*/ 97 w 217"/>
                <a:gd name="T67" fmla="*/ 217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7"/>
                  </a:lnTo>
                  <a:lnTo>
                    <a:pt x="130" y="215"/>
                  </a:lnTo>
                  <a:lnTo>
                    <a:pt x="140" y="212"/>
                  </a:lnTo>
                  <a:lnTo>
                    <a:pt x="150" y="208"/>
                  </a:lnTo>
                  <a:lnTo>
                    <a:pt x="160" y="203"/>
                  </a:lnTo>
                  <a:lnTo>
                    <a:pt x="169" y="199"/>
                  </a:lnTo>
                  <a:lnTo>
                    <a:pt x="178" y="192"/>
                  </a:lnTo>
                  <a:lnTo>
                    <a:pt x="185" y="185"/>
                  </a:lnTo>
                  <a:lnTo>
                    <a:pt x="193" y="177"/>
                  </a:lnTo>
                  <a:lnTo>
                    <a:pt x="199" y="169"/>
                  </a:lnTo>
                  <a:lnTo>
                    <a:pt x="204" y="160"/>
                  </a:lnTo>
                  <a:lnTo>
                    <a:pt x="209" y="151"/>
                  </a:lnTo>
                  <a:lnTo>
                    <a:pt x="212" y="140"/>
                  </a:lnTo>
                  <a:lnTo>
                    <a:pt x="215" y="130"/>
                  </a:lnTo>
                  <a:lnTo>
                    <a:pt x="216" y="119"/>
                  </a:lnTo>
                  <a:lnTo>
                    <a:pt x="217" y="108"/>
                  </a:lnTo>
                  <a:lnTo>
                    <a:pt x="217" y="108"/>
                  </a:lnTo>
                  <a:lnTo>
                    <a:pt x="216" y="98"/>
                  </a:lnTo>
                  <a:lnTo>
                    <a:pt x="215" y="87"/>
                  </a:lnTo>
                  <a:lnTo>
                    <a:pt x="212" y="76"/>
                  </a:lnTo>
                  <a:lnTo>
                    <a:pt x="209" y="66"/>
                  </a:lnTo>
                  <a:lnTo>
                    <a:pt x="204" y="57"/>
                  </a:lnTo>
                  <a:lnTo>
                    <a:pt x="199" y="48"/>
                  </a:lnTo>
                  <a:lnTo>
                    <a:pt x="193" y="40"/>
                  </a:lnTo>
                  <a:lnTo>
                    <a:pt x="185" y="32"/>
                  </a:lnTo>
                  <a:lnTo>
                    <a:pt x="178" y="25"/>
                  </a:lnTo>
                  <a:lnTo>
                    <a:pt x="169" y="19"/>
                  </a:lnTo>
                  <a:lnTo>
                    <a:pt x="160" y="14"/>
                  </a:lnTo>
                  <a:lnTo>
                    <a:pt x="150" y="9"/>
                  </a:lnTo>
                  <a:lnTo>
                    <a:pt x="140" y="5"/>
                  </a:lnTo>
                  <a:lnTo>
                    <a:pt x="130" y="3"/>
                  </a:lnTo>
                  <a:lnTo>
                    <a:pt x="119" y="0"/>
                  </a:lnTo>
                  <a:lnTo>
                    <a:pt x="108" y="0"/>
                  </a:lnTo>
                  <a:lnTo>
                    <a:pt x="108" y="0"/>
                  </a:lnTo>
                  <a:lnTo>
                    <a:pt x="97" y="0"/>
                  </a:lnTo>
                  <a:lnTo>
                    <a:pt x="86" y="3"/>
                  </a:lnTo>
                  <a:lnTo>
                    <a:pt x="76" y="5"/>
                  </a:lnTo>
                  <a:lnTo>
                    <a:pt x="66" y="9"/>
                  </a:lnTo>
                  <a:lnTo>
                    <a:pt x="56" y="14"/>
                  </a:lnTo>
                  <a:lnTo>
                    <a:pt x="47" y="19"/>
                  </a:lnTo>
                  <a:lnTo>
                    <a:pt x="39" y="25"/>
                  </a:lnTo>
                  <a:lnTo>
                    <a:pt x="31" y="32"/>
                  </a:lnTo>
                  <a:lnTo>
                    <a:pt x="25" y="40"/>
                  </a:lnTo>
                  <a:lnTo>
                    <a:pt x="19" y="48"/>
                  </a:lnTo>
                  <a:lnTo>
                    <a:pt x="13" y="57"/>
                  </a:lnTo>
                  <a:lnTo>
                    <a:pt x="8" y="66"/>
                  </a:lnTo>
                  <a:lnTo>
                    <a:pt x="5" y="76"/>
                  </a:lnTo>
                  <a:lnTo>
                    <a:pt x="2" y="87"/>
                  </a:lnTo>
                  <a:lnTo>
                    <a:pt x="0" y="98"/>
                  </a:lnTo>
                  <a:lnTo>
                    <a:pt x="0" y="108"/>
                  </a:lnTo>
                  <a:lnTo>
                    <a:pt x="0" y="108"/>
                  </a:lnTo>
                  <a:lnTo>
                    <a:pt x="0" y="119"/>
                  </a:lnTo>
                  <a:lnTo>
                    <a:pt x="2" y="130"/>
                  </a:lnTo>
                  <a:lnTo>
                    <a:pt x="5" y="140"/>
                  </a:lnTo>
                  <a:lnTo>
                    <a:pt x="8" y="151"/>
                  </a:lnTo>
                  <a:lnTo>
                    <a:pt x="13" y="160"/>
                  </a:lnTo>
                  <a:lnTo>
                    <a:pt x="19" y="169"/>
                  </a:lnTo>
                  <a:lnTo>
                    <a:pt x="25" y="177"/>
                  </a:lnTo>
                  <a:lnTo>
                    <a:pt x="31" y="185"/>
                  </a:lnTo>
                  <a:lnTo>
                    <a:pt x="39" y="192"/>
                  </a:lnTo>
                  <a:lnTo>
                    <a:pt x="47" y="199"/>
                  </a:lnTo>
                  <a:lnTo>
                    <a:pt x="56" y="203"/>
                  </a:lnTo>
                  <a:lnTo>
                    <a:pt x="66" y="208"/>
                  </a:lnTo>
                  <a:lnTo>
                    <a:pt x="76" y="212"/>
                  </a:lnTo>
                  <a:lnTo>
                    <a:pt x="86" y="215"/>
                  </a:lnTo>
                  <a:lnTo>
                    <a:pt x="97" y="217"/>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47"/>
            <p:cNvSpPr>
              <a:spLocks/>
            </p:cNvSpPr>
            <p:nvPr/>
          </p:nvSpPr>
          <p:spPr bwMode="auto">
            <a:xfrm>
              <a:off x="2024063" y="3856038"/>
              <a:ext cx="171450" cy="173038"/>
            </a:xfrm>
            <a:custGeom>
              <a:avLst/>
              <a:gdLst>
                <a:gd name="T0" fmla="*/ 108 w 217"/>
                <a:gd name="T1" fmla="*/ 217 h 217"/>
                <a:gd name="T2" fmla="*/ 130 w 217"/>
                <a:gd name="T3" fmla="*/ 215 h 217"/>
                <a:gd name="T4" fmla="*/ 150 w 217"/>
                <a:gd name="T5" fmla="*/ 209 h 217"/>
                <a:gd name="T6" fmla="*/ 169 w 217"/>
                <a:gd name="T7" fmla="*/ 199 h 217"/>
                <a:gd name="T8" fmla="*/ 185 w 217"/>
                <a:gd name="T9" fmla="*/ 185 h 217"/>
                <a:gd name="T10" fmla="*/ 199 w 217"/>
                <a:gd name="T11" fmla="*/ 169 h 217"/>
                <a:gd name="T12" fmla="*/ 208 w 217"/>
                <a:gd name="T13" fmla="*/ 150 h 217"/>
                <a:gd name="T14" fmla="*/ 215 w 217"/>
                <a:gd name="T15" fmla="*/ 131 h 217"/>
                <a:gd name="T16" fmla="*/ 217 w 217"/>
                <a:gd name="T17" fmla="*/ 108 h 217"/>
                <a:gd name="T18" fmla="*/ 216 w 217"/>
                <a:gd name="T19" fmla="*/ 97 h 217"/>
                <a:gd name="T20" fmla="*/ 212 w 217"/>
                <a:gd name="T21" fmla="*/ 76 h 217"/>
                <a:gd name="T22" fmla="*/ 203 w 217"/>
                <a:gd name="T23" fmla="*/ 57 h 217"/>
                <a:gd name="T24" fmla="*/ 192 w 217"/>
                <a:gd name="T25" fmla="*/ 40 h 217"/>
                <a:gd name="T26" fmla="*/ 177 w 217"/>
                <a:gd name="T27" fmla="*/ 25 h 217"/>
                <a:gd name="T28" fmla="*/ 160 w 217"/>
                <a:gd name="T29" fmla="*/ 13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1 h 217"/>
                <a:gd name="T44" fmla="*/ 17 w 217"/>
                <a:gd name="T45" fmla="*/ 47 h 217"/>
                <a:gd name="T46" fmla="*/ 8 w 217"/>
                <a:gd name="T47" fmla="*/ 66 h 217"/>
                <a:gd name="T48" fmla="*/ 1 w 217"/>
                <a:gd name="T49" fmla="*/ 87 h 217"/>
                <a:gd name="T50" fmla="*/ 0 w 217"/>
                <a:gd name="T51" fmla="*/ 108 h 217"/>
                <a:gd name="T52" fmla="*/ 0 w 217"/>
                <a:gd name="T53" fmla="*/ 119 h 217"/>
                <a:gd name="T54" fmla="*/ 4 w 217"/>
                <a:gd name="T55" fmla="*/ 140 h 217"/>
                <a:gd name="T56" fmla="*/ 13 w 217"/>
                <a:gd name="T57" fmla="*/ 160 h 217"/>
                <a:gd name="T58" fmla="*/ 25 w 217"/>
                <a:gd name="T59" fmla="*/ 178 h 217"/>
                <a:gd name="T60" fmla="*/ 39 w 217"/>
                <a:gd name="T61" fmla="*/ 193 h 217"/>
                <a:gd name="T62" fmla="*/ 56 w 217"/>
                <a:gd name="T63" fmla="*/ 204 h 217"/>
                <a:gd name="T64" fmla="*/ 76 w 217"/>
                <a:gd name="T65" fmla="*/ 212 h 217"/>
                <a:gd name="T66" fmla="*/ 97 w 217"/>
                <a:gd name="T67" fmla="*/ 216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6"/>
                  </a:lnTo>
                  <a:lnTo>
                    <a:pt x="130" y="215"/>
                  </a:lnTo>
                  <a:lnTo>
                    <a:pt x="140" y="212"/>
                  </a:lnTo>
                  <a:lnTo>
                    <a:pt x="150" y="209"/>
                  </a:lnTo>
                  <a:lnTo>
                    <a:pt x="160" y="204"/>
                  </a:lnTo>
                  <a:lnTo>
                    <a:pt x="169" y="199"/>
                  </a:lnTo>
                  <a:lnTo>
                    <a:pt x="177" y="193"/>
                  </a:lnTo>
                  <a:lnTo>
                    <a:pt x="185" y="185"/>
                  </a:lnTo>
                  <a:lnTo>
                    <a:pt x="192" y="178"/>
                  </a:lnTo>
                  <a:lnTo>
                    <a:pt x="199" y="169"/>
                  </a:lnTo>
                  <a:lnTo>
                    <a:pt x="203" y="160"/>
                  </a:lnTo>
                  <a:lnTo>
                    <a:pt x="208" y="150"/>
                  </a:lnTo>
                  <a:lnTo>
                    <a:pt x="212" y="140"/>
                  </a:lnTo>
                  <a:lnTo>
                    <a:pt x="215" y="131"/>
                  </a:lnTo>
                  <a:lnTo>
                    <a:pt x="216" y="119"/>
                  </a:lnTo>
                  <a:lnTo>
                    <a:pt x="217" y="108"/>
                  </a:lnTo>
                  <a:lnTo>
                    <a:pt x="217" y="108"/>
                  </a:lnTo>
                  <a:lnTo>
                    <a:pt x="216" y="97"/>
                  </a:lnTo>
                  <a:lnTo>
                    <a:pt x="215" y="87"/>
                  </a:lnTo>
                  <a:lnTo>
                    <a:pt x="212" y="76"/>
                  </a:lnTo>
                  <a:lnTo>
                    <a:pt x="208" y="66"/>
                  </a:lnTo>
                  <a:lnTo>
                    <a:pt x="203" y="57"/>
                  </a:lnTo>
                  <a:lnTo>
                    <a:pt x="199" y="47"/>
                  </a:lnTo>
                  <a:lnTo>
                    <a:pt x="192" y="40"/>
                  </a:lnTo>
                  <a:lnTo>
                    <a:pt x="185" y="31"/>
                  </a:lnTo>
                  <a:lnTo>
                    <a:pt x="177" y="25"/>
                  </a:lnTo>
                  <a:lnTo>
                    <a:pt x="169" y="19"/>
                  </a:lnTo>
                  <a:lnTo>
                    <a:pt x="160" y="13"/>
                  </a:lnTo>
                  <a:lnTo>
                    <a:pt x="150" y="9"/>
                  </a:lnTo>
                  <a:lnTo>
                    <a:pt x="140" y="5"/>
                  </a:lnTo>
                  <a:lnTo>
                    <a:pt x="130" y="3"/>
                  </a:lnTo>
                  <a:lnTo>
                    <a:pt x="119" y="0"/>
                  </a:lnTo>
                  <a:lnTo>
                    <a:pt x="108" y="0"/>
                  </a:lnTo>
                  <a:lnTo>
                    <a:pt x="108" y="0"/>
                  </a:lnTo>
                  <a:lnTo>
                    <a:pt x="97" y="0"/>
                  </a:lnTo>
                  <a:lnTo>
                    <a:pt x="86" y="3"/>
                  </a:lnTo>
                  <a:lnTo>
                    <a:pt x="76" y="5"/>
                  </a:lnTo>
                  <a:lnTo>
                    <a:pt x="66" y="9"/>
                  </a:lnTo>
                  <a:lnTo>
                    <a:pt x="56" y="13"/>
                  </a:lnTo>
                  <a:lnTo>
                    <a:pt x="47" y="19"/>
                  </a:lnTo>
                  <a:lnTo>
                    <a:pt x="39" y="25"/>
                  </a:lnTo>
                  <a:lnTo>
                    <a:pt x="31" y="31"/>
                  </a:lnTo>
                  <a:lnTo>
                    <a:pt x="25" y="40"/>
                  </a:lnTo>
                  <a:lnTo>
                    <a:pt x="17" y="47"/>
                  </a:lnTo>
                  <a:lnTo>
                    <a:pt x="13" y="57"/>
                  </a:lnTo>
                  <a:lnTo>
                    <a:pt x="8" y="66"/>
                  </a:lnTo>
                  <a:lnTo>
                    <a:pt x="4" y="76"/>
                  </a:lnTo>
                  <a:lnTo>
                    <a:pt x="1" y="87"/>
                  </a:lnTo>
                  <a:lnTo>
                    <a:pt x="0" y="97"/>
                  </a:lnTo>
                  <a:lnTo>
                    <a:pt x="0" y="108"/>
                  </a:lnTo>
                  <a:lnTo>
                    <a:pt x="0" y="108"/>
                  </a:lnTo>
                  <a:lnTo>
                    <a:pt x="0" y="119"/>
                  </a:lnTo>
                  <a:lnTo>
                    <a:pt x="1" y="131"/>
                  </a:lnTo>
                  <a:lnTo>
                    <a:pt x="4" y="140"/>
                  </a:lnTo>
                  <a:lnTo>
                    <a:pt x="8" y="150"/>
                  </a:lnTo>
                  <a:lnTo>
                    <a:pt x="13" y="160"/>
                  </a:lnTo>
                  <a:lnTo>
                    <a:pt x="17" y="169"/>
                  </a:lnTo>
                  <a:lnTo>
                    <a:pt x="25" y="178"/>
                  </a:lnTo>
                  <a:lnTo>
                    <a:pt x="31" y="185"/>
                  </a:lnTo>
                  <a:lnTo>
                    <a:pt x="39" y="193"/>
                  </a:lnTo>
                  <a:lnTo>
                    <a:pt x="47" y="199"/>
                  </a:lnTo>
                  <a:lnTo>
                    <a:pt x="56" y="204"/>
                  </a:lnTo>
                  <a:lnTo>
                    <a:pt x="66" y="209"/>
                  </a:lnTo>
                  <a:lnTo>
                    <a:pt x="76" y="212"/>
                  </a:lnTo>
                  <a:lnTo>
                    <a:pt x="86" y="215"/>
                  </a:lnTo>
                  <a:lnTo>
                    <a:pt x="97" y="216"/>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48"/>
            <p:cNvSpPr>
              <a:spLocks noEditPoints="1"/>
            </p:cNvSpPr>
            <p:nvPr/>
          </p:nvSpPr>
          <p:spPr bwMode="auto">
            <a:xfrm>
              <a:off x="1154113" y="3951288"/>
              <a:ext cx="1168400" cy="971550"/>
            </a:xfrm>
            <a:custGeom>
              <a:avLst/>
              <a:gdLst>
                <a:gd name="T0" fmla="*/ 1069 w 1472"/>
                <a:gd name="T1" fmla="*/ 229 h 1223"/>
                <a:gd name="T2" fmla="*/ 967 w 1472"/>
                <a:gd name="T3" fmla="*/ 132 h 1223"/>
                <a:gd name="T4" fmla="*/ 800 w 1472"/>
                <a:gd name="T5" fmla="*/ 77 h 1223"/>
                <a:gd name="T6" fmla="*/ 599 w 1472"/>
                <a:gd name="T7" fmla="*/ 160 h 1223"/>
                <a:gd name="T8" fmla="*/ 516 w 1472"/>
                <a:gd name="T9" fmla="*/ 359 h 1223"/>
                <a:gd name="T10" fmla="*/ 448 w 1472"/>
                <a:gd name="T11" fmla="*/ 524 h 1223"/>
                <a:gd name="T12" fmla="*/ 283 w 1472"/>
                <a:gd name="T13" fmla="*/ 592 h 1223"/>
                <a:gd name="T14" fmla="*/ 200 w 1472"/>
                <a:gd name="T15" fmla="*/ 554 h 1223"/>
                <a:gd name="T16" fmla="*/ 176 w 1472"/>
                <a:gd name="T17" fmla="*/ 468 h 1223"/>
                <a:gd name="T18" fmla="*/ 216 w 1472"/>
                <a:gd name="T19" fmla="*/ 327 h 1223"/>
                <a:gd name="T20" fmla="*/ 310 w 1472"/>
                <a:gd name="T21" fmla="*/ 218 h 1223"/>
                <a:gd name="T22" fmla="*/ 442 w 1472"/>
                <a:gd name="T23" fmla="*/ 158 h 1223"/>
                <a:gd name="T24" fmla="*/ 272 w 1472"/>
                <a:gd name="T25" fmla="*/ 36 h 1223"/>
                <a:gd name="T26" fmla="*/ 74 w 1472"/>
                <a:gd name="T27" fmla="*/ 222 h 1223"/>
                <a:gd name="T28" fmla="*/ 1 w 1472"/>
                <a:gd name="T29" fmla="*/ 446 h 1223"/>
                <a:gd name="T30" fmla="*/ 33 w 1472"/>
                <a:gd name="T31" fmla="*/ 704 h 1223"/>
                <a:gd name="T32" fmla="*/ 191 w 1472"/>
                <a:gd name="T33" fmla="*/ 981 h 1223"/>
                <a:gd name="T34" fmla="*/ 450 w 1472"/>
                <a:gd name="T35" fmla="*/ 1164 h 1223"/>
                <a:gd name="T36" fmla="*/ 737 w 1472"/>
                <a:gd name="T37" fmla="*/ 1223 h 1223"/>
                <a:gd name="T38" fmla="*/ 951 w 1472"/>
                <a:gd name="T39" fmla="*/ 1190 h 1223"/>
                <a:gd name="T40" fmla="*/ 1179 w 1472"/>
                <a:gd name="T41" fmla="*/ 1072 h 1223"/>
                <a:gd name="T42" fmla="*/ 1394 w 1472"/>
                <a:gd name="T43" fmla="*/ 814 h 1223"/>
                <a:gd name="T44" fmla="*/ 1468 w 1472"/>
                <a:gd name="T45" fmla="*/ 566 h 1223"/>
                <a:gd name="T46" fmla="*/ 1424 w 1472"/>
                <a:gd name="T47" fmla="*/ 327 h 1223"/>
                <a:gd name="T48" fmla="*/ 1219 w 1472"/>
                <a:gd name="T49" fmla="*/ 204 h 1223"/>
                <a:gd name="T50" fmla="*/ 1041 w 1472"/>
                <a:gd name="T51" fmla="*/ 245 h 1223"/>
                <a:gd name="T52" fmla="*/ 1022 w 1472"/>
                <a:gd name="T53" fmla="*/ 258 h 1223"/>
                <a:gd name="T54" fmla="*/ 1008 w 1472"/>
                <a:gd name="T55" fmla="*/ 269 h 1223"/>
                <a:gd name="T56" fmla="*/ 992 w 1472"/>
                <a:gd name="T57" fmla="*/ 284 h 1223"/>
                <a:gd name="T58" fmla="*/ 737 w 1472"/>
                <a:gd name="T59" fmla="*/ 1046 h 1223"/>
                <a:gd name="T60" fmla="*/ 453 w 1472"/>
                <a:gd name="T61" fmla="*/ 970 h 1223"/>
                <a:gd name="T62" fmla="*/ 252 w 1472"/>
                <a:gd name="T63" fmla="*/ 767 h 1223"/>
                <a:gd name="T64" fmla="*/ 402 w 1472"/>
                <a:gd name="T65" fmla="*/ 751 h 1223"/>
                <a:gd name="T66" fmla="*/ 557 w 1472"/>
                <a:gd name="T67" fmla="*/ 663 h 1223"/>
                <a:gd name="T68" fmla="*/ 654 w 1472"/>
                <a:gd name="T69" fmla="*/ 534 h 1223"/>
                <a:gd name="T70" fmla="*/ 692 w 1472"/>
                <a:gd name="T71" fmla="*/ 359 h 1223"/>
                <a:gd name="T72" fmla="*/ 723 w 1472"/>
                <a:gd name="T73" fmla="*/ 284 h 1223"/>
                <a:gd name="T74" fmla="*/ 800 w 1472"/>
                <a:gd name="T75" fmla="*/ 251 h 1223"/>
                <a:gd name="T76" fmla="*/ 882 w 1472"/>
                <a:gd name="T77" fmla="*/ 291 h 1223"/>
                <a:gd name="T78" fmla="*/ 907 w 1472"/>
                <a:gd name="T79" fmla="*/ 486 h 1223"/>
                <a:gd name="T80" fmla="*/ 879 w 1472"/>
                <a:gd name="T81" fmla="*/ 596 h 1223"/>
                <a:gd name="T82" fmla="*/ 742 w 1472"/>
                <a:gd name="T83" fmla="*/ 709 h 1223"/>
                <a:gd name="T84" fmla="*/ 897 w 1472"/>
                <a:gd name="T85" fmla="*/ 829 h 1223"/>
                <a:gd name="T86" fmla="*/ 1014 w 1472"/>
                <a:gd name="T87" fmla="*/ 713 h 1223"/>
                <a:gd name="T88" fmla="*/ 1078 w 1472"/>
                <a:gd name="T89" fmla="*/ 547 h 1223"/>
                <a:gd name="T90" fmla="*/ 1095 w 1472"/>
                <a:gd name="T91" fmla="*/ 435 h 1223"/>
                <a:gd name="T92" fmla="*/ 1168 w 1472"/>
                <a:gd name="T93" fmla="*/ 380 h 1223"/>
                <a:gd name="T94" fmla="*/ 1250 w 1472"/>
                <a:gd name="T95" fmla="*/ 397 h 1223"/>
                <a:gd name="T96" fmla="*/ 1296 w 1472"/>
                <a:gd name="T97" fmla="*/ 475 h 1223"/>
                <a:gd name="T98" fmla="*/ 1250 w 1472"/>
                <a:gd name="T99" fmla="*/ 709 h 1223"/>
                <a:gd name="T100" fmla="*/ 1065 w 1472"/>
                <a:gd name="T101" fmla="*/ 940 h 1223"/>
                <a:gd name="T102" fmla="*/ 737 w 1472"/>
                <a:gd name="T103" fmla="*/ 1046 h 1223"/>
                <a:gd name="T104" fmla="*/ 970 w 1472"/>
                <a:gd name="T105" fmla="*/ 307 h 1223"/>
                <a:gd name="T106" fmla="*/ 962 w 1472"/>
                <a:gd name="T107" fmla="*/ 318 h 1223"/>
                <a:gd name="T108" fmla="*/ 948 w 1472"/>
                <a:gd name="T109" fmla="*/ 339 h 1223"/>
                <a:gd name="T110" fmla="*/ 940 w 1472"/>
                <a:gd name="T111" fmla="*/ 353 h 1223"/>
                <a:gd name="T112" fmla="*/ 928 w 1472"/>
                <a:gd name="T113" fmla="*/ 378 h 1223"/>
                <a:gd name="T114" fmla="*/ 924 w 1472"/>
                <a:gd name="T115" fmla="*/ 389 h 1223"/>
                <a:gd name="T116" fmla="*/ 915 w 1472"/>
                <a:gd name="T117" fmla="*/ 416 h 1223"/>
                <a:gd name="T118" fmla="*/ 912 w 1472"/>
                <a:gd name="T119" fmla="*/ 430 h 1223"/>
                <a:gd name="T120" fmla="*/ 908 w 1472"/>
                <a:gd name="T121" fmla="*/ 459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2" h="1223">
                  <a:moveTo>
                    <a:pt x="1189" y="203"/>
                  </a:moveTo>
                  <a:lnTo>
                    <a:pt x="1189" y="203"/>
                  </a:lnTo>
                  <a:lnTo>
                    <a:pt x="1172" y="203"/>
                  </a:lnTo>
                  <a:lnTo>
                    <a:pt x="1153" y="204"/>
                  </a:lnTo>
                  <a:lnTo>
                    <a:pt x="1136" y="208"/>
                  </a:lnTo>
                  <a:lnTo>
                    <a:pt x="1119" y="212"/>
                  </a:lnTo>
                  <a:lnTo>
                    <a:pt x="1101" y="217"/>
                  </a:lnTo>
                  <a:lnTo>
                    <a:pt x="1085" y="223"/>
                  </a:lnTo>
                  <a:lnTo>
                    <a:pt x="1069" y="229"/>
                  </a:lnTo>
                  <a:lnTo>
                    <a:pt x="1054" y="238"/>
                  </a:lnTo>
                  <a:lnTo>
                    <a:pt x="1054" y="238"/>
                  </a:lnTo>
                  <a:lnTo>
                    <a:pt x="1045" y="219"/>
                  </a:lnTo>
                  <a:lnTo>
                    <a:pt x="1034" y="203"/>
                  </a:lnTo>
                  <a:lnTo>
                    <a:pt x="1023" y="187"/>
                  </a:lnTo>
                  <a:lnTo>
                    <a:pt x="1011" y="172"/>
                  </a:lnTo>
                  <a:lnTo>
                    <a:pt x="997" y="157"/>
                  </a:lnTo>
                  <a:lnTo>
                    <a:pt x="983" y="145"/>
                  </a:lnTo>
                  <a:lnTo>
                    <a:pt x="967" y="132"/>
                  </a:lnTo>
                  <a:lnTo>
                    <a:pt x="951" y="121"/>
                  </a:lnTo>
                  <a:lnTo>
                    <a:pt x="935" y="111"/>
                  </a:lnTo>
                  <a:lnTo>
                    <a:pt x="918" y="103"/>
                  </a:lnTo>
                  <a:lnTo>
                    <a:pt x="899" y="94"/>
                  </a:lnTo>
                  <a:lnTo>
                    <a:pt x="881" y="88"/>
                  </a:lnTo>
                  <a:lnTo>
                    <a:pt x="861" y="83"/>
                  </a:lnTo>
                  <a:lnTo>
                    <a:pt x="841" y="79"/>
                  </a:lnTo>
                  <a:lnTo>
                    <a:pt x="820" y="77"/>
                  </a:lnTo>
                  <a:lnTo>
                    <a:pt x="800" y="77"/>
                  </a:lnTo>
                  <a:lnTo>
                    <a:pt x="800" y="77"/>
                  </a:lnTo>
                  <a:lnTo>
                    <a:pt x="770" y="78"/>
                  </a:lnTo>
                  <a:lnTo>
                    <a:pt x="743" y="81"/>
                  </a:lnTo>
                  <a:lnTo>
                    <a:pt x="716" y="89"/>
                  </a:lnTo>
                  <a:lnTo>
                    <a:pt x="690" y="99"/>
                  </a:lnTo>
                  <a:lnTo>
                    <a:pt x="665" y="110"/>
                  </a:lnTo>
                  <a:lnTo>
                    <a:pt x="641" y="125"/>
                  </a:lnTo>
                  <a:lnTo>
                    <a:pt x="619" y="141"/>
                  </a:lnTo>
                  <a:lnTo>
                    <a:pt x="599" y="160"/>
                  </a:lnTo>
                  <a:lnTo>
                    <a:pt x="582" y="179"/>
                  </a:lnTo>
                  <a:lnTo>
                    <a:pt x="564" y="202"/>
                  </a:lnTo>
                  <a:lnTo>
                    <a:pt x="551" y="224"/>
                  </a:lnTo>
                  <a:lnTo>
                    <a:pt x="538" y="249"/>
                  </a:lnTo>
                  <a:lnTo>
                    <a:pt x="530" y="275"/>
                  </a:lnTo>
                  <a:lnTo>
                    <a:pt x="522" y="302"/>
                  </a:lnTo>
                  <a:lnTo>
                    <a:pt x="518" y="331"/>
                  </a:lnTo>
                  <a:lnTo>
                    <a:pt x="516" y="359"/>
                  </a:lnTo>
                  <a:lnTo>
                    <a:pt x="516" y="359"/>
                  </a:lnTo>
                  <a:lnTo>
                    <a:pt x="515" y="383"/>
                  </a:lnTo>
                  <a:lnTo>
                    <a:pt x="512" y="405"/>
                  </a:lnTo>
                  <a:lnTo>
                    <a:pt x="506" y="428"/>
                  </a:lnTo>
                  <a:lnTo>
                    <a:pt x="499" y="449"/>
                  </a:lnTo>
                  <a:lnTo>
                    <a:pt x="489" y="470"/>
                  </a:lnTo>
                  <a:lnTo>
                    <a:pt x="477" y="488"/>
                  </a:lnTo>
                  <a:lnTo>
                    <a:pt x="464" y="507"/>
                  </a:lnTo>
                  <a:lnTo>
                    <a:pt x="448" y="524"/>
                  </a:lnTo>
                  <a:lnTo>
                    <a:pt x="448" y="524"/>
                  </a:lnTo>
                  <a:lnTo>
                    <a:pt x="430" y="540"/>
                  </a:lnTo>
                  <a:lnTo>
                    <a:pt x="412" y="554"/>
                  </a:lnTo>
                  <a:lnTo>
                    <a:pt x="393" y="565"/>
                  </a:lnTo>
                  <a:lnTo>
                    <a:pt x="372" y="575"/>
                  </a:lnTo>
                  <a:lnTo>
                    <a:pt x="351" y="583"/>
                  </a:lnTo>
                  <a:lnTo>
                    <a:pt x="329" y="589"/>
                  </a:lnTo>
                  <a:lnTo>
                    <a:pt x="306" y="592"/>
                  </a:lnTo>
                  <a:lnTo>
                    <a:pt x="283" y="592"/>
                  </a:lnTo>
                  <a:lnTo>
                    <a:pt x="283" y="592"/>
                  </a:lnTo>
                  <a:lnTo>
                    <a:pt x="272" y="592"/>
                  </a:lnTo>
                  <a:lnTo>
                    <a:pt x="262" y="591"/>
                  </a:lnTo>
                  <a:lnTo>
                    <a:pt x="251" y="589"/>
                  </a:lnTo>
                  <a:lnTo>
                    <a:pt x="241" y="585"/>
                  </a:lnTo>
                  <a:lnTo>
                    <a:pt x="232" y="580"/>
                  </a:lnTo>
                  <a:lnTo>
                    <a:pt x="223" y="575"/>
                  </a:lnTo>
                  <a:lnTo>
                    <a:pt x="215" y="569"/>
                  </a:lnTo>
                  <a:lnTo>
                    <a:pt x="207" y="561"/>
                  </a:lnTo>
                  <a:lnTo>
                    <a:pt x="200" y="554"/>
                  </a:lnTo>
                  <a:lnTo>
                    <a:pt x="193" y="545"/>
                  </a:lnTo>
                  <a:lnTo>
                    <a:pt x="189" y="537"/>
                  </a:lnTo>
                  <a:lnTo>
                    <a:pt x="184" y="527"/>
                  </a:lnTo>
                  <a:lnTo>
                    <a:pt x="180" y="518"/>
                  </a:lnTo>
                  <a:lnTo>
                    <a:pt x="177" y="507"/>
                  </a:lnTo>
                  <a:lnTo>
                    <a:pt x="176" y="497"/>
                  </a:lnTo>
                  <a:lnTo>
                    <a:pt x="175" y="486"/>
                  </a:lnTo>
                  <a:lnTo>
                    <a:pt x="175" y="486"/>
                  </a:lnTo>
                  <a:lnTo>
                    <a:pt x="176" y="468"/>
                  </a:lnTo>
                  <a:lnTo>
                    <a:pt x="177" y="451"/>
                  </a:lnTo>
                  <a:lnTo>
                    <a:pt x="180" y="435"/>
                  </a:lnTo>
                  <a:lnTo>
                    <a:pt x="182" y="419"/>
                  </a:lnTo>
                  <a:lnTo>
                    <a:pt x="186" y="403"/>
                  </a:lnTo>
                  <a:lnTo>
                    <a:pt x="191" y="387"/>
                  </a:lnTo>
                  <a:lnTo>
                    <a:pt x="196" y="370"/>
                  </a:lnTo>
                  <a:lnTo>
                    <a:pt x="202" y="356"/>
                  </a:lnTo>
                  <a:lnTo>
                    <a:pt x="208" y="341"/>
                  </a:lnTo>
                  <a:lnTo>
                    <a:pt x="216" y="327"/>
                  </a:lnTo>
                  <a:lnTo>
                    <a:pt x="223" y="312"/>
                  </a:lnTo>
                  <a:lnTo>
                    <a:pt x="232" y="299"/>
                  </a:lnTo>
                  <a:lnTo>
                    <a:pt x="242" y="286"/>
                  </a:lnTo>
                  <a:lnTo>
                    <a:pt x="252" y="274"/>
                  </a:lnTo>
                  <a:lnTo>
                    <a:pt x="262" y="261"/>
                  </a:lnTo>
                  <a:lnTo>
                    <a:pt x="273" y="250"/>
                  </a:lnTo>
                  <a:lnTo>
                    <a:pt x="285" y="239"/>
                  </a:lnTo>
                  <a:lnTo>
                    <a:pt x="296" y="228"/>
                  </a:lnTo>
                  <a:lnTo>
                    <a:pt x="310" y="218"/>
                  </a:lnTo>
                  <a:lnTo>
                    <a:pt x="322" y="209"/>
                  </a:lnTo>
                  <a:lnTo>
                    <a:pt x="336" y="201"/>
                  </a:lnTo>
                  <a:lnTo>
                    <a:pt x="350" y="192"/>
                  </a:lnTo>
                  <a:lnTo>
                    <a:pt x="365" y="184"/>
                  </a:lnTo>
                  <a:lnTo>
                    <a:pt x="380" y="178"/>
                  </a:lnTo>
                  <a:lnTo>
                    <a:pt x="394" y="172"/>
                  </a:lnTo>
                  <a:lnTo>
                    <a:pt x="411" y="167"/>
                  </a:lnTo>
                  <a:lnTo>
                    <a:pt x="425" y="162"/>
                  </a:lnTo>
                  <a:lnTo>
                    <a:pt x="442" y="158"/>
                  </a:lnTo>
                  <a:lnTo>
                    <a:pt x="459" y="156"/>
                  </a:lnTo>
                  <a:lnTo>
                    <a:pt x="475" y="153"/>
                  </a:lnTo>
                  <a:lnTo>
                    <a:pt x="492" y="152"/>
                  </a:lnTo>
                  <a:lnTo>
                    <a:pt x="510" y="152"/>
                  </a:lnTo>
                  <a:lnTo>
                    <a:pt x="357" y="0"/>
                  </a:lnTo>
                  <a:lnTo>
                    <a:pt x="357" y="0"/>
                  </a:lnTo>
                  <a:lnTo>
                    <a:pt x="327" y="10"/>
                  </a:lnTo>
                  <a:lnTo>
                    <a:pt x="299" y="22"/>
                  </a:lnTo>
                  <a:lnTo>
                    <a:pt x="272" y="36"/>
                  </a:lnTo>
                  <a:lnTo>
                    <a:pt x="244" y="50"/>
                  </a:lnTo>
                  <a:lnTo>
                    <a:pt x="220" y="67"/>
                  </a:lnTo>
                  <a:lnTo>
                    <a:pt x="195" y="85"/>
                  </a:lnTo>
                  <a:lnTo>
                    <a:pt x="171" y="105"/>
                  </a:lnTo>
                  <a:lnTo>
                    <a:pt x="149" y="126"/>
                  </a:lnTo>
                  <a:lnTo>
                    <a:pt x="128" y="147"/>
                  </a:lnTo>
                  <a:lnTo>
                    <a:pt x="109" y="171"/>
                  </a:lnTo>
                  <a:lnTo>
                    <a:pt x="91" y="196"/>
                  </a:lnTo>
                  <a:lnTo>
                    <a:pt x="74" y="222"/>
                  </a:lnTo>
                  <a:lnTo>
                    <a:pt x="58" y="248"/>
                  </a:lnTo>
                  <a:lnTo>
                    <a:pt x="46" y="276"/>
                  </a:lnTo>
                  <a:lnTo>
                    <a:pt x="33" y="305"/>
                  </a:lnTo>
                  <a:lnTo>
                    <a:pt x="24" y="333"/>
                  </a:lnTo>
                  <a:lnTo>
                    <a:pt x="24" y="333"/>
                  </a:lnTo>
                  <a:lnTo>
                    <a:pt x="14" y="370"/>
                  </a:lnTo>
                  <a:lnTo>
                    <a:pt x="6" y="408"/>
                  </a:lnTo>
                  <a:lnTo>
                    <a:pt x="4" y="426"/>
                  </a:lnTo>
                  <a:lnTo>
                    <a:pt x="1" y="446"/>
                  </a:lnTo>
                  <a:lnTo>
                    <a:pt x="0" y="466"/>
                  </a:lnTo>
                  <a:lnTo>
                    <a:pt x="0" y="486"/>
                  </a:lnTo>
                  <a:lnTo>
                    <a:pt x="0" y="486"/>
                  </a:lnTo>
                  <a:lnTo>
                    <a:pt x="1" y="523"/>
                  </a:lnTo>
                  <a:lnTo>
                    <a:pt x="4" y="560"/>
                  </a:lnTo>
                  <a:lnTo>
                    <a:pt x="9" y="597"/>
                  </a:lnTo>
                  <a:lnTo>
                    <a:pt x="15" y="633"/>
                  </a:lnTo>
                  <a:lnTo>
                    <a:pt x="22" y="669"/>
                  </a:lnTo>
                  <a:lnTo>
                    <a:pt x="33" y="704"/>
                  </a:lnTo>
                  <a:lnTo>
                    <a:pt x="45" y="739"/>
                  </a:lnTo>
                  <a:lnTo>
                    <a:pt x="58" y="772"/>
                  </a:lnTo>
                  <a:lnTo>
                    <a:pt x="72" y="805"/>
                  </a:lnTo>
                  <a:lnTo>
                    <a:pt x="89" y="837"/>
                  </a:lnTo>
                  <a:lnTo>
                    <a:pt x="107" y="868"/>
                  </a:lnTo>
                  <a:lnTo>
                    <a:pt x="125" y="898"/>
                  </a:lnTo>
                  <a:lnTo>
                    <a:pt x="146" y="926"/>
                  </a:lnTo>
                  <a:lnTo>
                    <a:pt x="169" y="953"/>
                  </a:lnTo>
                  <a:lnTo>
                    <a:pt x="191" y="981"/>
                  </a:lnTo>
                  <a:lnTo>
                    <a:pt x="216" y="1007"/>
                  </a:lnTo>
                  <a:lnTo>
                    <a:pt x="242" y="1030"/>
                  </a:lnTo>
                  <a:lnTo>
                    <a:pt x="268" y="1054"/>
                  </a:lnTo>
                  <a:lnTo>
                    <a:pt x="296" y="1076"/>
                  </a:lnTo>
                  <a:lnTo>
                    <a:pt x="325" y="1096"/>
                  </a:lnTo>
                  <a:lnTo>
                    <a:pt x="355" y="1116"/>
                  </a:lnTo>
                  <a:lnTo>
                    <a:pt x="386" y="1133"/>
                  </a:lnTo>
                  <a:lnTo>
                    <a:pt x="417" y="1149"/>
                  </a:lnTo>
                  <a:lnTo>
                    <a:pt x="450" y="1164"/>
                  </a:lnTo>
                  <a:lnTo>
                    <a:pt x="484" y="1178"/>
                  </a:lnTo>
                  <a:lnTo>
                    <a:pt x="517" y="1189"/>
                  </a:lnTo>
                  <a:lnTo>
                    <a:pt x="552" y="1199"/>
                  </a:lnTo>
                  <a:lnTo>
                    <a:pt x="588" y="1208"/>
                  </a:lnTo>
                  <a:lnTo>
                    <a:pt x="624" y="1214"/>
                  </a:lnTo>
                  <a:lnTo>
                    <a:pt x="661" y="1219"/>
                  </a:lnTo>
                  <a:lnTo>
                    <a:pt x="698" y="1221"/>
                  </a:lnTo>
                  <a:lnTo>
                    <a:pt x="737" y="1223"/>
                  </a:lnTo>
                  <a:lnTo>
                    <a:pt x="737" y="1223"/>
                  </a:lnTo>
                  <a:lnTo>
                    <a:pt x="761" y="1221"/>
                  </a:lnTo>
                  <a:lnTo>
                    <a:pt x="786" y="1220"/>
                  </a:lnTo>
                  <a:lnTo>
                    <a:pt x="810" y="1219"/>
                  </a:lnTo>
                  <a:lnTo>
                    <a:pt x="835" y="1215"/>
                  </a:lnTo>
                  <a:lnTo>
                    <a:pt x="858" y="1211"/>
                  </a:lnTo>
                  <a:lnTo>
                    <a:pt x="882" y="1208"/>
                  </a:lnTo>
                  <a:lnTo>
                    <a:pt x="905" y="1203"/>
                  </a:lnTo>
                  <a:lnTo>
                    <a:pt x="929" y="1197"/>
                  </a:lnTo>
                  <a:lnTo>
                    <a:pt x="951" y="1190"/>
                  </a:lnTo>
                  <a:lnTo>
                    <a:pt x="975" y="1183"/>
                  </a:lnTo>
                  <a:lnTo>
                    <a:pt x="996" y="1174"/>
                  </a:lnTo>
                  <a:lnTo>
                    <a:pt x="1018" y="1165"/>
                  </a:lnTo>
                  <a:lnTo>
                    <a:pt x="1041" y="1157"/>
                  </a:lnTo>
                  <a:lnTo>
                    <a:pt x="1062" y="1147"/>
                  </a:lnTo>
                  <a:lnTo>
                    <a:pt x="1081" y="1136"/>
                  </a:lnTo>
                  <a:lnTo>
                    <a:pt x="1103" y="1125"/>
                  </a:lnTo>
                  <a:lnTo>
                    <a:pt x="1142" y="1100"/>
                  </a:lnTo>
                  <a:lnTo>
                    <a:pt x="1179" y="1072"/>
                  </a:lnTo>
                  <a:lnTo>
                    <a:pt x="1215" y="1044"/>
                  </a:lnTo>
                  <a:lnTo>
                    <a:pt x="1250" y="1012"/>
                  </a:lnTo>
                  <a:lnTo>
                    <a:pt x="1282" y="979"/>
                  </a:lnTo>
                  <a:lnTo>
                    <a:pt x="1312" y="943"/>
                  </a:lnTo>
                  <a:lnTo>
                    <a:pt x="1341" y="906"/>
                  </a:lnTo>
                  <a:lnTo>
                    <a:pt x="1365" y="867"/>
                  </a:lnTo>
                  <a:lnTo>
                    <a:pt x="1365" y="867"/>
                  </a:lnTo>
                  <a:lnTo>
                    <a:pt x="1380" y="842"/>
                  </a:lnTo>
                  <a:lnTo>
                    <a:pt x="1394" y="814"/>
                  </a:lnTo>
                  <a:lnTo>
                    <a:pt x="1408" y="787"/>
                  </a:lnTo>
                  <a:lnTo>
                    <a:pt x="1419" y="760"/>
                  </a:lnTo>
                  <a:lnTo>
                    <a:pt x="1430" y="731"/>
                  </a:lnTo>
                  <a:lnTo>
                    <a:pt x="1440" y="703"/>
                  </a:lnTo>
                  <a:lnTo>
                    <a:pt x="1449" y="674"/>
                  </a:lnTo>
                  <a:lnTo>
                    <a:pt x="1455" y="645"/>
                  </a:lnTo>
                  <a:lnTo>
                    <a:pt x="1455" y="645"/>
                  </a:lnTo>
                  <a:lnTo>
                    <a:pt x="1462" y="605"/>
                  </a:lnTo>
                  <a:lnTo>
                    <a:pt x="1468" y="566"/>
                  </a:lnTo>
                  <a:lnTo>
                    <a:pt x="1472" y="525"/>
                  </a:lnTo>
                  <a:lnTo>
                    <a:pt x="1472" y="486"/>
                  </a:lnTo>
                  <a:lnTo>
                    <a:pt x="1472" y="486"/>
                  </a:lnTo>
                  <a:lnTo>
                    <a:pt x="1471" y="457"/>
                  </a:lnTo>
                  <a:lnTo>
                    <a:pt x="1467" y="429"/>
                  </a:lnTo>
                  <a:lnTo>
                    <a:pt x="1460" y="401"/>
                  </a:lnTo>
                  <a:lnTo>
                    <a:pt x="1450" y="375"/>
                  </a:lnTo>
                  <a:lnTo>
                    <a:pt x="1439" y="351"/>
                  </a:lnTo>
                  <a:lnTo>
                    <a:pt x="1424" y="327"/>
                  </a:lnTo>
                  <a:lnTo>
                    <a:pt x="1408" y="306"/>
                  </a:lnTo>
                  <a:lnTo>
                    <a:pt x="1390" y="286"/>
                  </a:lnTo>
                  <a:lnTo>
                    <a:pt x="1369" y="268"/>
                  </a:lnTo>
                  <a:lnTo>
                    <a:pt x="1348" y="251"/>
                  </a:lnTo>
                  <a:lnTo>
                    <a:pt x="1325" y="237"/>
                  </a:lnTo>
                  <a:lnTo>
                    <a:pt x="1300" y="225"/>
                  </a:lnTo>
                  <a:lnTo>
                    <a:pt x="1274" y="215"/>
                  </a:lnTo>
                  <a:lnTo>
                    <a:pt x="1246" y="208"/>
                  </a:lnTo>
                  <a:lnTo>
                    <a:pt x="1219" y="204"/>
                  </a:lnTo>
                  <a:lnTo>
                    <a:pt x="1189" y="203"/>
                  </a:lnTo>
                  <a:lnTo>
                    <a:pt x="1189" y="203"/>
                  </a:lnTo>
                  <a:close/>
                  <a:moveTo>
                    <a:pt x="1050" y="239"/>
                  </a:moveTo>
                  <a:lnTo>
                    <a:pt x="1050" y="239"/>
                  </a:lnTo>
                  <a:lnTo>
                    <a:pt x="1045" y="243"/>
                  </a:lnTo>
                  <a:lnTo>
                    <a:pt x="1045" y="243"/>
                  </a:lnTo>
                  <a:lnTo>
                    <a:pt x="1050" y="239"/>
                  </a:lnTo>
                  <a:lnTo>
                    <a:pt x="1050" y="239"/>
                  </a:lnTo>
                  <a:close/>
                  <a:moveTo>
                    <a:pt x="1041" y="245"/>
                  </a:moveTo>
                  <a:lnTo>
                    <a:pt x="1041" y="245"/>
                  </a:lnTo>
                  <a:lnTo>
                    <a:pt x="1036" y="249"/>
                  </a:lnTo>
                  <a:lnTo>
                    <a:pt x="1036" y="249"/>
                  </a:lnTo>
                  <a:lnTo>
                    <a:pt x="1041" y="245"/>
                  </a:lnTo>
                  <a:lnTo>
                    <a:pt x="1041" y="245"/>
                  </a:lnTo>
                  <a:close/>
                  <a:moveTo>
                    <a:pt x="1031" y="251"/>
                  </a:moveTo>
                  <a:lnTo>
                    <a:pt x="1031" y="251"/>
                  </a:lnTo>
                  <a:lnTo>
                    <a:pt x="1022" y="258"/>
                  </a:lnTo>
                  <a:lnTo>
                    <a:pt x="1022" y="258"/>
                  </a:lnTo>
                  <a:lnTo>
                    <a:pt x="1031" y="251"/>
                  </a:lnTo>
                  <a:lnTo>
                    <a:pt x="1031" y="251"/>
                  </a:lnTo>
                  <a:close/>
                  <a:moveTo>
                    <a:pt x="1018" y="261"/>
                  </a:moveTo>
                  <a:lnTo>
                    <a:pt x="1018" y="261"/>
                  </a:lnTo>
                  <a:lnTo>
                    <a:pt x="1012" y="265"/>
                  </a:lnTo>
                  <a:lnTo>
                    <a:pt x="1012" y="265"/>
                  </a:lnTo>
                  <a:lnTo>
                    <a:pt x="1018" y="261"/>
                  </a:lnTo>
                  <a:lnTo>
                    <a:pt x="1018" y="261"/>
                  </a:lnTo>
                  <a:close/>
                  <a:moveTo>
                    <a:pt x="1008" y="269"/>
                  </a:moveTo>
                  <a:lnTo>
                    <a:pt x="1008" y="269"/>
                  </a:lnTo>
                  <a:lnTo>
                    <a:pt x="1001" y="275"/>
                  </a:lnTo>
                  <a:lnTo>
                    <a:pt x="1001" y="275"/>
                  </a:lnTo>
                  <a:lnTo>
                    <a:pt x="1008" y="269"/>
                  </a:lnTo>
                  <a:lnTo>
                    <a:pt x="1008" y="269"/>
                  </a:lnTo>
                  <a:close/>
                  <a:moveTo>
                    <a:pt x="997" y="279"/>
                  </a:moveTo>
                  <a:lnTo>
                    <a:pt x="997" y="279"/>
                  </a:lnTo>
                  <a:lnTo>
                    <a:pt x="992" y="284"/>
                  </a:lnTo>
                  <a:lnTo>
                    <a:pt x="992" y="284"/>
                  </a:lnTo>
                  <a:lnTo>
                    <a:pt x="997" y="279"/>
                  </a:lnTo>
                  <a:lnTo>
                    <a:pt x="997" y="279"/>
                  </a:lnTo>
                  <a:close/>
                  <a:moveTo>
                    <a:pt x="988" y="287"/>
                  </a:moveTo>
                  <a:lnTo>
                    <a:pt x="988" y="287"/>
                  </a:lnTo>
                  <a:lnTo>
                    <a:pt x="981" y="295"/>
                  </a:lnTo>
                  <a:lnTo>
                    <a:pt x="981" y="295"/>
                  </a:lnTo>
                  <a:lnTo>
                    <a:pt x="988" y="287"/>
                  </a:lnTo>
                  <a:lnTo>
                    <a:pt x="988" y="287"/>
                  </a:lnTo>
                  <a:close/>
                  <a:moveTo>
                    <a:pt x="737" y="1046"/>
                  </a:moveTo>
                  <a:lnTo>
                    <a:pt x="737" y="1046"/>
                  </a:lnTo>
                  <a:lnTo>
                    <a:pt x="698" y="1045"/>
                  </a:lnTo>
                  <a:lnTo>
                    <a:pt x="660" y="1041"/>
                  </a:lnTo>
                  <a:lnTo>
                    <a:pt x="623" y="1035"/>
                  </a:lnTo>
                  <a:lnTo>
                    <a:pt x="587" y="1027"/>
                  </a:lnTo>
                  <a:lnTo>
                    <a:pt x="552" y="1015"/>
                  </a:lnTo>
                  <a:lnTo>
                    <a:pt x="517" y="1002"/>
                  </a:lnTo>
                  <a:lnTo>
                    <a:pt x="485" y="987"/>
                  </a:lnTo>
                  <a:lnTo>
                    <a:pt x="453" y="970"/>
                  </a:lnTo>
                  <a:lnTo>
                    <a:pt x="422" y="950"/>
                  </a:lnTo>
                  <a:lnTo>
                    <a:pt x="393" y="929"/>
                  </a:lnTo>
                  <a:lnTo>
                    <a:pt x="365" y="906"/>
                  </a:lnTo>
                  <a:lnTo>
                    <a:pt x="339" y="881"/>
                  </a:lnTo>
                  <a:lnTo>
                    <a:pt x="314" y="854"/>
                  </a:lnTo>
                  <a:lnTo>
                    <a:pt x="291" y="827"/>
                  </a:lnTo>
                  <a:lnTo>
                    <a:pt x="270" y="797"/>
                  </a:lnTo>
                  <a:lnTo>
                    <a:pt x="252" y="767"/>
                  </a:lnTo>
                  <a:lnTo>
                    <a:pt x="252" y="767"/>
                  </a:lnTo>
                  <a:lnTo>
                    <a:pt x="267" y="769"/>
                  </a:lnTo>
                  <a:lnTo>
                    <a:pt x="283" y="769"/>
                  </a:lnTo>
                  <a:lnTo>
                    <a:pt x="283" y="769"/>
                  </a:lnTo>
                  <a:lnTo>
                    <a:pt x="303" y="769"/>
                  </a:lnTo>
                  <a:lnTo>
                    <a:pt x="324" y="766"/>
                  </a:lnTo>
                  <a:lnTo>
                    <a:pt x="344" y="764"/>
                  </a:lnTo>
                  <a:lnTo>
                    <a:pt x="363" y="761"/>
                  </a:lnTo>
                  <a:lnTo>
                    <a:pt x="383" y="756"/>
                  </a:lnTo>
                  <a:lnTo>
                    <a:pt x="402" y="751"/>
                  </a:lnTo>
                  <a:lnTo>
                    <a:pt x="420" y="745"/>
                  </a:lnTo>
                  <a:lnTo>
                    <a:pt x="439" y="738"/>
                  </a:lnTo>
                  <a:lnTo>
                    <a:pt x="458" y="730"/>
                  </a:lnTo>
                  <a:lnTo>
                    <a:pt x="475" y="720"/>
                  </a:lnTo>
                  <a:lnTo>
                    <a:pt x="492" y="710"/>
                  </a:lnTo>
                  <a:lnTo>
                    <a:pt x="510" y="700"/>
                  </a:lnTo>
                  <a:lnTo>
                    <a:pt x="526" y="688"/>
                  </a:lnTo>
                  <a:lnTo>
                    <a:pt x="542" y="676"/>
                  </a:lnTo>
                  <a:lnTo>
                    <a:pt x="557" y="663"/>
                  </a:lnTo>
                  <a:lnTo>
                    <a:pt x="572" y="648"/>
                  </a:lnTo>
                  <a:lnTo>
                    <a:pt x="572" y="648"/>
                  </a:lnTo>
                  <a:lnTo>
                    <a:pt x="587" y="633"/>
                  </a:lnTo>
                  <a:lnTo>
                    <a:pt x="599" y="619"/>
                  </a:lnTo>
                  <a:lnTo>
                    <a:pt x="611" y="602"/>
                  </a:lnTo>
                  <a:lnTo>
                    <a:pt x="624" y="586"/>
                  </a:lnTo>
                  <a:lnTo>
                    <a:pt x="634" y="569"/>
                  </a:lnTo>
                  <a:lnTo>
                    <a:pt x="644" y="552"/>
                  </a:lnTo>
                  <a:lnTo>
                    <a:pt x="654" y="534"/>
                  </a:lnTo>
                  <a:lnTo>
                    <a:pt x="661" y="516"/>
                  </a:lnTo>
                  <a:lnTo>
                    <a:pt x="668" y="497"/>
                  </a:lnTo>
                  <a:lnTo>
                    <a:pt x="675" y="478"/>
                  </a:lnTo>
                  <a:lnTo>
                    <a:pt x="680" y="460"/>
                  </a:lnTo>
                  <a:lnTo>
                    <a:pt x="685" y="440"/>
                  </a:lnTo>
                  <a:lnTo>
                    <a:pt x="687" y="420"/>
                  </a:lnTo>
                  <a:lnTo>
                    <a:pt x="690" y="400"/>
                  </a:lnTo>
                  <a:lnTo>
                    <a:pt x="692" y="380"/>
                  </a:lnTo>
                  <a:lnTo>
                    <a:pt x="692" y="359"/>
                  </a:lnTo>
                  <a:lnTo>
                    <a:pt x="692" y="359"/>
                  </a:lnTo>
                  <a:lnTo>
                    <a:pt x="692" y="348"/>
                  </a:lnTo>
                  <a:lnTo>
                    <a:pt x="695" y="338"/>
                  </a:lnTo>
                  <a:lnTo>
                    <a:pt x="697" y="327"/>
                  </a:lnTo>
                  <a:lnTo>
                    <a:pt x="701" y="317"/>
                  </a:lnTo>
                  <a:lnTo>
                    <a:pt x="704" y="308"/>
                  </a:lnTo>
                  <a:lnTo>
                    <a:pt x="711" y="300"/>
                  </a:lnTo>
                  <a:lnTo>
                    <a:pt x="717" y="291"/>
                  </a:lnTo>
                  <a:lnTo>
                    <a:pt x="723" y="284"/>
                  </a:lnTo>
                  <a:lnTo>
                    <a:pt x="732" y="276"/>
                  </a:lnTo>
                  <a:lnTo>
                    <a:pt x="739" y="270"/>
                  </a:lnTo>
                  <a:lnTo>
                    <a:pt x="748" y="265"/>
                  </a:lnTo>
                  <a:lnTo>
                    <a:pt x="758" y="260"/>
                  </a:lnTo>
                  <a:lnTo>
                    <a:pt x="768" y="256"/>
                  </a:lnTo>
                  <a:lnTo>
                    <a:pt x="778" y="254"/>
                  </a:lnTo>
                  <a:lnTo>
                    <a:pt x="789" y="253"/>
                  </a:lnTo>
                  <a:lnTo>
                    <a:pt x="800" y="251"/>
                  </a:lnTo>
                  <a:lnTo>
                    <a:pt x="800" y="251"/>
                  </a:lnTo>
                  <a:lnTo>
                    <a:pt x="810" y="253"/>
                  </a:lnTo>
                  <a:lnTo>
                    <a:pt x="821" y="254"/>
                  </a:lnTo>
                  <a:lnTo>
                    <a:pt x="831" y="256"/>
                  </a:lnTo>
                  <a:lnTo>
                    <a:pt x="841" y="260"/>
                  </a:lnTo>
                  <a:lnTo>
                    <a:pt x="851" y="265"/>
                  </a:lnTo>
                  <a:lnTo>
                    <a:pt x="859" y="270"/>
                  </a:lnTo>
                  <a:lnTo>
                    <a:pt x="868" y="276"/>
                  </a:lnTo>
                  <a:lnTo>
                    <a:pt x="876" y="284"/>
                  </a:lnTo>
                  <a:lnTo>
                    <a:pt x="882" y="291"/>
                  </a:lnTo>
                  <a:lnTo>
                    <a:pt x="888" y="300"/>
                  </a:lnTo>
                  <a:lnTo>
                    <a:pt x="894" y="308"/>
                  </a:lnTo>
                  <a:lnTo>
                    <a:pt x="898" y="317"/>
                  </a:lnTo>
                  <a:lnTo>
                    <a:pt x="902" y="327"/>
                  </a:lnTo>
                  <a:lnTo>
                    <a:pt x="904" y="338"/>
                  </a:lnTo>
                  <a:lnTo>
                    <a:pt x="907" y="348"/>
                  </a:lnTo>
                  <a:lnTo>
                    <a:pt x="907" y="359"/>
                  </a:lnTo>
                  <a:lnTo>
                    <a:pt x="907" y="486"/>
                  </a:lnTo>
                  <a:lnTo>
                    <a:pt x="907" y="486"/>
                  </a:lnTo>
                  <a:lnTo>
                    <a:pt x="907" y="472"/>
                  </a:lnTo>
                  <a:lnTo>
                    <a:pt x="907" y="472"/>
                  </a:lnTo>
                  <a:lnTo>
                    <a:pt x="907" y="486"/>
                  </a:lnTo>
                  <a:lnTo>
                    <a:pt x="907" y="486"/>
                  </a:lnTo>
                  <a:lnTo>
                    <a:pt x="905" y="509"/>
                  </a:lnTo>
                  <a:lnTo>
                    <a:pt x="902" y="532"/>
                  </a:lnTo>
                  <a:lnTo>
                    <a:pt x="897" y="554"/>
                  </a:lnTo>
                  <a:lnTo>
                    <a:pt x="889" y="575"/>
                  </a:lnTo>
                  <a:lnTo>
                    <a:pt x="879" y="596"/>
                  </a:lnTo>
                  <a:lnTo>
                    <a:pt x="868" y="615"/>
                  </a:lnTo>
                  <a:lnTo>
                    <a:pt x="853" y="633"/>
                  </a:lnTo>
                  <a:lnTo>
                    <a:pt x="838" y="651"/>
                  </a:lnTo>
                  <a:lnTo>
                    <a:pt x="838" y="651"/>
                  </a:lnTo>
                  <a:lnTo>
                    <a:pt x="821" y="667"/>
                  </a:lnTo>
                  <a:lnTo>
                    <a:pt x="802" y="681"/>
                  </a:lnTo>
                  <a:lnTo>
                    <a:pt x="783" y="692"/>
                  </a:lnTo>
                  <a:lnTo>
                    <a:pt x="763" y="702"/>
                  </a:lnTo>
                  <a:lnTo>
                    <a:pt x="742" y="709"/>
                  </a:lnTo>
                  <a:lnTo>
                    <a:pt x="719" y="715"/>
                  </a:lnTo>
                  <a:lnTo>
                    <a:pt x="696" y="718"/>
                  </a:lnTo>
                  <a:lnTo>
                    <a:pt x="673" y="719"/>
                  </a:lnTo>
                  <a:lnTo>
                    <a:pt x="821" y="868"/>
                  </a:lnTo>
                  <a:lnTo>
                    <a:pt x="821" y="868"/>
                  </a:lnTo>
                  <a:lnTo>
                    <a:pt x="841" y="859"/>
                  </a:lnTo>
                  <a:lnTo>
                    <a:pt x="859" y="850"/>
                  </a:lnTo>
                  <a:lnTo>
                    <a:pt x="878" y="841"/>
                  </a:lnTo>
                  <a:lnTo>
                    <a:pt x="897" y="829"/>
                  </a:lnTo>
                  <a:lnTo>
                    <a:pt x="914" y="817"/>
                  </a:lnTo>
                  <a:lnTo>
                    <a:pt x="930" y="803"/>
                  </a:lnTo>
                  <a:lnTo>
                    <a:pt x="946" y="790"/>
                  </a:lnTo>
                  <a:lnTo>
                    <a:pt x="962" y="775"/>
                  </a:lnTo>
                  <a:lnTo>
                    <a:pt x="962" y="775"/>
                  </a:lnTo>
                  <a:lnTo>
                    <a:pt x="976" y="760"/>
                  </a:lnTo>
                  <a:lnTo>
                    <a:pt x="990" y="745"/>
                  </a:lnTo>
                  <a:lnTo>
                    <a:pt x="1002" y="729"/>
                  </a:lnTo>
                  <a:lnTo>
                    <a:pt x="1014" y="713"/>
                  </a:lnTo>
                  <a:lnTo>
                    <a:pt x="1024" y="695"/>
                  </a:lnTo>
                  <a:lnTo>
                    <a:pt x="1034" y="678"/>
                  </a:lnTo>
                  <a:lnTo>
                    <a:pt x="1043" y="661"/>
                  </a:lnTo>
                  <a:lnTo>
                    <a:pt x="1052" y="642"/>
                  </a:lnTo>
                  <a:lnTo>
                    <a:pt x="1059" y="623"/>
                  </a:lnTo>
                  <a:lnTo>
                    <a:pt x="1065" y="605"/>
                  </a:lnTo>
                  <a:lnTo>
                    <a:pt x="1070" y="585"/>
                  </a:lnTo>
                  <a:lnTo>
                    <a:pt x="1074" y="566"/>
                  </a:lnTo>
                  <a:lnTo>
                    <a:pt x="1078" y="547"/>
                  </a:lnTo>
                  <a:lnTo>
                    <a:pt x="1080" y="527"/>
                  </a:lnTo>
                  <a:lnTo>
                    <a:pt x="1081" y="506"/>
                  </a:lnTo>
                  <a:lnTo>
                    <a:pt x="1083" y="486"/>
                  </a:lnTo>
                  <a:lnTo>
                    <a:pt x="1083" y="486"/>
                  </a:lnTo>
                  <a:lnTo>
                    <a:pt x="1083" y="475"/>
                  </a:lnTo>
                  <a:lnTo>
                    <a:pt x="1085" y="463"/>
                  </a:lnTo>
                  <a:lnTo>
                    <a:pt x="1088" y="454"/>
                  </a:lnTo>
                  <a:lnTo>
                    <a:pt x="1091" y="444"/>
                  </a:lnTo>
                  <a:lnTo>
                    <a:pt x="1095" y="435"/>
                  </a:lnTo>
                  <a:lnTo>
                    <a:pt x="1101" y="425"/>
                  </a:lnTo>
                  <a:lnTo>
                    <a:pt x="1108" y="418"/>
                  </a:lnTo>
                  <a:lnTo>
                    <a:pt x="1114" y="410"/>
                  </a:lnTo>
                  <a:lnTo>
                    <a:pt x="1121" y="403"/>
                  </a:lnTo>
                  <a:lnTo>
                    <a:pt x="1130" y="397"/>
                  </a:lnTo>
                  <a:lnTo>
                    <a:pt x="1139" y="392"/>
                  </a:lnTo>
                  <a:lnTo>
                    <a:pt x="1148" y="387"/>
                  </a:lnTo>
                  <a:lnTo>
                    <a:pt x="1158" y="383"/>
                  </a:lnTo>
                  <a:lnTo>
                    <a:pt x="1168" y="380"/>
                  </a:lnTo>
                  <a:lnTo>
                    <a:pt x="1178" y="379"/>
                  </a:lnTo>
                  <a:lnTo>
                    <a:pt x="1189" y="378"/>
                  </a:lnTo>
                  <a:lnTo>
                    <a:pt x="1189" y="378"/>
                  </a:lnTo>
                  <a:lnTo>
                    <a:pt x="1201" y="379"/>
                  </a:lnTo>
                  <a:lnTo>
                    <a:pt x="1212" y="380"/>
                  </a:lnTo>
                  <a:lnTo>
                    <a:pt x="1222" y="383"/>
                  </a:lnTo>
                  <a:lnTo>
                    <a:pt x="1232" y="387"/>
                  </a:lnTo>
                  <a:lnTo>
                    <a:pt x="1241" y="392"/>
                  </a:lnTo>
                  <a:lnTo>
                    <a:pt x="1250" y="397"/>
                  </a:lnTo>
                  <a:lnTo>
                    <a:pt x="1258" y="403"/>
                  </a:lnTo>
                  <a:lnTo>
                    <a:pt x="1265" y="410"/>
                  </a:lnTo>
                  <a:lnTo>
                    <a:pt x="1272" y="418"/>
                  </a:lnTo>
                  <a:lnTo>
                    <a:pt x="1279" y="425"/>
                  </a:lnTo>
                  <a:lnTo>
                    <a:pt x="1284" y="435"/>
                  </a:lnTo>
                  <a:lnTo>
                    <a:pt x="1289" y="444"/>
                  </a:lnTo>
                  <a:lnTo>
                    <a:pt x="1292" y="454"/>
                  </a:lnTo>
                  <a:lnTo>
                    <a:pt x="1295" y="463"/>
                  </a:lnTo>
                  <a:lnTo>
                    <a:pt x="1296" y="475"/>
                  </a:lnTo>
                  <a:lnTo>
                    <a:pt x="1297" y="486"/>
                  </a:lnTo>
                  <a:lnTo>
                    <a:pt x="1297" y="486"/>
                  </a:lnTo>
                  <a:lnTo>
                    <a:pt x="1296" y="519"/>
                  </a:lnTo>
                  <a:lnTo>
                    <a:pt x="1294" y="553"/>
                  </a:lnTo>
                  <a:lnTo>
                    <a:pt x="1289" y="585"/>
                  </a:lnTo>
                  <a:lnTo>
                    <a:pt x="1281" y="617"/>
                  </a:lnTo>
                  <a:lnTo>
                    <a:pt x="1272" y="648"/>
                  </a:lnTo>
                  <a:lnTo>
                    <a:pt x="1263" y="679"/>
                  </a:lnTo>
                  <a:lnTo>
                    <a:pt x="1250" y="709"/>
                  </a:lnTo>
                  <a:lnTo>
                    <a:pt x="1236" y="738"/>
                  </a:lnTo>
                  <a:lnTo>
                    <a:pt x="1236" y="738"/>
                  </a:lnTo>
                  <a:lnTo>
                    <a:pt x="1218" y="771"/>
                  </a:lnTo>
                  <a:lnTo>
                    <a:pt x="1197" y="803"/>
                  </a:lnTo>
                  <a:lnTo>
                    <a:pt x="1174" y="834"/>
                  </a:lnTo>
                  <a:lnTo>
                    <a:pt x="1150" y="863"/>
                  </a:lnTo>
                  <a:lnTo>
                    <a:pt x="1124" y="890"/>
                  </a:lnTo>
                  <a:lnTo>
                    <a:pt x="1095" y="916"/>
                  </a:lnTo>
                  <a:lnTo>
                    <a:pt x="1065" y="940"/>
                  </a:lnTo>
                  <a:lnTo>
                    <a:pt x="1033" y="961"/>
                  </a:lnTo>
                  <a:lnTo>
                    <a:pt x="1001" y="979"/>
                  </a:lnTo>
                  <a:lnTo>
                    <a:pt x="966" y="997"/>
                  </a:lnTo>
                  <a:lnTo>
                    <a:pt x="930" y="1012"/>
                  </a:lnTo>
                  <a:lnTo>
                    <a:pt x="893" y="1024"/>
                  </a:lnTo>
                  <a:lnTo>
                    <a:pt x="856" y="1034"/>
                  </a:lnTo>
                  <a:lnTo>
                    <a:pt x="816" y="1040"/>
                  </a:lnTo>
                  <a:lnTo>
                    <a:pt x="776" y="1045"/>
                  </a:lnTo>
                  <a:lnTo>
                    <a:pt x="737" y="1046"/>
                  </a:lnTo>
                  <a:lnTo>
                    <a:pt x="737" y="1046"/>
                  </a:lnTo>
                  <a:close/>
                  <a:moveTo>
                    <a:pt x="979" y="297"/>
                  </a:moveTo>
                  <a:lnTo>
                    <a:pt x="979" y="297"/>
                  </a:lnTo>
                  <a:lnTo>
                    <a:pt x="974" y="303"/>
                  </a:lnTo>
                  <a:lnTo>
                    <a:pt x="974" y="303"/>
                  </a:lnTo>
                  <a:lnTo>
                    <a:pt x="979" y="297"/>
                  </a:lnTo>
                  <a:lnTo>
                    <a:pt x="979" y="297"/>
                  </a:lnTo>
                  <a:close/>
                  <a:moveTo>
                    <a:pt x="970" y="307"/>
                  </a:moveTo>
                  <a:lnTo>
                    <a:pt x="970" y="307"/>
                  </a:lnTo>
                  <a:lnTo>
                    <a:pt x="964" y="316"/>
                  </a:lnTo>
                  <a:lnTo>
                    <a:pt x="964" y="316"/>
                  </a:lnTo>
                  <a:lnTo>
                    <a:pt x="970" y="307"/>
                  </a:lnTo>
                  <a:lnTo>
                    <a:pt x="970" y="307"/>
                  </a:lnTo>
                  <a:close/>
                  <a:moveTo>
                    <a:pt x="962" y="318"/>
                  </a:moveTo>
                  <a:lnTo>
                    <a:pt x="962" y="318"/>
                  </a:lnTo>
                  <a:lnTo>
                    <a:pt x="956" y="326"/>
                  </a:lnTo>
                  <a:lnTo>
                    <a:pt x="956" y="326"/>
                  </a:lnTo>
                  <a:lnTo>
                    <a:pt x="962" y="318"/>
                  </a:lnTo>
                  <a:lnTo>
                    <a:pt x="962" y="318"/>
                  </a:lnTo>
                  <a:close/>
                  <a:moveTo>
                    <a:pt x="954" y="330"/>
                  </a:moveTo>
                  <a:lnTo>
                    <a:pt x="954" y="330"/>
                  </a:lnTo>
                  <a:lnTo>
                    <a:pt x="949" y="337"/>
                  </a:lnTo>
                  <a:lnTo>
                    <a:pt x="949" y="337"/>
                  </a:lnTo>
                  <a:lnTo>
                    <a:pt x="954" y="330"/>
                  </a:lnTo>
                  <a:lnTo>
                    <a:pt x="954" y="330"/>
                  </a:lnTo>
                  <a:close/>
                  <a:moveTo>
                    <a:pt x="948" y="339"/>
                  </a:moveTo>
                  <a:lnTo>
                    <a:pt x="948" y="339"/>
                  </a:lnTo>
                  <a:lnTo>
                    <a:pt x="941" y="349"/>
                  </a:lnTo>
                  <a:lnTo>
                    <a:pt x="941" y="349"/>
                  </a:lnTo>
                  <a:lnTo>
                    <a:pt x="948" y="339"/>
                  </a:lnTo>
                  <a:lnTo>
                    <a:pt x="948" y="339"/>
                  </a:lnTo>
                  <a:close/>
                  <a:moveTo>
                    <a:pt x="940" y="353"/>
                  </a:moveTo>
                  <a:lnTo>
                    <a:pt x="940" y="353"/>
                  </a:lnTo>
                  <a:lnTo>
                    <a:pt x="935" y="361"/>
                  </a:lnTo>
                  <a:lnTo>
                    <a:pt x="935" y="361"/>
                  </a:lnTo>
                  <a:lnTo>
                    <a:pt x="940" y="353"/>
                  </a:lnTo>
                  <a:lnTo>
                    <a:pt x="940" y="353"/>
                  </a:lnTo>
                  <a:close/>
                  <a:moveTo>
                    <a:pt x="934" y="363"/>
                  </a:moveTo>
                  <a:lnTo>
                    <a:pt x="934" y="363"/>
                  </a:lnTo>
                  <a:lnTo>
                    <a:pt x="930" y="374"/>
                  </a:lnTo>
                  <a:lnTo>
                    <a:pt x="930" y="374"/>
                  </a:lnTo>
                  <a:lnTo>
                    <a:pt x="934" y="363"/>
                  </a:lnTo>
                  <a:lnTo>
                    <a:pt x="934" y="363"/>
                  </a:lnTo>
                  <a:close/>
                  <a:moveTo>
                    <a:pt x="928" y="378"/>
                  </a:moveTo>
                  <a:lnTo>
                    <a:pt x="928" y="378"/>
                  </a:lnTo>
                  <a:lnTo>
                    <a:pt x="925" y="387"/>
                  </a:lnTo>
                  <a:lnTo>
                    <a:pt x="925" y="387"/>
                  </a:lnTo>
                  <a:lnTo>
                    <a:pt x="928" y="378"/>
                  </a:lnTo>
                  <a:lnTo>
                    <a:pt x="928" y="378"/>
                  </a:lnTo>
                  <a:close/>
                  <a:moveTo>
                    <a:pt x="924" y="389"/>
                  </a:moveTo>
                  <a:lnTo>
                    <a:pt x="924" y="389"/>
                  </a:lnTo>
                  <a:lnTo>
                    <a:pt x="920" y="400"/>
                  </a:lnTo>
                  <a:lnTo>
                    <a:pt x="920" y="400"/>
                  </a:lnTo>
                  <a:lnTo>
                    <a:pt x="924" y="389"/>
                  </a:lnTo>
                  <a:lnTo>
                    <a:pt x="924" y="389"/>
                  </a:lnTo>
                  <a:close/>
                  <a:moveTo>
                    <a:pt x="919" y="404"/>
                  </a:moveTo>
                  <a:lnTo>
                    <a:pt x="919" y="404"/>
                  </a:lnTo>
                  <a:lnTo>
                    <a:pt x="917" y="413"/>
                  </a:lnTo>
                  <a:lnTo>
                    <a:pt x="917" y="413"/>
                  </a:lnTo>
                  <a:lnTo>
                    <a:pt x="919" y="404"/>
                  </a:lnTo>
                  <a:lnTo>
                    <a:pt x="919" y="404"/>
                  </a:lnTo>
                  <a:close/>
                  <a:moveTo>
                    <a:pt x="915" y="416"/>
                  </a:moveTo>
                  <a:lnTo>
                    <a:pt x="915" y="416"/>
                  </a:lnTo>
                  <a:lnTo>
                    <a:pt x="913" y="428"/>
                  </a:lnTo>
                  <a:lnTo>
                    <a:pt x="913" y="428"/>
                  </a:lnTo>
                  <a:lnTo>
                    <a:pt x="915" y="416"/>
                  </a:lnTo>
                  <a:lnTo>
                    <a:pt x="915" y="416"/>
                  </a:lnTo>
                  <a:close/>
                  <a:moveTo>
                    <a:pt x="912" y="430"/>
                  </a:moveTo>
                  <a:lnTo>
                    <a:pt x="912" y="430"/>
                  </a:lnTo>
                  <a:lnTo>
                    <a:pt x="910" y="441"/>
                  </a:lnTo>
                  <a:lnTo>
                    <a:pt x="910" y="441"/>
                  </a:lnTo>
                  <a:lnTo>
                    <a:pt x="912" y="430"/>
                  </a:lnTo>
                  <a:lnTo>
                    <a:pt x="912" y="430"/>
                  </a:lnTo>
                  <a:close/>
                  <a:moveTo>
                    <a:pt x="910" y="444"/>
                  </a:moveTo>
                  <a:lnTo>
                    <a:pt x="910" y="444"/>
                  </a:lnTo>
                  <a:lnTo>
                    <a:pt x="908" y="456"/>
                  </a:lnTo>
                  <a:lnTo>
                    <a:pt x="908" y="456"/>
                  </a:lnTo>
                  <a:lnTo>
                    <a:pt x="910" y="444"/>
                  </a:lnTo>
                  <a:lnTo>
                    <a:pt x="910" y="444"/>
                  </a:lnTo>
                  <a:close/>
                  <a:moveTo>
                    <a:pt x="908" y="459"/>
                  </a:moveTo>
                  <a:lnTo>
                    <a:pt x="908" y="459"/>
                  </a:lnTo>
                  <a:lnTo>
                    <a:pt x="908" y="470"/>
                  </a:lnTo>
                  <a:lnTo>
                    <a:pt x="908" y="470"/>
                  </a:lnTo>
                  <a:lnTo>
                    <a:pt x="908" y="459"/>
                  </a:lnTo>
                  <a:lnTo>
                    <a:pt x="90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49"/>
            <p:cNvSpPr>
              <a:spLocks/>
            </p:cNvSpPr>
            <p:nvPr/>
          </p:nvSpPr>
          <p:spPr bwMode="auto">
            <a:xfrm>
              <a:off x="25939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0 w 406"/>
                <a:gd name="T13" fmla="*/ 78 h 682"/>
                <a:gd name="T14" fmla="*/ 132 w 406"/>
                <a:gd name="T15" fmla="*/ 96 h 682"/>
                <a:gd name="T16" fmla="*/ 120 w 406"/>
                <a:gd name="T17" fmla="*/ 119 h 682"/>
                <a:gd name="T18" fmla="*/ 116 w 406"/>
                <a:gd name="T19" fmla="*/ 144 h 682"/>
                <a:gd name="T20" fmla="*/ 119 w 406"/>
                <a:gd name="T21" fmla="*/ 168 h 682"/>
                <a:gd name="T22" fmla="*/ 135 w 406"/>
                <a:gd name="T23" fmla="*/ 199 h 682"/>
                <a:gd name="T24" fmla="*/ 161 w 406"/>
                <a:gd name="T25" fmla="*/ 223 h 682"/>
                <a:gd name="T26" fmla="*/ 261 w 406"/>
                <a:gd name="T27" fmla="*/ 277 h 682"/>
                <a:gd name="T28" fmla="*/ 326 w 406"/>
                <a:gd name="T29" fmla="*/ 315 h 682"/>
                <a:gd name="T30" fmla="*/ 361 w 406"/>
                <a:gd name="T31" fmla="*/ 344 h 682"/>
                <a:gd name="T32" fmla="*/ 387 w 406"/>
                <a:gd name="T33" fmla="*/ 382 h 682"/>
                <a:gd name="T34" fmla="*/ 402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8 w 406"/>
                <a:gd name="T55" fmla="*/ 610 h 682"/>
                <a:gd name="T56" fmla="*/ 27 w 406"/>
                <a:gd name="T57" fmla="*/ 519 h 682"/>
                <a:gd name="T58" fmla="*/ 47 w 406"/>
                <a:gd name="T59" fmla="*/ 531 h 682"/>
                <a:gd name="T60" fmla="*/ 60 w 406"/>
                <a:gd name="T61" fmla="*/ 559 h 682"/>
                <a:gd name="T62" fmla="*/ 78 w 406"/>
                <a:gd name="T63" fmla="*/ 585 h 682"/>
                <a:gd name="T64" fmla="*/ 104 w 406"/>
                <a:gd name="T65" fmla="*/ 605 h 682"/>
                <a:gd name="T66" fmla="*/ 137 w 406"/>
                <a:gd name="T67" fmla="*/ 619 h 682"/>
                <a:gd name="T68" fmla="*/ 178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8 w 406"/>
                <a:gd name="T81" fmla="*/ 526 h 682"/>
                <a:gd name="T82" fmla="*/ 282 w 406"/>
                <a:gd name="T83" fmla="*/ 490 h 682"/>
                <a:gd name="T84" fmla="*/ 262 w 406"/>
                <a:gd name="T85" fmla="*/ 461 h 682"/>
                <a:gd name="T86" fmla="*/ 222 w 406"/>
                <a:gd name="T87" fmla="*/ 430 h 682"/>
                <a:gd name="T88" fmla="*/ 120 w 406"/>
                <a:gd name="T89" fmla="*/ 378 h 682"/>
                <a:gd name="T90" fmla="*/ 71 w 406"/>
                <a:gd name="T91" fmla="*/ 344 h 682"/>
                <a:gd name="T92" fmla="*/ 40 w 406"/>
                <a:gd name="T93" fmla="*/ 313 h 682"/>
                <a:gd name="T94" fmla="*/ 16 w 406"/>
                <a:gd name="T95" fmla="*/ 274 h 682"/>
                <a:gd name="T96" fmla="*/ 5 w 406"/>
                <a:gd name="T97" fmla="*/ 223 h 682"/>
                <a:gd name="T98" fmla="*/ 5 w 406"/>
                <a:gd name="T99" fmla="*/ 179 h 682"/>
                <a:gd name="T100" fmla="*/ 23 w 406"/>
                <a:gd name="T101" fmla="*/ 116 h 682"/>
                <a:gd name="T102" fmla="*/ 55 w 406"/>
                <a:gd name="T103" fmla="*/ 65 h 682"/>
                <a:gd name="T104" fmla="*/ 101 w 406"/>
                <a:gd name="T105" fmla="*/ 29 h 682"/>
                <a:gd name="T106" fmla="*/ 156 w 406"/>
                <a:gd name="T107" fmla="*/ 7 h 682"/>
                <a:gd name="T108" fmla="*/ 218 w 406"/>
                <a:gd name="T109" fmla="*/ 0 h 682"/>
                <a:gd name="T110" fmla="*/ 267 w 406"/>
                <a:gd name="T111" fmla="*/ 2 h 682"/>
                <a:gd name="T112" fmla="*/ 328 w 406"/>
                <a:gd name="T113" fmla="*/ 18 h 682"/>
                <a:gd name="T114" fmla="*/ 375 w 406"/>
                <a:gd name="T115" fmla="*/ 46 h 682"/>
                <a:gd name="T116" fmla="*/ 360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0" y="140"/>
                  </a:moveTo>
                  <a:lnTo>
                    <a:pt x="330" y="140"/>
                  </a:lnTo>
                  <a:lnTo>
                    <a:pt x="323" y="121"/>
                  </a:lnTo>
                  <a:lnTo>
                    <a:pt x="313" y="105"/>
                  </a:lnTo>
                  <a:lnTo>
                    <a:pt x="300" y="90"/>
                  </a:lnTo>
                  <a:lnTo>
                    <a:pt x="294" y="84"/>
                  </a:lnTo>
                  <a:lnTo>
                    <a:pt x="287" y="79"/>
                  </a:lnTo>
                  <a:lnTo>
                    <a:pt x="279" y="74"/>
                  </a:lnTo>
                  <a:lnTo>
                    <a:pt x="272" y="70"/>
                  </a:lnTo>
                  <a:lnTo>
                    <a:pt x="263" y="67"/>
                  </a:lnTo>
                  <a:lnTo>
                    <a:pt x="254" y="63"/>
                  </a:lnTo>
                  <a:lnTo>
                    <a:pt x="236" y="59"/>
                  </a:lnTo>
                  <a:lnTo>
                    <a:pt x="215" y="58"/>
                  </a:lnTo>
                  <a:lnTo>
                    <a:pt x="215" y="58"/>
                  </a:lnTo>
                  <a:lnTo>
                    <a:pt x="205" y="59"/>
                  </a:lnTo>
                  <a:lnTo>
                    <a:pt x="194" y="60"/>
                  </a:lnTo>
                  <a:lnTo>
                    <a:pt x="185" y="62"/>
                  </a:lnTo>
                  <a:lnTo>
                    <a:pt x="175" y="65"/>
                  </a:lnTo>
                  <a:lnTo>
                    <a:pt x="166" y="69"/>
                  </a:lnTo>
                  <a:lnTo>
                    <a:pt x="158" y="73"/>
                  </a:lnTo>
                  <a:lnTo>
                    <a:pt x="150" y="78"/>
                  </a:lnTo>
                  <a:lnTo>
                    <a:pt x="144" y="84"/>
                  </a:lnTo>
                  <a:lnTo>
                    <a:pt x="138" y="90"/>
                  </a:lnTo>
                  <a:lnTo>
                    <a:pt x="132" y="96"/>
                  </a:lnTo>
                  <a:lnTo>
                    <a:pt x="127" y="104"/>
                  </a:lnTo>
                  <a:lnTo>
                    <a:pt x="123" y="111"/>
                  </a:lnTo>
                  <a:lnTo>
                    <a:pt x="120" y="119"/>
                  </a:lnTo>
                  <a:lnTo>
                    <a:pt x="118" y="127"/>
                  </a:lnTo>
                  <a:lnTo>
                    <a:pt x="117" y="136"/>
                  </a:lnTo>
                  <a:lnTo>
                    <a:pt x="116" y="144"/>
                  </a:lnTo>
                  <a:lnTo>
                    <a:pt x="116" y="144"/>
                  </a:lnTo>
                  <a:lnTo>
                    <a:pt x="117" y="157"/>
                  </a:lnTo>
                  <a:lnTo>
                    <a:pt x="119" y="168"/>
                  </a:lnTo>
                  <a:lnTo>
                    <a:pt x="123" y="179"/>
                  </a:lnTo>
                  <a:lnTo>
                    <a:pt x="128" y="189"/>
                  </a:lnTo>
                  <a:lnTo>
                    <a:pt x="135" y="199"/>
                  </a:lnTo>
                  <a:lnTo>
                    <a:pt x="143" y="208"/>
                  </a:lnTo>
                  <a:lnTo>
                    <a:pt x="151" y="215"/>
                  </a:lnTo>
                  <a:lnTo>
                    <a:pt x="161" y="223"/>
                  </a:lnTo>
                  <a:lnTo>
                    <a:pt x="184" y="238"/>
                  </a:lnTo>
                  <a:lnTo>
                    <a:pt x="207" y="251"/>
                  </a:lnTo>
                  <a:lnTo>
                    <a:pt x="261" y="277"/>
                  </a:lnTo>
                  <a:lnTo>
                    <a:pt x="288" y="291"/>
                  </a:lnTo>
                  <a:lnTo>
                    <a:pt x="314" y="306"/>
                  </a:lnTo>
                  <a:lnTo>
                    <a:pt x="326" y="315"/>
                  </a:lnTo>
                  <a:lnTo>
                    <a:pt x="339" y="325"/>
                  </a:lnTo>
                  <a:lnTo>
                    <a:pt x="350" y="335"/>
                  </a:lnTo>
                  <a:lnTo>
                    <a:pt x="361" y="344"/>
                  </a:lnTo>
                  <a:lnTo>
                    <a:pt x="370" y="356"/>
                  </a:lnTo>
                  <a:lnTo>
                    <a:pt x="380" y="368"/>
                  </a:lnTo>
                  <a:lnTo>
                    <a:pt x="387" y="382"/>
                  </a:lnTo>
                  <a:lnTo>
                    <a:pt x="393" y="397"/>
                  </a:lnTo>
                  <a:lnTo>
                    <a:pt x="398" y="411"/>
                  </a:lnTo>
                  <a:lnTo>
                    <a:pt x="402" y="429"/>
                  </a:lnTo>
                  <a:lnTo>
                    <a:pt x="404" y="447"/>
                  </a:lnTo>
                  <a:lnTo>
                    <a:pt x="406" y="466"/>
                  </a:lnTo>
                  <a:lnTo>
                    <a:pt x="406" y="466"/>
                  </a:lnTo>
                  <a:lnTo>
                    <a:pt x="404" y="490"/>
                  </a:lnTo>
                  <a:lnTo>
                    <a:pt x="401" y="512"/>
                  </a:lnTo>
                  <a:lnTo>
                    <a:pt x="396" y="534"/>
                  </a:lnTo>
                  <a:lnTo>
                    <a:pt x="387" y="554"/>
                  </a:lnTo>
                  <a:lnTo>
                    <a:pt x="377" y="573"/>
                  </a:lnTo>
                  <a:lnTo>
                    <a:pt x="366" y="591"/>
                  </a:lnTo>
                  <a:lnTo>
                    <a:pt x="352" y="607"/>
                  </a:lnTo>
                  <a:lnTo>
                    <a:pt x="336" y="622"/>
                  </a:lnTo>
                  <a:lnTo>
                    <a:pt x="319" y="636"/>
                  </a:lnTo>
                  <a:lnTo>
                    <a:pt x="299" y="647"/>
                  </a:lnTo>
                  <a:lnTo>
                    <a:pt x="279" y="657"/>
                  </a:lnTo>
                  <a:lnTo>
                    <a:pt x="257" y="666"/>
                  </a:lnTo>
                  <a:lnTo>
                    <a:pt x="232" y="673"/>
                  </a:lnTo>
                  <a:lnTo>
                    <a:pt x="207" y="678"/>
                  </a:lnTo>
                  <a:lnTo>
                    <a:pt x="181" y="681"/>
                  </a:lnTo>
                  <a:lnTo>
                    <a:pt x="153" y="682"/>
                  </a:lnTo>
                  <a:lnTo>
                    <a:pt x="153" y="682"/>
                  </a:lnTo>
                  <a:lnTo>
                    <a:pt x="128" y="681"/>
                  </a:lnTo>
                  <a:lnTo>
                    <a:pt x="104" y="678"/>
                  </a:lnTo>
                  <a:lnTo>
                    <a:pt x="82" y="674"/>
                  </a:lnTo>
                  <a:lnTo>
                    <a:pt x="61" y="669"/>
                  </a:lnTo>
                  <a:lnTo>
                    <a:pt x="42" y="663"/>
                  </a:lnTo>
                  <a:lnTo>
                    <a:pt x="26" y="656"/>
                  </a:lnTo>
                  <a:lnTo>
                    <a:pt x="11" y="648"/>
                  </a:lnTo>
                  <a:lnTo>
                    <a:pt x="0" y="641"/>
                  </a:lnTo>
                  <a:lnTo>
                    <a:pt x="0" y="641"/>
                  </a:lnTo>
                  <a:lnTo>
                    <a:pt x="8" y="610"/>
                  </a:lnTo>
                  <a:lnTo>
                    <a:pt x="15" y="580"/>
                  </a:lnTo>
                  <a:lnTo>
                    <a:pt x="21" y="550"/>
                  </a:lnTo>
                  <a:lnTo>
                    <a:pt x="27" y="519"/>
                  </a:lnTo>
                  <a:lnTo>
                    <a:pt x="45" y="519"/>
                  </a:lnTo>
                  <a:lnTo>
                    <a:pt x="45" y="519"/>
                  </a:lnTo>
                  <a:lnTo>
                    <a:pt x="47" y="531"/>
                  </a:lnTo>
                  <a:lnTo>
                    <a:pt x="51" y="540"/>
                  </a:lnTo>
                  <a:lnTo>
                    <a:pt x="55" y="550"/>
                  </a:lnTo>
                  <a:lnTo>
                    <a:pt x="60" y="559"/>
                  </a:lnTo>
                  <a:lnTo>
                    <a:pt x="65" y="568"/>
                  </a:lnTo>
                  <a:lnTo>
                    <a:pt x="71" y="576"/>
                  </a:lnTo>
                  <a:lnTo>
                    <a:pt x="78" y="585"/>
                  </a:lnTo>
                  <a:lnTo>
                    <a:pt x="86" y="593"/>
                  </a:lnTo>
                  <a:lnTo>
                    <a:pt x="94" y="599"/>
                  </a:lnTo>
                  <a:lnTo>
                    <a:pt x="104" y="605"/>
                  </a:lnTo>
                  <a:lnTo>
                    <a:pt x="114" y="610"/>
                  </a:lnTo>
                  <a:lnTo>
                    <a:pt x="125" y="615"/>
                  </a:lnTo>
                  <a:lnTo>
                    <a:pt x="137" y="619"/>
                  </a:lnTo>
                  <a:lnTo>
                    <a:pt x="149" y="621"/>
                  </a:lnTo>
                  <a:lnTo>
                    <a:pt x="163" y="622"/>
                  </a:lnTo>
                  <a:lnTo>
                    <a:pt x="178" y="622"/>
                  </a:lnTo>
                  <a:lnTo>
                    <a:pt x="178" y="622"/>
                  </a:lnTo>
                  <a:lnTo>
                    <a:pt x="190" y="622"/>
                  </a:lnTo>
                  <a:lnTo>
                    <a:pt x="204" y="621"/>
                  </a:lnTo>
                  <a:lnTo>
                    <a:pt x="215" y="619"/>
                  </a:lnTo>
                  <a:lnTo>
                    <a:pt x="226" y="615"/>
                  </a:lnTo>
                  <a:lnTo>
                    <a:pt x="236" y="611"/>
                  </a:lnTo>
                  <a:lnTo>
                    <a:pt x="245" y="606"/>
                  </a:lnTo>
                  <a:lnTo>
                    <a:pt x="253" y="600"/>
                  </a:lnTo>
                  <a:lnTo>
                    <a:pt x="261" y="594"/>
                  </a:lnTo>
                  <a:lnTo>
                    <a:pt x="267" y="588"/>
                  </a:lnTo>
                  <a:lnTo>
                    <a:pt x="273" y="580"/>
                  </a:lnTo>
                  <a:lnTo>
                    <a:pt x="278" y="571"/>
                  </a:lnTo>
                  <a:lnTo>
                    <a:pt x="282" y="563"/>
                  </a:lnTo>
                  <a:lnTo>
                    <a:pt x="284" y="554"/>
                  </a:lnTo>
                  <a:lnTo>
                    <a:pt x="287" y="545"/>
                  </a:lnTo>
                  <a:lnTo>
                    <a:pt x="288" y="535"/>
                  </a:lnTo>
                  <a:lnTo>
                    <a:pt x="288" y="526"/>
                  </a:lnTo>
                  <a:lnTo>
                    <a:pt x="288" y="526"/>
                  </a:lnTo>
                  <a:lnTo>
                    <a:pt x="288" y="513"/>
                  </a:lnTo>
                  <a:lnTo>
                    <a:pt x="285" y="501"/>
                  </a:lnTo>
                  <a:lnTo>
                    <a:pt x="282" y="490"/>
                  </a:lnTo>
                  <a:lnTo>
                    <a:pt x="277" y="480"/>
                  </a:lnTo>
                  <a:lnTo>
                    <a:pt x="269" y="470"/>
                  </a:lnTo>
                  <a:lnTo>
                    <a:pt x="262" y="461"/>
                  </a:lnTo>
                  <a:lnTo>
                    <a:pt x="253" y="452"/>
                  </a:lnTo>
                  <a:lnTo>
                    <a:pt x="245" y="445"/>
                  </a:lnTo>
                  <a:lnTo>
                    <a:pt x="222" y="430"/>
                  </a:lnTo>
                  <a:lnTo>
                    <a:pt x="199" y="418"/>
                  </a:lnTo>
                  <a:lnTo>
                    <a:pt x="147" y="392"/>
                  </a:lnTo>
                  <a:lnTo>
                    <a:pt x="120" y="378"/>
                  </a:lnTo>
                  <a:lnTo>
                    <a:pt x="94" y="362"/>
                  </a:lnTo>
                  <a:lnTo>
                    <a:pt x="82" y="354"/>
                  </a:lnTo>
                  <a:lnTo>
                    <a:pt x="71" y="344"/>
                  </a:lnTo>
                  <a:lnTo>
                    <a:pt x="60" y="336"/>
                  </a:lnTo>
                  <a:lnTo>
                    <a:pt x="49" y="325"/>
                  </a:lnTo>
                  <a:lnTo>
                    <a:pt x="40" y="313"/>
                  </a:lnTo>
                  <a:lnTo>
                    <a:pt x="31" y="301"/>
                  </a:lnTo>
                  <a:lnTo>
                    <a:pt x="23" y="287"/>
                  </a:lnTo>
                  <a:lnTo>
                    <a:pt x="16" y="274"/>
                  </a:lnTo>
                  <a:lnTo>
                    <a:pt x="11" y="258"/>
                  </a:lnTo>
                  <a:lnTo>
                    <a:pt x="8" y="242"/>
                  </a:lnTo>
                  <a:lnTo>
                    <a:pt x="5" y="223"/>
                  </a:lnTo>
                  <a:lnTo>
                    <a:pt x="4" y="203"/>
                  </a:lnTo>
                  <a:lnTo>
                    <a:pt x="4" y="203"/>
                  </a:lnTo>
                  <a:lnTo>
                    <a:pt x="5" y="179"/>
                  </a:lnTo>
                  <a:lnTo>
                    <a:pt x="9" y="157"/>
                  </a:lnTo>
                  <a:lnTo>
                    <a:pt x="15" y="136"/>
                  </a:lnTo>
                  <a:lnTo>
                    <a:pt x="23" y="116"/>
                  </a:lnTo>
                  <a:lnTo>
                    <a:pt x="31" y="98"/>
                  </a:lnTo>
                  <a:lnTo>
                    <a:pt x="42" y="80"/>
                  </a:lnTo>
                  <a:lnTo>
                    <a:pt x="55" y="65"/>
                  </a:lnTo>
                  <a:lnTo>
                    <a:pt x="70" y="52"/>
                  </a:lnTo>
                  <a:lnTo>
                    <a:pt x="85" y="39"/>
                  </a:lnTo>
                  <a:lnTo>
                    <a:pt x="101" y="29"/>
                  </a:lnTo>
                  <a:lnTo>
                    <a:pt x="119" y="19"/>
                  </a:lnTo>
                  <a:lnTo>
                    <a:pt x="138" y="12"/>
                  </a:lnTo>
                  <a:lnTo>
                    <a:pt x="156" y="7"/>
                  </a:lnTo>
                  <a:lnTo>
                    <a:pt x="178" y="2"/>
                  </a:lnTo>
                  <a:lnTo>
                    <a:pt x="197" y="0"/>
                  </a:lnTo>
                  <a:lnTo>
                    <a:pt x="218" y="0"/>
                  </a:lnTo>
                  <a:lnTo>
                    <a:pt x="218" y="0"/>
                  </a:lnTo>
                  <a:lnTo>
                    <a:pt x="243" y="0"/>
                  </a:lnTo>
                  <a:lnTo>
                    <a:pt x="267" y="2"/>
                  </a:lnTo>
                  <a:lnTo>
                    <a:pt x="289" y="6"/>
                  </a:lnTo>
                  <a:lnTo>
                    <a:pt x="309" y="12"/>
                  </a:lnTo>
                  <a:lnTo>
                    <a:pt x="328" y="18"/>
                  </a:lnTo>
                  <a:lnTo>
                    <a:pt x="345" y="27"/>
                  </a:lnTo>
                  <a:lnTo>
                    <a:pt x="361" y="36"/>
                  </a:lnTo>
                  <a:lnTo>
                    <a:pt x="375" y="46"/>
                  </a:lnTo>
                  <a:lnTo>
                    <a:pt x="375" y="46"/>
                  </a:lnTo>
                  <a:lnTo>
                    <a:pt x="367" y="67"/>
                  </a:lnTo>
                  <a:lnTo>
                    <a:pt x="360" y="89"/>
                  </a:lnTo>
                  <a:lnTo>
                    <a:pt x="345" y="140"/>
                  </a:lnTo>
                  <a:lnTo>
                    <a:pt x="330"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50"/>
            <p:cNvSpPr>
              <a:spLocks/>
            </p:cNvSpPr>
            <p:nvPr/>
          </p:nvSpPr>
          <p:spPr bwMode="auto">
            <a:xfrm>
              <a:off x="2987676" y="4138613"/>
              <a:ext cx="339725" cy="374650"/>
            </a:xfrm>
            <a:custGeom>
              <a:avLst/>
              <a:gdLst>
                <a:gd name="T0" fmla="*/ 294 w 429"/>
                <a:gd name="T1" fmla="*/ 389 h 474"/>
                <a:gd name="T2" fmla="*/ 281 w 429"/>
                <a:gd name="T3" fmla="*/ 408 h 474"/>
                <a:gd name="T4" fmla="*/ 248 w 429"/>
                <a:gd name="T5" fmla="*/ 439 h 474"/>
                <a:gd name="T6" fmla="*/ 212 w 429"/>
                <a:gd name="T7" fmla="*/ 461 h 474"/>
                <a:gd name="T8" fmla="*/ 183 w 429"/>
                <a:gd name="T9" fmla="*/ 470 h 474"/>
                <a:gd name="T10" fmla="*/ 161 w 429"/>
                <a:gd name="T11" fmla="*/ 474 h 474"/>
                <a:gd name="T12" fmla="*/ 150 w 429"/>
                <a:gd name="T13" fmla="*/ 474 h 474"/>
                <a:gd name="T14" fmla="*/ 117 w 429"/>
                <a:gd name="T15" fmla="*/ 471 h 474"/>
                <a:gd name="T16" fmla="*/ 87 w 429"/>
                <a:gd name="T17" fmla="*/ 464 h 474"/>
                <a:gd name="T18" fmla="*/ 61 w 429"/>
                <a:gd name="T19" fmla="*/ 450 h 474"/>
                <a:gd name="T20" fmla="*/ 40 w 429"/>
                <a:gd name="T21" fmla="*/ 432 h 474"/>
                <a:gd name="T22" fmla="*/ 24 w 429"/>
                <a:gd name="T23" fmla="*/ 408 h 474"/>
                <a:gd name="T24" fmla="*/ 11 w 429"/>
                <a:gd name="T25" fmla="*/ 377 h 474"/>
                <a:gd name="T26" fmla="*/ 4 w 429"/>
                <a:gd name="T27" fmla="*/ 341 h 474"/>
                <a:gd name="T28" fmla="*/ 2 w 429"/>
                <a:gd name="T29" fmla="*/ 299 h 474"/>
                <a:gd name="T30" fmla="*/ 2 w 429"/>
                <a:gd name="T31" fmla="*/ 253 h 474"/>
                <a:gd name="T32" fmla="*/ 5 w 429"/>
                <a:gd name="T33" fmla="*/ 175 h 474"/>
                <a:gd name="T34" fmla="*/ 5 w 429"/>
                <a:gd name="T35" fmla="*/ 138 h 474"/>
                <a:gd name="T36" fmla="*/ 4 w 429"/>
                <a:gd name="T37" fmla="*/ 72 h 474"/>
                <a:gd name="T38" fmla="*/ 0 w 429"/>
                <a:gd name="T39" fmla="*/ 0 h 474"/>
                <a:gd name="T40" fmla="*/ 31 w 429"/>
                <a:gd name="T41" fmla="*/ 4 h 474"/>
                <a:gd name="T42" fmla="*/ 72 w 429"/>
                <a:gd name="T43" fmla="*/ 5 h 474"/>
                <a:gd name="T44" fmla="*/ 129 w 429"/>
                <a:gd name="T45" fmla="*/ 3 h 474"/>
                <a:gd name="T46" fmla="*/ 143 w 429"/>
                <a:gd name="T47" fmla="*/ 0 h 474"/>
                <a:gd name="T48" fmla="*/ 138 w 429"/>
                <a:gd name="T49" fmla="*/ 56 h 474"/>
                <a:gd name="T50" fmla="*/ 133 w 429"/>
                <a:gd name="T51" fmla="*/ 192 h 474"/>
                <a:gd name="T52" fmla="*/ 133 w 429"/>
                <a:gd name="T53" fmla="*/ 274 h 474"/>
                <a:gd name="T54" fmla="*/ 135 w 429"/>
                <a:gd name="T55" fmla="*/ 314 h 474"/>
                <a:gd name="T56" fmla="*/ 142 w 429"/>
                <a:gd name="T57" fmla="*/ 336 h 474"/>
                <a:gd name="T58" fmla="*/ 149 w 429"/>
                <a:gd name="T59" fmla="*/ 354 h 474"/>
                <a:gd name="T60" fmla="*/ 159 w 429"/>
                <a:gd name="T61" fmla="*/ 368 h 474"/>
                <a:gd name="T62" fmla="*/ 171 w 429"/>
                <a:gd name="T63" fmla="*/ 380 h 474"/>
                <a:gd name="T64" fmla="*/ 185 w 429"/>
                <a:gd name="T65" fmla="*/ 386 h 474"/>
                <a:gd name="T66" fmla="*/ 202 w 429"/>
                <a:gd name="T67" fmla="*/ 389 h 474"/>
                <a:gd name="T68" fmla="*/ 211 w 429"/>
                <a:gd name="T69" fmla="*/ 389 h 474"/>
                <a:gd name="T70" fmla="*/ 231 w 429"/>
                <a:gd name="T71" fmla="*/ 388 h 474"/>
                <a:gd name="T72" fmla="*/ 248 w 429"/>
                <a:gd name="T73" fmla="*/ 381 h 474"/>
                <a:gd name="T74" fmla="*/ 262 w 429"/>
                <a:gd name="T75" fmla="*/ 368 h 474"/>
                <a:gd name="T76" fmla="*/ 274 w 429"/>
                <a:gd name="T77" fmla="*/ 352 h 474"/>
                <a:gd name="T78" fmla="*/ 283 w 429"/>
                <a:gd name="T79" fmla="*/ 332 h 474"/>
                <a:gd name="T80" fmla="*/ 289 w 429"/>
                <a:gd name="T81" fmla="*/ 309 h 474"/>
                <a:gd name="T82" fmla="*/ 293 w 429"/>
                <a:gd name="T83" fmla="*/ 282 h 474"/>
                <a:gd name="T84" fmla="*/ 294 w 429"/>
                <a:gd name="T85" fmla="*/ 212 h 474"/>
                <a:gd name="T86" fmla="*/ 294 w 429"/>
                <a:gd name="T87" fmla="*/ 155 h 474"/>
                <a:gd name="T88" fmla="*/ 290 w 429"/>
                <a:gd name="T89" fmla="*/ 51 h 474"/>
                <a:gd name="T90" fmla="*/ 287 w 429"/>
                <a:gd name="T91" fmla="*/ 0 h 474"/>
                <a:gd name="T92" fmla="*/ 336 w 429"/>
                <a:gd name="T93" fmla="*/ 4 h 474"/>
                <a:gd name="T94" fmla="*/ 357 w 429"/>
                <a:gd name="T95" fmla="*/ 5 h 474"/>
                <a:gd name="T96" fmla="*/ 398 w 429"/>
                <a:gd name="T97" fmla="*/ 3 h 474"/>
                <a:gd name="T98" fmla="*/ 429 w 429"/>
                <a:gd name="T99" fmla="*/ 0 h 474"/>
                <a:gd name="T100" fmla="*/ 423 w 429"/>
                <a:gd name="T101" fmla="*/ 102 h 474"/>
                <a:gd name="T102" fmla="*/ 422 w 429"/>
                <a:gd name="T103" fmla="*/ 212 h 474"/>
                <a:gd name="T104" fmla="*/ 422 w 429"/>
                <a:gd name="T105" fmla="*/ 249 h 474"/>
                <a:gd name="T106" fmla="*/ 423 w 429"/>
                <a:gd name="T107" fmla="*/ 360 h 474"/>
                <a:gd name="T108" fmla="*/ 429 w 429"/>
                <a:gd name="T109" fmla="*/ 461 h 474"/>
                <a:gd name="T110" fmla="*/ 396 w 429"/>
                <a:gd name="T111" fmla="*/ 459 h 474"/>
                <a:gd name="T112" fmla="*/ 362 w 429"/>
                <a:gd name="T113" fmla="*/ 456 h 474"/>
                <a:gd name="T114" fmla="*/ 345 w 429"/>
                <a:gd name="T115" fmla="*/ 458 h 474"/>
                <a:gd name="T116" fmla="*/ 292 w 429"/>
                <a:gd name="T117" fmla="*/ 4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474">
                  <a:moveTo>
                    <a:pt x="297" y="389"/>
                  </a:moveTo>
                  <a:lnTo>
                    <a:pt x="294" y="389"/>
                  </a:lnTo>
                  <a:lnTo>
                    <a:pt x="294" y="389"/>
                  </a:lnTo>
                  <a:lnTo>
                    <a:pt x="281" y="408"/>
                  </a:lnTo>
                  <a:lnTo>
                    <a:pt x="266" y="425"/>
                  </a:lnTo>
                  <a:lnTo>
                    <a:pt x="248" y="439"/>
                  </a:lnTo>
                  <a:lnTo>
                    <a:pt x="231" y="451"/>
                  </a:lnTo>
                  <a:lnTo>
                    <a:pt x="212" y="461"/>
                  </a:lnTo>
                  <a:lnTo>
                    <a:pt x="192" y="468"/>
                  </a:lnTo>
                  <a:lnTo>
                    <a:pt x="183" y="470"/>
                  </a:lnTo>
                  <a:lnTo>
                    <a:pt x="173" y="473"/>
                  </a:lnTo>
                  <a:lnTo>
                    <a:pt x="161" y="474"/>
                  </a:lnTo>
                  <a:lnTo>
                    <a:pt x="150" y="474"/>
                  </a:lnTo>
                  <a:lnTo>
                    <a:pt x="150" y="474"/>
                  </a:lnTo>
                  <a:lnTo>
                    <a:pt x="133" y="474"/>
                  </a:lnTo>
                  <a:lnTo>
                    <a:pt x="117" y="471"/>
                  </a:lnTo>
                  <a:lnTo>
                    <a:pt x="101" y="468"/>
                  </a:lnTo>
                  <a:lnTo>
                    <a:pt x="87" y="464"/>
                  </a:lnTo>
                  <a:lnTo>
                    <a:pt x="73" y="458"/>
                  </a:lnTo>
                  <a:lnTo>
                    <a:pt x="61" y="450"/>
                  </a:lnTo>
                  <a:lnTo>
                    <a:pt x="50" y="442"/>
                  </a:lnTo>
                  <a:lnTo>
                    <a:pt x="40" y="432"/>
                  </a:lnTo>
                  <a:lnTo>
                    <a:pt x="31" y="420"/>
                  </a:lnTo>
                  <a:lnTo>
                    <a:pt x="24" y="408"/>
                  </a:lnTo>
                  <a:lnTo>
                    <a:pt x="16" y="393"/>
                  </a:lnTo>
                  <a:lnTo>
                    <a:pt x="11" y="377"/>
                  </a:lnTo>
                  <a:lnTo>
                    <a:pt x="6" y="360"/>
                  </a:lnTo>
                  <a:lnTo>
                    <a:pt x="4" y="341"/>
                  </a:lnTo>
                  <a:lnTo>
                    <a:pt x="2" y="320"/>
                  </a:lnTo>
                  <a:lnTo>
                    <a:pt x="2" y="299"/>
                  </a:lnTo>
                  <a:lnTo>
                    <a:pt x="2" y="299"/>
                  </a:lnTo>
                  <a:lnTo>
                    <a:pt x="2" y="253"/>
                  </a:lnTo>
                  <a:lnTo>
                    <a:pt x="3" y="212"/>
                  </a:lnTo>
                  <a:lnTo>
                    <a:pt x="5" y="175"/>
                  </a:lnTo>
                  <a:lnTo>
                    <a:pt x="5" y="138"/>
                  </a:lnTo>
                  <a:lnTo>
                    <a:pt x="5" y="138"/>
                  </a:lnTo>
                  <a:lnTo>
                    <a:pt x="5" y="107"/>
                  </a:lnTo>
                  <a:lnTo>
                    <a:pt x="4" y="72"/>
                  </a:lnTo>
                  <a:lnTo>
                    <a:pt x="0" y="0"/>
                  </a:lnTo>
                  <a:lnTo>
                    <a:pt x="0" y="0"/>
                  </a:lnTo>
                  <a:lnTo>
                    <a:pt x="14" y="3"/>
                  </a:lnTo>
                  <a:lnTo>
                    <a:pt x="31" y="4"/>
                  </a:lnTo>
                  <a:lnTo>
                    <a:pt x="72" y="5"/>
                  </a:lnTo>
                  <a:lnTo>
                    <a:pt x="72" y="5"/>
                  </a:lnTo>
                  <a:lnTo>
                    <a:pt x="112" y="4"/>
                  </a:lnTo>
                  <a:lnTo>
                    <a:pt x="129" y="3"/>
                  </a:lnTo>
                  <a:lnTo>
                    <a:pt x="143" y="0"/>
                  </a:lnTo>
                  <a:lnTo>
                    <a:pt x="143" y="0"/>
                  </a:lnTo>
                  <a:lnTo>
                    <a:pt x="140" y="27"/>
                  </a:lnTo>
                  <a:lnTo>
                    <a:pt x="138" y="56"/>
                  </a:lnTo>
                  <a:lnTo>
                    <a:pt x="135" y="120"/>
                  </a:lnTo>
                  <a:lnTo>
                    <a:pt x="133" y="192"/>
                  </a:lnTo>
                  <a:lnTo>
                    <a:pt x="133" y="274"/>
                  </a:lnTo>
                  <a:lnTo>
                    <a:pt x="133" y="274"/>
                  </a:lnTo>
                  <a:lnTo>
                    <a:pt x="134" y="301"/>
                  </a:lnTo>
                  <a:lnTo>
                    <a:pt x="135" y="314"/>
                  </a:lnTo>
                  <a:lnTo>
                    <a:pt x="138" y="325"/>
                  </a:lnTo>
                  <a:lnTo>
                    <a:pt x="142" y="336"/>
                  </a:lnTo>
                  <a:lnTo>
                    <a:pt x="144" y="345"/>
                  </a:lnTo>
                  <a:lnTo>
                    <a:pt x="149" y="354"/>
                  </a:lnTo>
                  <a:lnTo>
                    <a:pt x="154" y="361"/>
                  </a:lnTo>
                  <a:lnTo>
                    <a:pt x="159" y="368"/>
                  </a:lnTo>
                  <a:lnTo>
                    <a:pt x="165" y="375"/>
                  </a:lnTo>
                  <a:lnTo>
                    <a:pt x="171" y="380"/>
                  </a:lnTo>
                  <a:lnTo>
                    <a:pt x="178" y="383"/>
                  </a:lnTo>
                  <a:lnTo>
                    <a:pt x="185" y="386"/>
                  </a:lnTo>
                  <a:lnTo>
                    <a:pt x="194" y="388"/>
                  </a:lnTo>
                  <a:lnTo>
                    <a:pt x="202" y="389"/>
                  </a:lnTo>
                  <a:lnTo>
                    <a:pt x="211" y="389"/>
                  </a:lnTo>
                  <a:lnTo>
                    <a:pt x="211" y="389"/>
                  </a:lnTo>
                  <a:lnTo>
                    <a:pt x="221" y="389"/>
                  </a:lnTo>
                  <a:lnTo>
                    <a:pt x="231" y="388"/>
                  </a:lnTo>
                  <a:lnTo>
                    <a:pt x="240" y="385"/>
                  </a:lnTo>
                  <a:lnTo>
                    <a:pt x="248" y="381"/>
                  </a:lnTo>
                  <a:lnTo>
                    <a:pt x="256" y="375"/>
                  </a:lnTo>
                  <a:lnTo>
                    <a:pt x="262" y="368"/>
                  </a:lnTo>
                  <a:lnTo>
                    <a:pt x="268" y="361"/>
                  </a:lnTo>
                  <a:lnTo>
                    <a:pt x="274" y="352"/>
                  </a:lnTo>
                  <a:lnTo>
                    <a:pt x="279" y="344"/>
                  </a:lnTo>
                  <a:lnTo>
                    <a:pt x="283" y="332"/>
                  </a:lnTo>
                  <a:lnTo>
                    <a:pt x="287" y="321"/>
                  </a:lnTo>
                  <a:lnTo>
                    <a:pt x="289" y="309"/>
                  </a:lnTo>
                  <a:lnTo>
                    <a:pt x="292" y="295"/>
                  </a:lnTo>
                  <a:lnTo>
                    <a:pt x="293" y="282"/>
                  </a:lnTo>
                  <a:lnTo>
                    <a:pt x="294" y="249"/>
                  </a:lnTo>
                  <a:lnTo>
                    <a:pt x="294" y="212"/>
                  </a:lnTo>
                  <a:lnTo>
                    <a:pt x="294" y="212"/>
                  </a:lnTo>
                  <a:lnTo>
                    <a:pt x="294" y="155"/>
                  </a:lnTo>
                  <a:lnTo>
                    <a:pt x="293" y="102"/>
                  </a:lnTo>
                  <a:lnTo>
                    <a:pt x="290" y="51"/>
                  </a:lnTo>
                  <a:lnTo>
                    <a:pt x="287" y="0"/>
                  </a:lnTo>
                  <a:lnTo>
                    <a:pt x="287" y="0"/>
                  </a:lnTo>
                  <a:lnTo>
                    <a:pt x="318" y="3"/>
                  </a:lnTo>
                  <a:lnTo>
                    <a:pt x="336" y="4"/>
                  </a:lnTo>
                  <a:lnTo>
                    <a:pt x="357" y="5"/>
                  </a:lnTo>
                  <a:lnTo>
                    <a:pt x="357" y="5"/>
                  </a:lnTo>
                  <a:lnTo>
                    <a:pt x="380" y="4"/>
                  </a:lnTo>
                  <a:lnTo>
                    <a:pt x="398" y="3"/>
                  </a:lnTo>
                  <a:lnTo>
                    <a:pt x="429" y="0"/>
                  </a:lnTo>
                  <a:lnTo>
                    <a:pt x="429" y="0"/>
                  </a:lnTo>
                  <a:lnTo>
                    <a:pt x="426" y="51"/>
                  </a:lnTo>
                  <a:lnTo>
                    <a:pt x="423" y="102"/>
                  </a:lnTo>
                  <a:lnTo>
                    <a:pt x="422" y="155"/>
                  </a:lnTo>
                  <a:lnTo>
                    <a:pt x="422" y="212"/>
                  </a:lnTo>
                  <a:lnTo>
                    <a:pt x="422" y="249"/>
                  </a:lnTo>
                  <a:lnTo>
                    <a:pt x="422" y="249"/>
                  </a:lnTo>
                  <a:lnTo>
                    <a:pt x="422" y="306"/>
                  </a:lnTo>
                  <a:lnTo>
                    <a:pt x="423" y="360"/>
                  </a:lnTo>
                  <a:lnTo>
                    <a:pt x="426" y="411"/>
                  </a:lnTo>
                  <a:lnTo>
                    <a:pt x="429" y="461"/>
                  </a:lnTo>
                  <a:lnTo>
                    <a:pt x="429" y="461"/>
                  </a:lnTo>
                  <a:lnTo>
                    <a:pt x="396" y="459"/>
                  </a:lnTo>
                  <a:lnTo>
                    <a:pt x="379" y="458"/>
                  </a:lnTo>
                  <a:lnTo>
                    <a:pt x="362" y="456"/>
                  </a:lnTo>
                  <a:lnTo>
                    <a:pt x="362" y="456"/>
                  </a:lnTo>
                  <a:lnTo>
                    <a:pt x="345" y="458"/>
                  </a:lnTo>
                  <a:lnTo>
                    <a:pt x="328" y="459"/>
                  </a:lnTo>
                  <a:lnTo>
                    <a:pt x="292" y="461"/>
                  </a:lnTo>
                  <a:lnTo>
                    <a:pt x="297" y="3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51"/>
            <p:cNvSpPr>
              <a:spLocks noEditPoints="1"/>
            </p:cNvSpPr>
            <p:nvPr/>
          </p:nvSpPr>
          <p:spPr bwMode="auto">
            <a:xfrm>
              <a:off x="3411538" y="4127500"/>
              <a:ext cx="355600" cy="574675"/>
            </a:xfrm>
            <a:custGeom>
              <a:avLst/>
              <a:gdLst>
                <a:gd name="T0" fmla="*/ 6 w 448"/>
                <a:gd name="T1" fmla="*/ 253 h 724"/>
                <a:gd name="T2" fmla="*/ 0 w 448"/>
                <a:gd name="T3" fmla="*/ 12 h 724"/>
                <a:gd name="T4" fmla="*/ 49 w 448"/>
                <a:gd name="T5" fmla="*/ 16 h 724"/>
                <a:gd name="T6" fmla="*/ 83 w 448"/>
                <a:gd name="T7" fmla="*/ 16 h 724"/>
                <a:gd name="T8" fmla="*/ 132 w 448"/>
                <a:gd name="T9" fmla="*/ 12 h 724"/>
                <a:gd name="T10" fmla="*/ 125 w 448"/>
                <a:gd name="T11" fmla="*/ 94 h 724"/>
                <a:gd name="T12" fmla="*/ 131 w 448"/>
                <a:gd name="T13" fmla="*/ 84 h 724"/>
                <a:gd name="T14" fmla="*/ 146 w 448"/>
                <a:gd name="T15" fmla="*/ 57 h 724"/>
                <a:gd name="T16" fmla="*/ 167 w 448"/>
                <a:gd name="T17" fmla="*/ 33 h 724"/>
                <a:gd name="T18" fmla="*/ 195 w 448"/>
                <a:gd name="T19" fmla="*/ 16 h 724"/>
                <a:gd name="T20" fmla="*/ 227 w 448"/>
                <a:gd name="T21" fmla="*/ 3 h 724"/>
                <a:gd name="T22" fmla="*/ 263 w 448"/>
                <a:gd name="T23" fmla="*/ 0 h 724"/>
                <a:gd name="T24" fmla="*/ 299 w 448"/>
                <a:gd name="T25" fmla="*/ 3 h 724"/>
                <a:gd name="T26" fmla="*/ 348 w 448"/>
                <a:gd name="T27" fmla="*/ 21 h 724"/>
                <a:gd name="T28" fmla="*/ 392 w 448"/>
                <a:gd name="T29" fmla="*/ 55 h 724"/>
                <a:gd name="T30" fmla="*/ 424 w 448"/>
                <a:gd name="T31" fmla="*/ 108 h 724"/>
                <a:gd name="T32" fmla="*/ 444 w 448"/>
                <a:gd name="T33" fmla="*/ 177 h 724"/>
                <a:gd name="T34" fmla="*/ 448 w 448"/>
                <a:gd name="T35" fmla="*/ 235 h 724"/>
                <a:gd name="T36" fmla="*/ 439 w 448"/>
                <a:gd name="T37" fmla="*/ 326 h 724"/>
                <a:gd name="T38" fmla="*/ 413 w 448"/>
                <a:gd name="T39" fmla="*/ 394 h 724"/>
                <a:gd name="T40" fmla="*/ 374 w 448"/>
                <a:gd name="T41" fmla="*/ 442 h 724"/>
                <a:gd name="T42" fmla="*/ 328 w 448"/>
                <a:gd name="T43" fmla="*/ 472 h 724"/>
                <a:gd name="T44" fmla="*/ 278 w 448"/>
                <a:gd name="T45" fmla="*/ 485 h 724"/>
                <a:gd name="T46" fmla="*/ 239 w 448"/>
                <a:gd name="T47" fmla="*/ 485 h 724"/>
                <a:gd name="T48" fmla="*/ 186 w 448"/>
                <a:gd name="T49" fmla="*/ 468 h 724"/>
                <a:gd name="T50" fmla="*/ 146 w 448"/>
                <a:gd name="T51" fmla="*/ 432 h 724"/>
                <a:gd name="T52" fmla="*/ 135 w 448"/>
                <a:gd name="T53" fmla="*/ 416 h 724"/>
                <a:gd name="T54" fmla="*/ 137 w 448"/>
                <a:gd name="T55" fmla="*/ 669 h 724"/>
                <a:gd name="T56" fmla="*/ 142 w 448"/>
                <a:gd name="T57" fmla="*/ 724 h 724"/>
                <a:gd name="T58" fmla="*/ 70 w 448"/>
                <a:gd name="T59" fmla="*/ 719 h 724"/>
                <a:gd name="T60" fmla="*/ 13 w 448"/>
                <a:gd name="T61" fmla="*/ 723 h 724"/>
                <a:gd name="T62" fmla="*/ 2 w 448"/>
                <a:gd name="T63" fmla="*/ 645 h 724"/>
                <a:gd name="T64" fmla="*/ 7 w 448"/>
                <a:gd name="T65" fmla="*/ 394 h 724"/>
                <a:gd name="T66" fmla="*/ 222 w 448"/>
                <a:gd name="T67" fmla="*/ 59 h 724"/>
                <a:gd name="T68" fmla="*/ 196 w 448"/>
                <a:gd name="T69" fmla="*/ 64 h 724"/>
                <a:gd name="T70" fmla="*/ 172 w 448"/>
                <a:gd name="T71" fmla="*/ 83 h 724"/>
                <a:gd name="T72" fmla="*/ 152 w 448"/>
                <a:gd name="T73" fmla="*/ 115 h 724"/>
                <a:gd name="T74" fmla="*/ 137 w 448"/>
                <a:gd name="T75" fmla="*/ 162 h 724"/>
                <a:gd name="T76" fmla="*/ 130 w 448"/>
                <a:gd name="T77" fmla="*/ 228 h 724"/>
                <a:gd name="T78" fmla="*/ 130 w 448"/>
                <a:gd name="T79" fmla="*/ 274 h 724"/>
                <a:gd name="T80" fmla="*/ 136 w 448"/>
                <a:gd name="T81" fmla="*/ 328 h 724"/>
                <a:gd name="T82" fmla="*/ 147 w 448"/>
                <a:gd name="T83" fmla="*/ 370 h 724"/>
                <a:gd name="T84" fmla="*/ 166 w 448"/>
                <a:gd name="T85" fmla="*/ 400 h 724"/>
                <a:gd name="T86" fmla="*/ 190 w 448"/>
                <a:gd name="T87" fmla="*/ 418 h 724"/>
                <a:gd name="T88" fmla="*/ 218 w 448"/>
                <a:gd name="T89" fmla="*/ 423 h 724"/>
                <a:gd name="T90" fmla="*/ 237 w 448"/>
                <a:gd name="T91" fmla="*/ 420 h 724"/>
                <a:gd name="T92" fmla="*/ 263 w 448"/>
                <a:gd name="T93" fmla="*/ 405 h 724"/>
                <a:gd name="T94" fmla="*/ 283 w 448"/>
                <a:gd name="T95" fmla="*/ 378 h 724"/>
                <a:gd name="T96" fmla="*/ 296 w 448"/>
                <a:gd name="T97" fmla="*/ 336 h 724"/>
                <a:gd name="T98" fmla="*/ 305 w 448"/>
                <a:gd name="T99" fmla="*/ 282 h 724"/>
                <a:gd name="T100" fmla="*/ 306 w 448"/>
                <a:gd name="T101" fmla="*/ 238 h 724"/>
                <a:gd name="T102" fmla="*/ 302 w 448"/>
                <a:gd name="T103" fmla="*/ 175 h 724"/>
                <a:gd name="T104" fmla="*/ 292 w 448"/>
                <a:gd name="T105" fmla="*/ 126 h 724"/>
                <a:gd name="T106" fmla="*/ 278 w 448"/>
                <a:gd name="T107" fmla="*/ 91 h 724"/>
                <a:gd name="T108" fmla="*/ 257 w 448"/>
                <a:gd name="T109" fmla="*/ 69 h 724"/>
                <a:gd name="T110" fmla="*/ 230 w 448"/>
                <a:gd name="T111" fmla="*/ 5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8" h="724">
                  <a:moveTo>
                    <a:pt x="7" y="342"/>
                  </a:moveTo>
                  <a:lnTo>
                    <a:pt x="7" y="342"/>
                  </a:lnTo>
                  <a:lnTo>
                    <a:pt x="6" y="253"/>
                  </a:lnTo>
                  <a:lnTo>
                    <a:pt x="5" y="171"/>
                  </a:lnTo>
                  <a:lnTo>
                    <a:pt x="2" y="91"/>
                  </a:lnTo>
                  <a:lnTo>
                    <a:pt x="0" y="12"/>
                  </a:lnTo>
                  <a:lnTo>
                    <a:pt x="0" y="12"/>
                  </a:lnTo>
                  <a:lnTo>
                    <a:pt x="33" y="15"/>
                  </a:lnTo>
                  <a:lnTo>
                    <a:pt x="49" y="16"/>
                  </a:lnTo>
                  <a:lnTo>
                    <a:pt x="66" y="17"/>
                  </a:lnTo>
                  <a:lnTo>
                    <a:pt x="66" y="17"/>
                  </a:lnTo>
                  <a:lnTo>
                    <a:pt x="83" y="16"/>
                  </a:lnTo>
                  <a:lnTo>
                    <a:pt x="99" y="15"/>
                  </a:lnTo>
                  <a:lnTo>
                    <a:pt x="132" y="12"/>
                  </a:lnTo>
                  <a:lnTo>
                    <a:pt x="132" y="12"/>
                  </a:lnTo>
                  <a:lnTo>
                    <a:pt x="128" y="50"/>
                  </a:lnTo>
                  <a:lnTo>
                    <a:pt x="126" y="73"/>
                  </a:lnTo>
                  <a:lnTo>
                    <a:pt x="125" y="94"/>
                  </a:lnTo>
                  <a:lnTo>
                    <a:pt x="128" y="94"/>
                  </a:lnTo>
                  <a:lnTo>
                    <a:pt x="128" y="94"/>
                  </a:lnTo>
                  <a:lnTo>
                    <a:pt x="131" y="84"/>
                  </a:lnTo>
                  <a:lnTo>
                    <a:pt x="135" y="74"/>
                  </a:lnTo>
                  <a:lnTo>
                    <a:pt x="140" y="65"/>
                  </a:lnTo>
                  <a:lnTo>
                    <a:pt x="146" y="57"/>
                  </a:lnTo>
                  <a:lnTo>
                    <a:pt x="152" y="48"/>
                  </a:lnTo>
                  <a:lnTo>
                    <a:pt x="160" y="41"/>
                  </a:lnTo>
                  <a:lnTo>
                    <a:pt x="167" y="33"/>
                  </a:lnTo>
                  <a:lnTo>
                    <a:pt x="176" y="27"/>
                  </a:lnTo>
                  <a:lnTo>
                    <a:pt x="185" y="21"/>
                  </a:lnTo>
                  <a:lnTo>
                    <a:pt x="195" y="16"/>
                  </a:lnTo>
                  <a:lnTo>
                    <a:pt x="204" y="11"/>
                  </a:lnTo>
                  <a:lnTo>
                    <a:pt x="216" y="7"/>
                  </a:lnTo>
                  <a:lnTo>
                    <a:pt x="227" y="3"/>
                  </a:lnTo>
                  <a:lnTo>
                    <a:pt x="238" y="1"/>
                  </a:lnTo>
                  <a:lnTo>
                    <a:pt x="250" y="0"/>
                  </a:lnTo>
                  <a:lnTo>
                    <a:pt x="263" y="0"/>
                  </a:lnTo>
                  <a:lnTo>
                    <a:pt x="263" y="0"/>
                  </a:lnTo>
                  <a:lnTo>
                    <a:pt x="280" y="1"/>
                  </a:lnTo>
                  <a:lnTo>
                    <a:pt x="299" y="3"/>
                  </a:lnTo>
                  <a:lnTo>
                    <a:pt x="315" y="7"/>
                  </a:lnTo>
                  <a:lnTo>
                    <a:pt x="332" y="13"/>
                  </a:lnTo>
                  <a:lnTo>
                    <a:pt x="348" y="21"/>
                  </a:lnTo>
                  <a:lnTo>
                    <a:pt x="363" y="31"/>
                  </a:lnTo>
                  <a:lnTo>
                    <a:pt x="378" y="42"/>
                  </a:lnTo>
                  <a:lnTo>
                    <a:pt x="392" y="55"/>
                  </a:lnTo>
                  <a:lnTo>
                    <a:pt x="403" y="70"/>
                  </a:lnTo>
                  <a:lnTo>
                    <a:pt x="414" y="88"/>
                  </a:lnTo>
                  <a:lnTo>
                    <a:pt x="424" y="108"/>
                  </a:lnTo>
                  <a:lnTo>
                    <a:pt x="433" y="129"/>
                  </a:lnTo>
                  <a:lnTo>
                    <a:pt x="439" y="152"/>
                  </a:lnTo>
                  <a:lnTo>
                    <a:pt x="444" y="177"/>
                  </a:lnTo>
                  <a:lnTo>
                    <a:pt x="446" y="206"/>
                  </a:lnTo>
                  <a:lnTo>
                    <a:pt x="448" y="235"/>
                  </a:lnTo>
                  <a:lnTo>
                    <a:pt x="448" y="235"/>
                  </a:lnTo>
                  <a:lnTo>
                    <a:pt x="446" y="268"/>
                  </a:lnTo>
                  <a:lnTo>
                    <a:pt x="444" y="297"/>
                  </a:lnTo>
                  <a:lnTo>
                    <a:pt x="439" y="326"/>
                  </a:lnTo>
                  <a:lnTo>
                    <a:pt x="431" y="351"/>
                  </a:lnTo>
                  <a:lnTo>
                    <a:pt x="423" y="373"/>
                  </a:lnTo>
                  <a:lnTo>
                    <a:pt x="413" y="394"/>
                  </a:lnTo>
                  <a:lnTo>
                    <a:pt x="402" y="413"/>
                  </a:lnTo>
                  <a:lnTo>
                    <a:pt x="389" y="429"/>
                  </a:lnTo>
                  <a:lnTo>
                    <a:pt x="374" y="442"/>
                  </a:lnTo>
                  <a:lnTo>
                    <a:pt x="361" y="455"/>
                  </a:lnTo>
                  <a:lnTo>
                    <a:pt x="345" y="465"/>
                  </a:lnTo>
                  <a:lnTo>
                    <a:pt x="328" y="472"/>
                  </a:lnTo>
                  <a:lnTo>
                    <a:pt x="312" y="478"/>
                  </a:lnTo>
                  <a:lnTo>
                    <a:pt x="295" y="482"/>
                  </a:lnTo>
                  <a:lnTo>
                    <a:pt x="278" y="485"/>
                  </a:lnTo>
                  <a:lnTo>
                    <a:pt x="260" y="486"/>
                  </a:lnTo>
                  <a:lnTo>
                    <a:pt x="260" y="486"/>
                  </a:lnTo>
                  <a:lnTo>
                    <a:pt x="239" y="485"/>
                  </a:lnTo>
                  <a:lnTo>
                    <a:pt x="219" y="481"/>
                  </a:lnTo>
                  <a:lnTo>
                    <a:pt x="202" y="476"/>
                  </a:lnTo>
                  <a:lnTo>
                    <a:pt x="186" y="468"/>
                  </a:lnTo>
                  <a:lnTo>
                    <a:pt x="171" y="459"/>
                  </a:lnTo>
                  <a:lnTo>
                    <a:pt x="157" y="446"/>
                  </a:lnTo>
                  <a:lnTo>
                    <a:pt x="146" y="432"/>
                  </a:lnTo>
                  <a:lnTo>
                    <a:pt x="136" y="416"/>
                  </a:lnTo>
                  <a:lnTo>
                    <a:pt x="135" y="416"/>
                  </a:lnTo>
                  <a:lnTo>
                    <a:pt x="135" y="416"/>
                  </a:lnTo>
                  <a:lnTo>
                    <a:pt x="135" y="497"/>
                  </a:lnTo>
                  <a:lnTo>
                    <a:pt x="136" y="588"/>
                  </a:lnTo>
                  <a:lnTo>
                    <a:pt x="137" y="669"/>
                  </a:lnTo>
                  <a:lnTo>
                    <a:pt x="140" y="702"/>
                  </a:lnTo>
                  <a:lnTo>
                    <a:pt x="142" y="724"/>
                  </a:lnTo>
                  <a:lnTo>
                    <a:pt x="142" y="724"/>
                  </a:lnTo>
                  <a:lnTo>
                    <a:pt x="129" y="723"/>
                  </a:lnTo>
                  <a:lnTo>
                    <a:pt x="111" y="720"/>
                  </a:lnTo>
                  <a:lnTo>
                    <a:pt x="70" y="719"/>
                  </a:lnTo>
                  <a:lnTo>
                    <a:pt x="70" y="719"/>
                  </a:lnTo>
                  <a:lnTo>
                    <a:pt x="31" y="720"/>
                  </a:lnTo>
                  <a:lnTo>
                    <a:pt x="13" y="723"/>
                  </a:lnTo>
                  <a:lnTo>
                    <a:pt x="0" y="724"/>
                  </a:lnTo>
                  <a:lnTo>
                    <a:pt x="0" y="724"/>
                  </a:lnTo>
                  <a:lnTo>
                    <a:pt x="2" y="645"/>
                  </a:lnTo>
                  <a:lnTo>
                    <a:pt x="5" y="565"/>
                  </a:lnTo>
                  <a:lnTo>
                    <a:pt x="6" y="483"/>
                  </a:lnTo>
                  <a:lnTo>
                    <a:pt x="7" y="394"/>
                  </a:lnTo>
                  <a:lnTo>
                    <a:pt x="7" y="342"/>
                  </a:lnTo>
                  <a:close/>
                  <a:moveTo>
                    <a:pt x="222" y="59"/>
                  </a:moveTo>
                  <a:lnTo>
                    <a:pt x="222" y="59"/>
                  </a:lnTo>
                  <a:lnTo>
                    <a:pt x="213" y="59"/>
                  </a:lnTo>
                  <a:lnTo>
                    <a:pt x="204" y="62"/>
                  </a:lnTo>
                  <a:lnTo>
                    <a:pt x="196" y="64"/>
                  </a:lnTo>
                  <a:lnTo>
                    <a:pt x="187" y="69"/>
                  </a:lnTo>
                  <a:lnTo>
                    <a:pt x="180" y="75"/>
                  </a:lnTo>
                  <a:lnTo>
                    <a:pt x="172" y="83"/>
                  </a:lnTo>
                  <a:lnTo>
                    <a:pt x="165" y="91"/>
                  </a:lnTo>
                  <a:lnTo>
                    <a:pt x="157" y="103"/>
                  </a:lnTo>
                  <a:lnTo>
                    <a:pt x="152" y="115"/>
                  </a:lnTo>
                  <a:lnTo>
                    <a:pt x="146" y="129"/>
                  </a:lnTo>
                  <a:lnTo>
                    <a:pt x="141" y="145"/>
                  </a:lnTo>
                  <a:lnTo>
                    <a:pt x="137" y="162"/>
                  </a:lnTo>
                  <a:lnTo>
                    <a:pt x="134" y="182"/>
                  </a:lnTo>
                  <a:lnTo>
                    <a:pt x="132" y="204"/>
                  </a:lnTo>
                  <a:lnTo>
                    <a:pt x="130" y="228"/>
                  </a:lnTo>
                  <a:lnTo>
                    <a:pt x="130" y="253"/>
                  </a:lnTo>
                  <a:lnTo>
                    <a:pt x="130" y="253"/>
                  </a:lnTo>
                  <a:lnTo>
                    <a:pt x="130" y="274"/>
                  </a:lnTo>
                  <a:lnTo>
                    <a:pt x="131" y="294"/>
                  </a:lnTo>
                  <a:lnTo>
                    <a:pt x="134" y="312"/>
                  </a:lnTo>
                  <a:lnTo>
                    <a:pt x="136" y="328"/>
                  </a:lnTo>
                  <a:lnTo>
                    <a:pt x="139" y="343"/>
                  </a:lnTo>
                  <a:lnTo>
                    <a:pt x="144" y="358"/>
                  </a:lnTo>
                  <a:lnTo>
                    <a:pt x="147" y="370"/>
                  </a:lnTo>
                  <a:lnTo>
                    <a:pt x="154" y="382"/>
                  </a:lnTo>
                  <a:lnTo>
                    <a:pt x="159" y="392"/>
                  </a:lnTo>
                  <a:lnTo>
                    <a:pt x="166" y="400"/>
                  </a:lnTo>
                  <a:lnTo>
                    <a:pt x="172" y="406"/>
                  </a:lnTo>
                  <a:lnTo>
                    <a:pt x="181" y="413"/>
                  </a:lnTo>
                  <a:lnTo>
                    <a:pt x="190" y="418"/>
                  </a:lnTo>
                  <a:lnTo>
                    <a:pt x="198" y="420"/>
                  </a:lnTo>
                  <a:lnTo>
                    <a:pt x="208" y="423"/>
                  </a:lnTo>
                  <a:lnTo>
                    <a:pt x="218" y="423"/>
                  </a:lnTo>
                  <a:lnTo>
                    <a:pt x="218" y="423"/>
                  </a:lnTo>
                  <a:lnTo>
                    <a:pt x="228" y="423"/>
                  </a:lnTo>
                  <a:lnTo>
                    <a:pt x="237" y="420"/>
                  </a:lnTo>
                  <a:lnTo>
                    <a:pt x="247" y="416"/>
                  </a:lnTo>
                  <a:lnTo>
                    <a:pt x="254" y="411"/>
                  </a:lnTo>
                  <a:lnTo>
                    <a:pt x="263" y="405"/>
                  </a:lnTo>
                  <a:lnTo>
                    <a:pt x="270" y="398"/>
                  </a:lnTo>
                  <a:lnTo>
                    <a:pt x="276" y="388"/>
                  </a:lnTo>
                  <a:lnTo>
                    <a:pt x="283" y="378"/>
                  </a:lnTo>
                  <a:lnTo>
                    <a:pt x="288" y="366"/>
                  </a:lnTo>
                  <a:lnTo>
                    <a:pt x="292" y="352"/>
                  </a:lnTo>
                  <a:lnTo>
                    <a:pt x="296" y="336"/>
                  </a:lnTo>
                  <a:lnTo>
                    <a:pt x="300" y="320"/>
                  </a:lnTo>
                  <a:lnTo>
                    <a:pt x="302" y="301"/>
                  </a:lnTo>
                  <a:lnTo>
                    <a:pt x="305" y="282"/>
                  </a:lnTo>
                  <a:lnTo>
                    <a:pt x="306" y="260"/>
                  </a:lnTo>
                  <a:lnTo>
                    <a:pt x="306" y="238"/>
                  </a:lnTo>
                  <a:lnTo>
                    <a:pt x="306" y="238"/>
                  </a:lnTo>
                  <a:lnTo>
                    <a:pt x="306" y="215"/>
                  </a:lnTo>
                  <a:lnTo>
                    <a:pt x="305" y="194"/>
                  </a:lnTo>
                  <a:lnTo>
                    <a:pt x="302" y="175"/>
                  </a:lnTo>
                  <a:lnTo>
                    <a:pt x="300" y="157"/>
                  </a:lnTo>
                  <a:lnTo>
                    <a:pt x="297" y="141"/>
                  </a:lnTo>
                  <a:lnTo>
                    <a:pt x="292" y="126"/>
                  </a:lnTo>
                  <a:lnTo>
                    <a:pt x="289" y="112"/>
                  </a:lnTo>
                  <a:lnTo>
                    <a:pt x="283" y="101"/>
                  </a:lnTo>
                  <a:lnTo>
                    <a:pt x="278" y="91"/>
                  </a:lnTo>
                  <a:lnTo>
                    <a:pt x="270" y="83"/>
                  </a:lnTo>
                  <a:lnTo>
                    <a:pt x="264" y="75"/>
                  </a:lnTo>
                  <a:lnTo>
                    <a:pt x="257" y="69"/>
                  </a:lnTo>
                  <a:lnTo>
                    <a:pt x="248" y="64"/>
                  </a:lnTo>
                  <a:lnTo>
                    <a:pt x="239" y="62"/>
                  </a:lnTo>
                  <a:lnTo>
                    <a:pt x="230" y="59"/>
                  </a:lnTo>
                  <a:lnTo>
                    <a:pt x="222" y="59"/>
                  </a:lnTo>
                  <a:lnTo>
                    <a:pt x="22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52"/>
            <p:cNvSpPr>
              <a:spLocks noEditPoints="1"/>
            </p:cNvSpPr>
            <p:nvPr/>
          </p:nvSpPr>
          <p:spPr bwMode="auto">
            <a:xfrm>
              <a:off x="3819526" y="4127500"/>
              <a:ext cx="330200"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3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8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4 w 416"/>
                <a:gd name="T73" fmla="*/ 1 h 486"/>
                <a:gd name="T74" fmla="*/ 286 w 416"/>
                <a:gd name="T75" fmla="*/ 8 h 486"/>
                <a:gd name="T76" fmla="*/ 322 w 416"/>
                <a:gd name="T77" fmla="*/ 22 h 486"/>
                <a:gd name="T78" fmla="*/ 351 w 416"/>
                <a:gd name="T79" fmla="*/ 43 h 486"/>
                <a:gd name="T80" fmla="*/ 378 w 416"/>
                <a:gd name="T81" fmla="*/ 70 h 486"/>
                <a:gd name="T82" fmla="*/ 396 w 416"/>
                <a:gd name="T83" fmla="*/ 104 h 486"/>
                <a:gd name="T84" fmla="*/ 409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8 w 416"/>
                <a:gd name="T107" fmla="*/ 43 h 486"/>
                <a:gd name="T108" fmla="*/ 208 w 416"/>
                <a:gd name="T109" fmla="*/ 43 h 486"/>
                <a:gd name="T110" fmla="*/ 190 w 416"/>
                <a:gd name="T111" fmla="*/ 50 h 486"/>
                <a:gd name="T112" fmla="*/ 175 w 416"/>
                <a:gd name="T113" fmla="*/ 64 h 486"/>
                <a:gd name="T114" fmla="*/ 164 w 416"/>
                <a:gd name="T115" fmla="*/ 83 h 486"/>
                <a:gd name="T116" fmla="*/ 156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3"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8" y="444"/>
                  </a:lnTo>
                  <a:lnTo>
                    <a:pt x="378" y="444"/>
                  </a:lnTo>
                  <a:lnTo>
                    <a:pt x="365" y="452"/>
                  </a:lnTo>
                  <a:lnTo>
                    <a:pt x="351" y="460"/>
                  </a:lnTo>
                  <a:lnTo>
                    <a:pt x="337" y="467"/>
                  </a:lnTo>
                  <a:lnTo>
                    <a:pt x="319" y="473"/>
                  </a:lnTo>
                  <a:lnTo>
                    <a:pt x="301" y="478"/>
                  </a:lnTo>
                  <a:lnTo>
                    <a:pt x="281" y="482"/>
                  </a:lnTo>
                  <a:lnTo>
                    <a:pt x="257" y="485"/>
                  </a:lnTo>
                  <a:lnTo>
                    <a:pt x="232" y="486"/>
                  </a:lnTo>
                  <a:lnTo>
                    <a:pt x="232" y="486"/>
                  </a:lnTo>
                  <a:lnTo>
                    <a:pt x="209" y="485"/>
                  </a:lnTo>
                  <a:lnTo>
                    <a:pt x="187" y="482"/>
                  </a:lnTo>
                  <a:lnTo>
                    <a:pt x="164" y="478"/>
                  </a:lnTo>
                  <a:lnTo>
                    <a:pt x="143" y="472"/>
                  </a:lnTo>
                  <a:lnTo>
                    <a:pt x="123" y="463"/>
                  </a:lnTo>
                  <a:lnTo>
                    <a:pt x="105" y="454"/>
                  </a:lnTo>
                  <a:lnTo>
                    <a:pt x="86" y="441"/>
                  </a:lnTo>
                  <a:lnTo>
                    <a:pt x="70" y="428"/>
                  </a:lnTo>
                  <a:lnTo>
                    <a:pt x="54" y="413"/>
                  </a:lnTo>
                  <a:lnTo>
                    <a:pt x="41"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4" y="8"/>
                  </a:lnTo>
                  <a:lnTo>
                    <a:pt x="175" y="3"/>
                  </a:lnTo>
                  <a:lnTo>
                    <a:pt x="198" y="1"/>
                  </a:lnTo>
                  <a:lnTo>
                    <a:pt x="221" y="0"/>
                  </a:lnTo>
                  <a:lnTo>
                    <a:pt x="221" y="0"/>
                  </a:lnTo>
                  <a:lnTo>
                    <a:pt x="244" y="1"/>
                  </a:lnTo>
                  <a:lnTo>
                    <a:pt x="266" y="3"/>
                  </a:lnTo>
                  <a:lnTo>
                    <a:pt x="286" y="8"/>
                  </a:lnTo>
                  <a:lnTo>
                    <a:pt x="304" y="15"/>
                  </a:lnTo>
                  <a:lnTo>
                    <a:pt x="322" y="22"/>
                  </a:lnTo>
                  <a:lnTo>
                    <a:pt x="338" y="32"/>
                  </a:lnTo>
                  <a:lnTo>
                    <a:pt x="351" y="43"/>
                  </a:lnTo>
                  <a:lnTo>
                    <a:pt x="365" y="55"/>
                  </a:lnTo>
                  <a:lnTo>
                    <a:pt x="378" y="70"/>
                  </a:lnTo>
                  <a:lnTo>
                    <a:pt x="387" y="86"/>
                  </a:lnTo>
                  <a:lnTo>
                    <a:pt x="396" y="104"/>
                  </a:lnTo>
                  <a:lnTo>
                    <a:pt x="404" y="122"/>
                  </a:lnTo>
                  <a:lnTo>
                    <a:pt x="409"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8" y="43"/>
                  </a:lnTo>
                  <a:lnTo>
                    <a:pt x="218" y="43"/>
                  </a:lnTo>
                  <a:lnTo>
                    <a:pt x="208" y="43"/>
                  </a:lnTo>
                  <a:lnTo>
                    <a:pt x="198" y="47"/>
                  </a:lnTo>
                  <a:lnTo>
                    <a:pt x="190" y="50"/>
                  </a:lnTo>
                  <a:lnTo>
                    <a:pt x="183" y="57"/>
                  </a:lnTo>
                  <a:lnTo>
                    <a:pt x="175" y="64"/>
                  </a:lnTo>
                  <a:lnTo>
                    <a:pt x="169" y="73"/>
                  </a:lnTo>
                  <a:lnTo>
                    <a:pt x="164" y="83"/>
                  </a:lnTo>
                  <a:lnTo>
                    <a:pt x="159" y="94"/>
                  </a:lnTo>
                  <a:lnTo>
                    <a:pt x="156"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53"/>
            <p:cNvSpPr>
              <a:spLocks/>
            </p:cNvSpPr>
            <p:nvPr/>
          </p:nvSpPr>
          <p:spPr bwMode="auto">
            <a:xfrm>
              <a:off x="4210051" y="4130675"/>
              <a:ext cx="231775" cy="373063"/>
            </a:xfrm>
            <a:custGeom>
              <a:avLst/>
              <a:gdLst>
                <a:gd name="T0" fmla="*/ 131 w 290"/>
                <a:gd name="T1" fmla="*/ 128 h 471"/>
                <a:gd name="T2" fmla="*/ 144 w 290"/>
                <a:gd name="T3" fmla="*/ 98 h 471"/>
                <a:gd name="T4" fmla="*/ 159 w 290"/>
                <a:gd name="T5" fmla="*/ 71 h 471"/>
                <a:gd name="T6" fmla="*/ 175 w 290"/>
                <a:gd name="T7" fmla="*/ 50 h 471"/>
                <a:gd name="T8" fmla="*/ 192 w 290"/>
                <a:gd name="T9" fmla="*/ 31 h 471"/>
                <a:gd name="T10" fmla="*/ 211 w 290"/>
                <a:gd name="T11" fmla="*/ 17 h 471"/>
                <a:gd name="T12" fmla="*/ 231 w 290"/>
                <a:gd name="T13" fmla="*/ 8 h 471"/>
                <a:gd name="T14" fmla="*/ 252 w 290"/>
                <a:gd name="T15" fmla="*/ 3 h 471"/>
                <a:gd name="T16" fmla="*/ 275 w 290"/>
                <a:gd name="T17" fmla="*/ 0 h 471"/>
                <a:gd name="T18" fmla="*/ 290 w 290"/>
                <a:gd name="T19" fmla="*/ 1 h 471"/>
                <a:gd name="T20" fmla="*/ 288 w 290"/>
                <a:gd name="T21" fmla="*/ 16 h 471"/>
                <a:gd name="T22" fmla="*/ 285 w 290"/>
                <a:gd name="T23" fmla="*/ 50 h 471"/>
                <a:gd name="T24" fmla="*/ 285 w 290"/>
                <a:gd name="T25" fmla="*/ 70 h 471"/>
                <a:gd name="T26" fmla="*/ 285 w 290"/>
                <a:gd name="T27" fmla="*/ 133 h 471"/>
                <a:gd name="T28" fmla="*/ 276 w 290"/>
                <a:gd name="T29" fmla="*/ 140 h 471"/>
                <a:gd name="T30" fmla="*/ 255 w 290"/>
                <a:gd name="T31" fmla="*/ 132 h 471"/>
                <a:gd name="T32" fmla="*/ 228 w 290"/>
                <a:gd name="T33" fmla="*/ 127 h 471"/>
                <a:gd name="T34" fmla="*/ 218 w 290"/>
                <a:gd name="T35" fmla="*/ 128 h 471"/>
                <a:gd name="T36" fmla="*/ 198 w 290"/>
                <a:gd name="T37" fmla="*/ 132 h 471"/>
                <a:gd name="T38" fmla="*/ 181 w 290"/>
                <a:gd name="T39" fmla="*/ 139 h 471"/>
                <a:gd name="T40" fmla="*/ 167 w 290"/>
                <a:gd name="T41" fmla="*/ 149 h 471"/>
                <a:gd name="T42" fmla="*/ 155 w 290"/>
                <a:gd name="T43" fmla="*/ 163 h 471"/>
                <a:gd name="T44" fmla="*/ 146 w 290"/>
                <a:gd name="T45" fmla="*/ 177 h 471"/>
                <a:gd name="T46" fmla="*/ 140 w 290"/>
                <a:gd name="T47" fmla="*/ 194 h 471"/>
                <a:gd name="T48" fmla="*/ 136 w 290"/>
                <a:gd name="T49" fmla="*/ 212 h 471"/>
                <a:gd name="T50" fmla="*/ 136 w 290"/>
                <a:gd name="T51" fmla="*/ 259 h 471"/>
                <a:gd name="T52" fmla="*/ 136 w 290"/>
                <a:gd name="T53" fmla="*/ 316 h 471"/>
                <a:gd name="T54" fmla="*/ 140 w 290"/>
                <a:gd name="T55" fmla="*/ 421 h 471"/>
                <a:gd name="T56" fmla="*/ 144 w 290"/>
                <a:gd name="T57" fmla="*/ 471 h 471"/>
                <a:gd name="T58" fmla="*/ 93 w 290"/>
                <a:gd name="T59" fmla="*/ 468 h 471"/>
                <a:gd name="T60" fmla="*/ 72 w 290"/>
                <a:gd name="T61" fmla="*/ 466 h 471"/>
                <a:gd name="T62" fmla="*/ 32 w 290"/>
                <a:gd name="T63" fmla="*/ 469 h 471"/>
                <a:gd name="T64" fmla="*/ 0 w 290"/>
                <a:gd name="T65" fmla="*/ 471 h 471"/>
                <a:gd name="T66" fmla="*/ 6 w 290"/>
                <a:gd name="T67" fmla="*/ 370 h 471"/>
                <a:gd name="T68" fmla="*/ 9 w 290"/>
                <a:gd name="T69" fmla="*/ 259 h 471"/>
                <a:gd name="T70" fmla="*/ 9 w 290"/>
                <a:gd name="T71" fmla="*/ 222 h 471"/>
                <a:gd name="T72" fmla="*/ 6 w 290"/>
                <a:gd name="T73" fmla="*/ 112 h 471"/>
                <a:gd name="T74" fmla="*/ 0 w 290"/>
                <a:gd name="T75" fmla="*/ 10 h 471"/>
                <a:gd name="T76" fmla="*/ 33 w 290"/>
                <a:gd name="T77" fmla="*/ 13 h 471"/>
                <a:gd name="T78" fmla="*/ 66 w 290"/>
                <a:gd name="T79" fmla="*/ 15 h 471"/>
                <a:gd name="T80" fmla="*/ 83 w 290"/>
                <a:gd name="T81" fmla="*/ 14 h 471"/>
                <a:gd name="T82" fmla="*/ 133 w 290"/>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471">
                  <a:moveTo>
                    <a:pt x="129" y="127"/>
                  </a:moveTo>
                  <a:lnTo>
                    <a:pt x="131" y="128"/>
                  </a:lnTo>
                  <a:lnTo>
                    <a:pt x="131" y="128"/>
                  </a:lnTo>
                  <a:lnTo>
                    <a:pt x="144" y="98"/>
                  </a:lnTo>
                  <a:lnTo>
                    <a:pt x="151" y="84"/>
                  </a:lnTo>
                  <a:lnTo>
                    <a:pt x="159" y="71"/>
                  </a:lnTo>
                  <a:lnTo>
                    <a:pt x="166" y="60"/>
                  </a:lnTo>
                  <a:lnTo>
                    <a:pt x="175" y="50"/>
                  </a:lnTo>
                  <a:lnTo>
                    <a:pt x="183" y="40"/>
                  </a:lnTo>
                  <a:lnTo>
                    <a:pt x="192" y="31"/>
                  </a:lnTo>
                  <a:lnTo>
                    <a:pt x="201" y="24"/>
                  </a:lnTo>
                  <a:lnTo>
                    <a:pt x="211" y="17"/>
                  </a:lnTo>
                  <a:lnTo>
                    <a:pt x="221" y="13"/>
                  </a:lnTo>
                  <a:lnTo>
                    <a:pt x="231" y="8"/>
                  </a:lnTo>
                  <a:lnTo>
                    <a:pt x="240" y="5"/>
                  </a:lnTo>
                  <a:lnTo>
                    <a:pt x="252" y="3"/>
                  </a:lnTo>
                  <a:lnTo>
                    <a:pt x="263" y="1"/>
                  </a:lnTo>
                  <a:lnTo>
                    <a:pt x="275" y="0"/>
                  </a:lnTo>
                  <a:lnTo>
                    <a:pt x="275" y="0"/>
                  </a:lnTo>
                  <a:lnTo>
                    <a:pt x="290" y="1"/>
                  </a:lnTo>
                  <a:lnTo>
                    <a:pt x="290" y="1"/>
                  </a:lnTo>
                  <a:lnTo>
                    <a:pt x="288" y="16"/>
                  </a:lnTo>
                  <a:lnTo>
                    <a:pt x="286" y="32"/>
                  </a:lnTo>
                  <a:lnTo>
                    <a:pt x="285" y="50"/>
                  </a:lnTo>
                  <a:lnTo>
                    <a:pt x="285" y="70"/>
                  </a:lnTo>
                  <a:lnTo>
                    <a:pt x="285" y="70"/>
                  </a:lnTo>
                  <a:lnTo>
                    <a:pt x="285" y="101"/>
                  </a:lnTo>
                  <a:lnTo>
                    <a:pt x="285" y="133"/>
                  </a:lnTo>
                  <a:lnTo>
                    <a:pt x="276" y="140"/>
                  </a:lnTo>
                  <a:lnTo>
                    <a:pt x="276" y="140"/>
                  </a:lnTo>
                  <a:lnTo>
                    <a:pt x="266" y="135"/>
                  </a:lnTo>
                  <a:lnTo>
                    <a:pt x="255" y="132"/>
                  </a:lnTo>
                  <a:lnTo>
                    <a:pt x="243" y="128"/>
                  </a:lnTo>
                  <a:lnTo>
                    <a:pt x="228" y="127"/>
                  </a:lnTo>
                  <a:lnTo>
                    <a:pt x="228" y="127"/>
                  </a:lnTo>
                  <a:lnTo>
                    <a:pt x="218" y="128"/>
                  </a:lnTo>
                  <a:lnTo>
                    <a:pt x="208" y="129"/>
                  </a:lnTo>
                  <a:lnTo>
                    <a:pt x="198" y="132"/>
                  </a:lnTo>
                  <a:lnTo>
                    <a:pt x="190" y="135"/>
                  </a:lnTo>
                  <a:lnTo>
                    <a:pt x="181" y="139"/>
                  </a:lnTo>
                  <a:lnTo>
                    <a:pt x="173" y="144"/>
                  </a:lnTo>
                  <a:lnTo>
                    <a:pt x="167" y="149"/>
                  </a:lnTo>
                  <a:lnTo>
                    <a:pt x="161" y="155"/>
                  </a:lnTo>
                  <a:lnTo>
                    <a:pt x="155" y="163"/>
                  </a:lnTo>
                  <a:lnTo>
                    <a:pt x="150" y="170"/>
                  </a:lnTo>
                  <a:lnTo>
                    <a:pt x="146" y="177"/>
                  </a:lnTo>
                  <a:lnTo>
                    <a:pt x="142" y="186"/>
                  </a:lnTo>
                  <a:lnTo>
                    <a:pt x="140" y="194"/>
                  </a:lnTo>
                  <a:lnTo>
                    <a:pt x="138" y="204"/>
                  </a:lnTo>
                  <a:lnTo>
                    <a:pt x="136" y="212"/>
                  </a:lnTo>
                  <a:lnTo>
                    <a:pt x="136" y="222"/>
                  </a:lnTo>
                  <a:lnTo>
                    <a:pt x="136" y="259"/>
                  </a:lnTo>
                  <a:lnTo>
                    <a:pt x="136" y="259"/>
                  </a:lnTo>
                  <a:lnTo>
                    <a:pt x="136" y="316"/>
                  </a:lnTo>
                  <a:lnTo>
                    <a:pt x="138" y="370"/>
                  </a:lnTo>
                  <a:lnTo>
                    <a:pt x="140" y="421"/>
                  </a:lnTo>
                  <a:lnTo>
                    <a:pt x="144" y="471"/>
                  </a:lnTo>
                  <a:lnTo>
                    <a:pt x="144" y="471"/>
                  </a:lnTo>
                  <a:lnTo>
                    <a:pt x="113" y="469"/>
                  </a:lnTo>
                  <a:lnTo>
                    <a:pt x="93" y="468"/>
                  </a:lnTo>
                  <a:lnTo>
                    <a:pt x="72" y="466"/>
                  </a:lnTo>
                  <a:lnTo>
                    <a:pt x="72" y="466"/>
                  </a:lnTo>
                  <a:lnTo>
                    <a:pt x="51" y="468"/>
                  </a:lnTo>
                  <a:lnTo>
                    <a:pt x="32" y="469"/>
                  </a:lnTo>
                  <a:lnTo>
                    <a:pt x="0" y="471"/>
                  </a:lnTo>
                  <a:lnTo>
                    <a:pt x="0" y="471"/>
                  </a:lnTo>
                  <a:lnTo>
                    <a:pt x="4" y="421"/>
                  </a:lnTo>
                  <a:lnTo>
                    <a:pt x="6" y="370"/>
                  </a:lnTo>
                  <a:lnTo>
                    <a:pt x="7" y="316"/>
                  </a:lnTo>
                  <a:lnTo>
                    <a:pt x="9" y="259"/>
                  </a:lnTo>
                  <a:lnTo>
                    <a:pt x="9" y="222"/>
                  </a:lnTo>
                  <a:lnTo>
                    <a:pt x="9" y="222"/>
                  </a:lnTo>
                  <a:lnTo>
                    <a:pt x="7" y="165"/>
                  </a:lnTo>
                  <a:lnTo>
                    <a:pt x="6" y="112"/>
                  </a:lnTo>
                  <a:lnTo>
                    <a:pt x="4" y="61"/>
                  </a:lnTo>
                  <a:lnTo>
                    <a:pt x="0" y="10"/>
                  </a:lnTo>
                  <a:lnTo>
                    <a:pt x="0" y="10"/>
                  </a:lnTo>
                  <a:lnTo>
                    <a:pt x="33" y="13"/>
                  </a:lnTo>
                  <a:lnTo>
                    <a:pt x="49" y="14"/>
                  </a:lnTo>
                  <a:lnTo>
                    <a:pt x="66" y="15"/>
                  </a:lnTo>
                  <a:lnTo>
                    <a:pt x="66" y="15"/>
                  </a:lnTo>
                  <a:lnTo>
                    <a:pt x="83" y="14"/>
                  </a:lnTo>
                  <a:lnTo>
                    <a:pt x="99" y="13"/>
                  </a:lnTo>
                  <a:lnTo>
                    <a:pt x="133" y="10"/>
                  </a:lnTo>
                  <a:lnTo>
                    <a:pt x="129"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54"/>
            <p:cNvSpPr>
              <a:spLocks/>
            </p:cNvSpPr>
            <p:nvPr/>
          </p:nvSpPr>
          <p:spPr bwMode="auto">
            <a:xfrm>
              <a:off x="45116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1 w 406"/>
                <a:gd name="T13" fmla="*/ 78 h 682"/>
                <a:gd name="T14" fmla="*/ 133 w 406"/>
                <a:gd name="T15" fmla="*/ 96 h 682"/>
                <a:gd name="T16" fmla="*/ 120 w 406"/>
                <a:gd name="T17" fmla="*/ 119 h 682"/>
                <a:gd name="T18" fmla="*/ 117 w 406"/>
                <a:gd name="T19" fmla="*/ 144 h 682"/>
                <a:gd name="T20" fmla="*/ 119 w 406"/>
                <a:gd name="T21" fmla="*/ 168 h 682"/>
                <a:gd name="T22" fmla="*/ 135 w 406"/>
                <a:gd name="T23" fmla="*/ 199 h 682"/>
                <a:gd name="T24" fmla="*/ 161 w 406"/>
                <a:gd name="T25" fmla="*/ 223 h 682"/>
                <a:gd name="T26" fmla="*/ 262 w 406"/>
                <a:gd name="T27" fmla="*/ 277 h 682"/>
                <a:gd name="T28" fmla="*/ 328 w 406"/>
                <a:gd name="T29" fmla="*/ 315 h 682"/>
                <a:gd name="T30" fmla="*/ 361 w 406"/>
                <a:gd name="T31" fmla="*/ 344 h 682"/>
                <a:gd name="T32" fmla="*/ 387 w 406"/>
                <a:gd name="T33" fmla="*/ 382 h 682"/>
                <a:gd name="T34" fmla="*/ 403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9 w 406"/>
                <a:gd name="T55" fmla="*/ 610 h 682"/>
                <a:gd name="T56" fmla="*/ 27 w 406"/>
                <a:gd name="T57" fmla="*/ 519 h 682"/>
                <a:gd name="T58" fmla="*/ 48 w 406"/>
                <a:gd name="T59" fmla="*/ 531 h 682"/>
                <a:gd name="T60" fmla="*/ 60 w 406"/>
                <a:gd name="T61" fmla="*/ 559 h 682"/>
                <a:gd name="T62" fmla="*/ 78 w 406"/>
                <a:gd name="T63" fmla="*/ 585 h 682"/>
                <a:gd name="T64" fmla="*/ 104 w 406"/>
                <a:gd name="T65" fmla="*/ 605 h 682"/>
                <a:gd name="T66" fmla="*/ 138 w 406"/>
                <a:gd name="T67" fmla="*/ 619 h 682"/>
                <a:gd name="T68" fmla="*/ 177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9 w 406"/>
                <a:gd name="T81" fmla="*/ 526 h 682"/>
                <a:gd name="T82" fmla="*/ 282 w 406"/>
                <a:gd name="T83" fmla="*/ 490 h 682"/>
                <a:gd name="T84" fmla="*/ 263 w 406"/>
                <a:gd name="T85" fmla="*/ 461 h 682"/>
                <a:gd name="T86" fmla="*/ 223 w 406"/>
                <a:gd name="T87" fmla="*/ 430 h 682"/>
                <a:gd name="T88" fmla="*/ 120 w 406"/>
                <a:gd name="T89" fmla="*/ 378 h 682"/>
                <a:gd name="T90" fmla="*/ 71 w 406"/>
                <a:gd name="T91" fmla="*/ 344 h 682"/>
                <a:gd name="T92" fmla="*/ 40 w 406"/>
                <a:gd name="T93" fmla="*/ 313 h 682"/>
                <a:gd name="T94" fmla="*/ 17 w 406"/>
                <a:gd name="T95" fmla="*/ 274 h 682"/>
                <a:gd name="T96" fmla="*/ 5 w 406"/>
                <a:gd name="T97" fmla="*/ 223 h 682"/>
                <a:gd name="T98" fmla="*/ 6 w 406"/>
                <a:gd name="T99" fmla="*/ 179 h 682"/>
                <a:gd name="T100" fmla="*/ 22 w 406"/>
                <a:gd name="T101" fmla="*/ 116 h 682"/>
                <a:gd name="T102" fmla="*/ 56 w 406"/>
                <a:gd name="T103" fmla="*/ 65 h 682"/>
                <a:gd name="T104" fmla="*/ 102 w 406"/>
                <a:gd name="T105" fmla="*/ 29 h 682"/>
                <a:gd name="T106" fmla="*/ 158 w 406"/>
                <a:gd name="T107" fmla="*/ 7 h 682"/>
                <a:gd name="T108" fmla="*/ 220 w 406"/>
                <a:gd name="T109" fmla="*/ 0 h 682"/>
                <a:gd name="T110" fmla="*/ 268 w 406"/>
                <a:gd name="T111" fmla="*/ 2 h 682"/>
                <a:gd name="T112" fmla="*/ 329 w 406"/>
                <a:gd name="T113" fmla="*/ 18 h 682"/>
                <a:gd name="T114" fmla="*/ 376 w 406"/>
                <a:gd name="T115" fmla="*/ 46 h 682"/>
                <a:gd name="T116" fmla="*/ 361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1" y="140"/>
                  </a:moveTo>
                  <a:lnTo>
                    <a:pt x="331" y="140"/>
                  </a:lnTo>
                  <a:lnTo>
                    <a:pt x="323" y="121"/>
                  </a:lnTo>
                  <a:lnTo>
                    <a:pt x="313" y="105"/>
                  </a:lnTo>
                  <a:lnTo>
                    <a:pt x="301" y="90"/>
                  </a:lnTo>
                  <a:lnTo>
                    <a:pt x="294" y="84"/>
                  </a:lnTo>
                  <a:lnTo>
                    <a:pt x="288" y="79"/>
                  </a:lnTo>
                  <a:lnTo>
                    <a:pt x="280" y="74"/>
                  </a:lnTo>
                  <a:lnTo>
                    <a:pt x="272" y="70"/>
                  </a:lnTo>
                  <a:lnTo>
                    <a:pt x="264" y="67"/>
                  </a:lnTo>
                  <a:lnTo>
                    <a:pt x="256" y="63"/>
                  </a:lnTo>
                  <a:lnTo>
                    <a:pt x="236" y="59"/>
                  </a:lnTo>
                  <a:lnTo>
                    <a:pt x="216" y="58"/>
                  </a:lnTo>
                  <a:lnTo>
                    <a:pt x="216" y="58"/>
                  </a:lnTo>
                  <a:lnTo>
                    <a:pt x="205" y="59"/>
                  </a:lnTo>
                  <a:lnTo>
                    <a:pt x="195" y="60"/>
                  </a:lnTo>
                  <a:lnTo>
                    <a:pt x="185" y="62"/>
                  </a:lnTo>
                  <a:lnTo>
                    <a:pt x="175" y="65"/>
                  </a:lnTo>
                  <a:lnTo>
                    <a:pt x="166" y="69"/>
                  </a:lnTo>
                  <a:lnTo>
                    <a:pt x="159" y="73"/>
                  </a:lnTo>
                  <a:lnTo>
                    <a:pt x="151" y="78"/>
                  </a:lnTo>
                  <a:lnTo>
                    <a:pt x="144" y="84"/>
                  </a:lnTo>
                  <a:lnTo>
                    <a:pt x="138" y="90"/>
                  </a:lnTo>
                  <a:lnTo>
                    <a:pt x="133" y="96"/>
                  </a:lnTo>
                  <a:lnTo>
                    <a:pt x="128" y="104"/>
                  </a:lnTo>
                  <a:lnTo>
                    <a:pt x="124" y="111"/>
                  </a:lnTo>
                  <a:lnTo>
                    <a:pt x="120" y="119"/>
                  </a:lnTo>
                  <a:lnTo>
                    <a:pt x="118" y="127"/>
                  </a:lnTo>
                  <a:lnTo>
                    <a:pt x="117" y="136"/>
                  </a:lnTo>
                  <a:lnTo>
                    <a:pt x="117" y="144"/>
                  </a:lnTo>
                  <a:lnTo>
                    <a:pt x="117" y="144"/>
                  </a:lnTo>
                  <a:lnTo>
                    <a:pt x="117" y="157"/>
                  </a:lnTo>
                  <a:lnTo>
                    <a:pt x="119" y="168"/>
                  </a:lnTo>
                  <a:lnTo>
                    <a:pt x="123" y="179"/>
                  </a:lnTo>
                  <a:lnTo>
                    <a:pt x="129" y="189"/>
                  </a:lnTo>
                  <a:lnTo>
                    <a:pt x="135" y="199"/>
                  </a:lnTo>
                  <a:lnTo>
                    <a:pt x="143" y="208"/>
                  </a:lnTo>
                  <a:lnTo>
                    <a:pt x="151" y="215"/>
                  </a:lnTo>
                  <a:lnTo>
                    <a:pt x="161" y="223"/>
                  </a:lnTo>
                  <a:lnTo>
                    <a:pt x="184" y="238"/>
                  </a:lnTo>
                  <a:lnTo>
                    <a:pt x="208" y="251"/>
                  </a:lnTo>
                  <a:lnTo>
                    <a:pt x="262" y="277"/>
                  </a:lnTo>
                  <a:lnTo>
                    <a:pt x="288" y="291"/>
                  </a:lnTo>
                  <a:lnTo>
                    <a:pt x="314" y="306"/>
                  </a:lnTo>
                  <a:lnTo>
                    <a:pt x="328" y="315"/>
                  </a:lnTo>
                  <a:lnTo>
                    <a:pt x="339" y="325"/>
                  </a:lnTo>
                  <a:lnTo>
                    <a:pt x="350" y="335"/>
                  </a:lnTo>
                  <a:lnTo>
                    <a:pt x="361" y="344"/>
                  </a:lnTo>
                  <a:lnTo>
                    <a:pt x="371" y="356"/>
                  </a:lnTo>
                  <a:lnTo>
                    <a:pt x="380" y="368"/>
                  </a:lnTo>
                  <a:lnTo>
                    <a:pt x="387" y="382"/>
                  </a:lnTo>
                  <a:lnTo>
                    <a:pt x="393" y="397"/>
                  </a:lnTo>
                  <a:lnTo>
                    <a:pt x="399" y="411"/>
                  </a:lnTo>
                  <a:lnTo>
                    <a:pt x="403" y="429"/>
                  </a:lnTo>
                  <a:lnTo>
                    <a:pt x="406" y="447"/>
                  </a:lnTo>
                  <a:lnTo>
                    <a:pt x="406" y="466"/>
                  </a:lnTo>
                  <a:lnTo>
                    <a:pt x="406" y="466"/>
                  </a:lnTo>
                  <a:lnTo>
                    <a:pt x="404" y="490"/>
                  </a:lnTo>
                  <a:lnTo>
                    <a:pt x="402" y="512"/>
                  </a:lnTo>
                  <a:lnTo>
                    <a:pt x="396" y="534"/>
                  </a:lnTo>
                  <a:lnTo>
                    <a:pt x="388" y="554"/>
                  </a:lnTo>
                  <a:lnTo>
                    <a:pt x="378" y="573"/>
                  </a:lnTo>
                  <a:lnTo>
                    <a:pt x="366" y="591"/>
                  </a:lnTo>
                  <a:lnTo>
                    <a:pt x="352" y="607"/>
                  </a:lnTo>
                  <a:lnTo>
                    <a:pt x="336" y="622"/>
                  </a:lnTo>
                  <a:lnTo>
                    <a:pt x="319" y="636"/>
                  </a:lnTo>
                  <a:lnTo>
                    <a:pt x="300" y="647"/>
                  </a:lnTo>
                  <a:lnTo>
                    <a:pt x="279" y="657"/>
                  </a:lnTo>
                  <a:lnTo>
                    <a:pt x="257" y="666"/>
                  </a:lnTo>
                  <a:lnTo>
                    <a:pt x="233" y="673"/>
                  </a:lnTo>
                  <a:lnTo>
                    <a:pt x="208" y="678"/>
                  </a:lnTo>
                  <a:lnTo>
                    <a:pt x="181" y="681"/>
                  </a:lnTo>
                  <a:lnTo>
                    <a:pt x="154" y="682"/>
                  </a:lnTo>
                  <a:lnTo>
                    <a:pt x="154" y="682"/>
                  </a:lnTo>
                  <a:lnTo>
                    <a:pt x="128" y="681"/>
                  </a:lnTo>
                  <a:lnTo>
                    <a:pt x="104" y="678"/>
                  </a:lnTo>
                  <a:lnTo>
                    <a:pt x="82" y="674"/>
                  </a:lnTo>
                  <a:lnTo>
                    <a:pt x="61" y="669"/>
                  </a:lnTo>
                  <a:lnTo>
                    <a:pt x="42" y="663"/>
                  </a:lnTo>
                  <a:lnTo>
                    <a:pt x="26" y="656"/>
                  </a:lnTo>
                  <a:lnTo>
                    <a:pt x="11" y="648"/>
                  </a:lnTo>
                  <a:lnTo>
                    <a:pt x="0" y="641"/>
                  </a:lnTo>
                  <a:lnTo>
                    <a:pt x="0" y="641"/>
                  </a:lnTo>
                  <a:lnTo>
                    <a:pt x="9" y="610"/>
                  </a:lnTo>
                  <a:lnTo>
                    <a:pt x="16" y="580"/>
                  </a:lnTo>
                  <a:lnTo>
                    <a:pt x="22" y="550"/>
                  </a:lnTo>
                  <a:lnTo>
                    <a:pt x="27" y="519"/>
                  </a:lnTo>
                  <a:lnTo>
                    <a:pt x="46" y="519"/>
                  </a:lnTo>
                  <a:lnTo>
                    <a:pt x="46" y="519"/>
                  </a:lnTo>
                  <a:lnTo>
                    <a:pt x="48" y="531"/>
                  </a:lnTo>
                  <a:lnTo>
                    <a:pt x="51" y="540"/>
                  </a:lnTo>
                  <a:lnTo>
                    <a:pt x="55" y="550"/>
                  </a:lnTo>
                  <a:lnTo>
                    <a:pt x="60" y="559"/>
                  </a:lnTo>
                  <a:lnTo>
                    <a:pt x="66" y="568"/>
                  </a:lnTo>
                  <a:lnTo>
                    <a:pt x="72" y="576"/>
                  </a:lnTo>
                  <a:lnTo>
                    <a:pt x="78" y="585"/>
                  </a:lnTo>
                  <a:lnTo>
                    <a:pt x="87" y="593"/>
                  </a:lnTo>
                  <a:lnTo>
                    <a:pt x="96" y="599"/>
                  </a:lnTo>
                  <a:lnTo>
                    <a:pt x="104" y="605"/>
                  </a:lnTo>
                  <a:lnTo>
                    <a:pt x="114" y="610"/>
                  </a:lnTo>
                  <a:lnTo>
                    <a:pt x="125" y="615"/>
                  </a:lnTo>
                  <a:lnTo>
                    <a:pt x="138" y="619"/>
                  </a:lnTo>
                  <a:lnTo>
                    <a:pt x="150" y="621"/>
                  </a:lnTo>
                  <a:lnTo>
                    <a:pt x="164" y="622"/>
                  </a:lnTo>
                  <a:lnTo>
                    <a:pt x="177" y="622"/>
                  </a:lnTo>
                  <a:lnTo>
                    <a:pt x="177" y="622"/>
                  </a:lnTo>
                  <a:lnTo>
                    <a:pt x="191" y="622"/>
                  </a:lnTo>
                  <a:lnTo>
                    <a:pt x="204" y="621"/>
                  </a:lnTo>
                  <a:lnTo>
                    <a:pt x="215" y="619"/>
                  </a:lnTo>
                  <a:lnTo>
                    <a:pt x="226" y="615"/>
                  </a:lnTo>
                  <a:lnTo>
                    <a:pt x="236" y="611"/>
                  </a:lnTo>
                  <a:lnTo>
                    <a:pt x="246" y="606"/>
                  </a:lnTo>
                  <a:lnTo>
                    <a:pt x="253" y="600"/>
                  </a:lnTo>
                  <a:lnTo>
                    <a:pt x="261" y="594"/>
                  </a:lnTo>
                  <a:lnTo>
                    <a:pt x="268" y="588"/>
                  </a:lnTo>
                  <a:lnTo>
                    <a:pt x="273" y="580"/>
                  </a:lnTo>
                  <a:lnTo>
                    <a:pt x="278" y="571"/>
                  </a:lnTo>
                  <a:lnTo>
                    <a:pt x="282" y="563"/>
                  </a:lnTo>
                  <a:lnTo>
                    <a:pt x="285" y="554"/>
                  </a:lnTo>
                  <a:lnTo>
                    <a:pt x="287" y="545"/>
                  </a:lnTo>
                  <a:lnTo>
                    <a:pt x="289" y="535"/>
                  </a:lnTo>
                  <a:lnTo>
                    <a:pt x="289" y="526"/>
                  </a:lnTo>
                  <a:lnTo>
                    <a:pt x="289" y="526"/>
                  </a:lnTo>
                  <a:lnTo>
                    <a:pt x="288" y="513"/>
                  </a:lnTo>
                  <a:lnTo>
                    <a:pt x="285" y="501"/>
                  </a:lnTo>
                  <a:lnTo>
                    <a:pt x="282" y="490"/>
                  </a:lnTo>
                  <a:lnTo>
                    <a:pt x="277" y="480"/>
                  </a:lnTo>
                  <a:lnTo>
                    <a:pt x="270" y="470"/>
                  </a:lnTo>
                  <a:lnTo>
                    <a:pt x="263" y="461"/>
                  </a:lnTo>
                  <a:lnTo>
                    <a:pt x="254" y="452"/>
                  </a:lnTo>
                  <a:lnTo>
                    <a:pt x="244" y="445"/>
                  </a:lnTo>
                  <a:lnTo>
                    <a:pt x="223" y="430"/>
                  </a:lnTo>
                  <a:lnTo>
                    <a:pt x="199" y="418"/>
                  </a:lnTo>
                  <a:lnTo>
                    <a:pt x="146" y="392"/>
                  </a:lnTo>
                  <a:lnTo>
                    <a:pt x="120" y="378"/>
                  </a:lnTo>
                  <a:lnTo>
                    <a:pt x="94" y="362"/>
                  </a:lnTo>
                  <a:lnTo>
                    <a:pt x="82" y="354"/>
                  </a:lnTo>
                  <a:lnTo>
                    <a:pt x="71" y="344"/>
                  </a:lnTo>
                  <a:lnTo>
                    <a:pt x="60" y="336"/>
                  </a:lnTo>
                  <a:lnTo>
                    <a:pt x="50" y="325"/>
                  </a:lnTo>
                  <a:lnTo>
                    <a:pt x="40" y="313"/>
                  </a:lnTo>
                  <a:lnTo>
                    <a:pt x="31" y="301"/>
                  </a:lnTo>
                  <a:lnTo>
                    <a:pt x="24" y="287"/>
                  </a:lnTo>
                  <a:lnTo>
                    <a:pt x="17" y="274"/>
                  </a:lnTo>
                  <a:lnTo>
                    <a:pt x="11" y="258"/>
                  </a:lnTo>
                  <a:lnTo>
                    <a:pt x="8" y="242"/>
                  </a:lnTo>
                  <a:lnTo>
                    <a:pt x="5" y="223"/>
                  </a:lnTo>
                  <a:lnTo>
                    <a:pt x="5" y="203"/>
                  </a:lnTo>
                  <a:lnTo>
                    <a:pt x="5" y="203"/>
                  </a:lnTo>
                  <a:lnTo>
                    <a:pt x="6" y="179"/>
                  </a:lnTo>
                  <a:lnTo>
                    <a:pt x="9" y="157"/>
                  </a:lnTo>
                  <a:lnTo>
                    <a:pt x="15" y="136"/>
                  </a:lnTo>
                  <a:lnTo>
                    <a:pt x="22" y="116"/>
                  </a:lnTo>
                  <a:lnTo>
                    <a:pt x="31" y="98"/>
                  </a:lnTo>
                  <a:lnTo>
                    <a:pt x="42" y="80"/>
                  </a:lnTo>
                  <a:lnTo>
                    <a:pt x="56" y="65"/>
                  </a:lnTo>
                  <a:lnTo>
                    <a:pt x="70" y="52"/>
                  </a:lnTo>
                  <a:lnTo>
                    <a:pt x="84" y="39"/>
                  </a:lnTo>
                  <a:lnTo>
                    <a:pt x="102" y="29"/>
                  </a:lnTo>
                  <a:lnTo>
                    <a:pt x="119" y="19"/>
                  </a:lnTo>
                  <a:lnTo>
                    <a:pt x="138" y="12"/>
                  </a:lnTo>
                  <a:lnTo>
                    <a:pt x="158" y="7"/>
                  </a:lnTo>
                  <a:lnTo>
                    <a:pt x="177" y="2"/>
                  </a:lnTo>
                  <a:lnTo>
                    <a:pt x="199" y="0"/>
                  </a:lnTo>
                  <a:lnTo>
                    <a:pt x="220" y="0"/>
                  </a:lnTo>
                  <a:lnTo>
                    <a:pt x="220" y="0"/>
                  </a:lnTo>
                  <a:lnTo>
                    <a:pt x="244" y="0"/>
                  </a:lnTo>
                  <a:lnTo>
                    <a:pt x="268" y="2"/>
                  </a:lnTo>
                  <a:lnTo>
                    <a:pt x="289" y="6"/>
                  </a:lnTo>
                  <a:lnTo>
                    <a:pt x="310" y="12"/>
                  </a:lnTo>
                  <a:lnTo>
                    <a:pt x="329" y="18"/>
                  </a:lnTo>
                  <a:lnTo>
                    <a:pt x="346" y="27"/>
                  </a:lnTo>
                  <a:lnTo>
                    <a:pt x="361" y="36"/>
                  </a:lnTo>
                  <a:lnTo>
                    <a:pt x="376" y="46"/>
                  </a:lnTo>
                  <a:lnTo>
                    <a:pt x="376" y="46"/>
                  </a:lnTo>
                  <a:lnTo>
                    <a:pt x="367" y="67"/>
                  </a:lnTo>
                  <a:lnTo>
                    <a:pt x="361" y="89"/>
                  </a:lnTo>
                  <a:lnTo>
                    <a:pt x="345" y="140"/>
                  </a:lnTo>
                  <a:lnTo>
                    <a:pt x="331"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55"/>
            <p:cNvSpPr>
              <a:spLocks/>
            </p:cNvSpPr>
            <p:nvPr/>
          </p:nvSpPr>
          <p:spPr bwMode="auto">
            <a:xfrm>
              <a:off x="4864101" y="4003675"/>
              <a:ext cx="225425" cy="509588"/>
            </a:xfrm>
            <a:custGeom>
              <a:avLst/>
              <a:gdLst>
                <a:gd name="T0" fmla="*/ 279 w 285"/>
                <a:gd name="T1" fmla="*/ 174 h 643"/>
                <a:gd name="T2" fmla="*/ 275 w 285"/>
                <a:gd name="T3" fmla="*/ 200 h 643"/>
                <a:gd name="T4" fmla="*/ 277 w 285"/>
                <a:gd name="T5" fmla="*/ 211 h 643"/>
                <a:gd name="T6" fmla="*/ 195 w 285"/>
                <a:gd name="T7" fmla="*/ 221 h 643"/>
                <a:gd name="T8" fmla="*/ 192 w 285"/>
                <a:gd name="T9" fmla="*/ 272 h 643"/>
                <a:gd name="T10" fmla="*/ 189 w 285"/>
                <a:gd name="T11" fmla="*/ 434 h 643"/>
                <a:gd name="T12" fmla="*/ 189 w 285"/>
                <a:gd name="T13" fmla="*/ 479 h 643"/>
                <a:gd name="T14" fmla="*/ 194 w 285"/>
                <a:gd name="T15" fmla="*/ 541 h 643"/>
                <a:gd name="T16" fmla="*/ 199 w 285"/>
                <a:gd name="T17" fmla="*/ 561 h 643"/>
                <a:gd name="T18" fmla="*/ 206 w 285"/>
                <a:gd name="T19" fmla="*/ 575 h 643"/>
                <a:gd name="T20" fmla="*/ 215 w 285"/>
                <a:gd name="T21" fmla="*/ 583 h 643"/>
                <a:gd name="T22" fmla="*/ 227 w 285"/>
                <a:gd name="T23" fmla="*/ 587 h 643"/>
                <a:gd name="T24" fmla="*/ 242 w 285"/>
                <a:gd name="T25" fmla="*/ 588 h 643"/>
                <a:gd name="T26" fmla="*/ 257 w 285"/>
                <a:gd name="T27" fmla="*/ 588 h 643"/>
                <a:gd name="T28" fmla="*/ 277 w 285"/>
                <a:gd name="T29" fmla="*/ 583 h 643"/>
                <a:gd name="T30" fmla="*/ 285 w 285"/>
                <a:gd name="T31" fmla="*/ 618 h 643"/>
                <a:gd name="T32" fmla="*/ 275 w 285"/>
                <a:gd name="T33" fmla="*/ 623 h 643"/>
                <a:gd name="T34" fmla="*/ 251 w 285"/>
                <a:gd name="T35" fmla="*/ 633 h 643"/>
                <a:gd name="T36" fmla="*/ 223 w 285"/>
                <a:gd name="T37" fmla="*/ 639 h 643"/>
                <a:gd name="T38" fmla="*/ 195 w 285"/>
                <a:gd name="T39" fmla="*/ 643 h 643"/>
                <a:gd name="T40" fmla="*/ 181 w 285"/>
                <a:gd name="T41" fmla="*/ 643 h 643"/>
                <a:gd name="T42" fmla="*/ 154 w 285"/>
                <a:gd name="T43" fmla="*/ 640 h 643"/>
                <a:gd name="T44" fmla="*/ 129 w 285"/>
                <a:gd name="T45" fmla="*/ 633 h 643"/>
                <a:gd name="T46" fmla="*/ 108 w 285"/>
                <a:gd name="T47" fmla="*/ 622 h 643"/>
                <a:gd name="T48" fmla="*/ 92 w 285"/>
                <a:gd name="T49" fmla="*/ 606 h 643"/>
                <a:gd name="T50" fmla="*/ 78 w 285"/>
                <a:gd name="T51" fmla="*/ 585 h 643"/>
                <a:gd name="T52" fmla="*/ 68 w 285"/>
                <a:gd name="T53" fmla="*/ 558 h 643"/>
                <a:gd name="T54" fmla="*/ 62 w 285"/>
                <a:gd name="T55" fmla="*/ 529 h 643"/>
                <a:gd name="T56" fmla="*/ 61 w 285"/>
                <a:gd name="T57" fmla="*/ 495 h 643"/>
                <a:gd name="T58" fmla="*/ 61 w 285"/>
                <a:gd name="T59" fmla="*/ 433 h 643"/>
                <a:gd name="T60" fmla="*/ 66 w 285"/>
                <a:gd name="T61" fmla="*/ 288 h 643"/>
                <a:gd name="T62" fmla="*/ 0 w 285"/>
                <a:gd name="T63" fmla="*/ 224 h 643"/>
                <a:gd name="T64" fmla="*/ 3 w 285"/>
                <a:gd name="T65" fmla="*/ 211 h 643"/>
                <a:gd name="T66" fmla="*/ 4 w 285"/>
                <a:gd name="T67" fmla="*/ 200 h 643"/>
                <a:gd name="T68" fmla="*/ 0 w 285"/>
                <a:gd name="T69" fmla="*/ 174 h 643"/>
                <a:gd name="T70" fmla="*/ 67 w 285"/>
                <a:gd name="T71" fmla="*/ 176 h 643"/>
                <a:gd name="T72" fmla="*/ 63 w 285"/>
                <a:gd name="T73" fmla="*/ 59 h 643"/>
                <a:gd name="T74" fmla="*/ 129 w 285"/>
                <a:gd name="T75" fmla="*/ 31 h 643"/>
                <a:gd name="T76" fmla="*/ 203 w 285"/>
                <a:gd name="T77" fmla="*/ 7 h 643"/>
                <a:gd name="T78" fmla="*/ 200 w 285"/>
                <a:gd name="T79" fmla="*/ 43 h 643"/>
                <a:gd name="T80" fmla="*/ 196 w 285"/>
                <a:gd name="T81" fmla="*/ 131 h 643"/>
                <a:gd name="T82" fmla="*/ 279 w 285"/>
                <a:gd name="T83" fmla="*/ 1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643">
                  <a:moveTo>
                    <a:pt x="279" y="174"/>
                  </a:moveTo>
                  <a:lnTo>
                    <a:pt x="279" y="174"/>
                  </a:lnTo>
                  <a:lnTo>
                    <a:pt x="277" y="186"/>
                  </a:lnTo>
                  <a:lnTo>
                    <a:pt x="275" y="200"/>
                  </a:lnTo>
                  <a:lnTo>
                    <a:pt x="275" y="200"/>
                  </a:lnTo>
                  <a:lnTo>
                    <a:pt x="277" y="211"/>
                  </a:lnTo>
                  <a:lnTo>
                    <a:pt x="279" y="224"/>
                  </a:lnTo>
                  <a:lnTo>
                    <a:pt x="195" y="221"/>
                  </a:lnTo>
                  <a:lnTo>
                    <a:pt x="195" y="221"/>
                  </a:lnTo>
                  <a:lnTo>
                    <a:pt x="192" y="272"/>
                  </a:lnTo>
                  <a:lnTo>
                    <a:pt x="190" y="330"/>
                  </a:lnTo>
                  <a:lnTo>
                    <a:pt x="189" y="434"/>
                  </a:lnTo>
                  <a:lnTo>
                    <a:pt x="189" y="434"/>
                  </a:lnTo>
                  <a:lnTo>
                    <a:pt x="189" y="479"/>
                  </a:lnTo>
                  <a:lnTo>
                    <a:pt x="190" y="514"/>
                  </a:lnTo>
                  <a:lnTo>
                    <a:pt x="194" y="541"/>
                  </a:lnTo>
                  <a:lnTo>
                    <a:pt x="196" y="552"/>
                  </a:lnTo>
                  <a:lnTo>
                    <a:pt x="199" y="561"/>
                  </a:lnTo>
                  <a:lnTo>
                    <a:pt x="202" y="568"/>
                  </a:lnTo>
                  <a:lnTo>
                    <a:pt x="206" y="575"/>
                  </a:lnTo>
                  <a:lnTo>
                    <a:pt x="210" y="580"/>
                  </a:lnTo>
                  <a:lnTo>
                    <a:pt x="215" y="583"/>
                  </a:lnTo>
                  <a:lnTo>
                    <a:pt x="221" y="586"/>
                  </a:lnTo>
                  <a:lnTo>
                    <a:pt x="227" y="587"/>
                  </a:lnTo>
                  <a:lnTo>
                    <a:pt x="233" y="588"/>
                  </a:lnTo>
                  <a:lnTo>
                    <a:pt x="242" y="588"/>
                  </a:lnTo>
                  <a:lnTo>
                    <a:pt x="242" y="588"/>
                  </a:lnTo>
                  <a:lnTo>
                    <a:pt x="257" y="588"/>
                  </a:lnTo>
                  <a:lnTo>
                    <a:pt x="268" y="586"/>
                  </a:lnTo>
                  <a:lnTo>
                    <a:pt x="277" y="583"/>
                  </a:lnTo>
                  <a:lnTo>
                    <a:pt x="285" y="580"/>
                  </a:lnTo>
                  <a:lnTo>
                    <a:pt x="285" y="618"/>
                  </a:lnTo>
                  <a:lnTo>
                    <a:pt x="285" y="618"/>
                  </a:lnTo>
                  <a:lnTo>
                    <a:pt x="275" y="623"/>
                  </a:lnTo>
                  <a:lnTo>
                    <a:pt x="264" y="628"/>
                  </a:lnTo>
                  <a:lnTo>
                    <a:pt x="251" y="633"/>
                  </a:lnTo>
                  <a:lnTo>
                    <a:pt x="238" y="637"/>
                  </a:lnTo>
                  <a:lnTo>
                    <a:pt x="223" y="639"/>
                  </a:lnTo>
                  <a:lnTo>
                    <a:pt x="210" y="642"/>
                  </a:lnTo>
                  <a:lnTo>
                    <a:pt x="195" y="643"/>
                  </a:lnTo>
                  <a:lnTo>
                    <a:pt x="181" y="643"/>
                  </a:lnTo>
                  <a:lnTo>
                    <a:pt x="181" y="643"/>
                  </a:lnTo>
                  <a:lnTo>
                    <a:pt x="168" y="643"/>
                  </a:lnTo>
                  <a:lnTo>
                    <a:pt x="154" y="640"/>
                  </a:lnTo>
                  <a:lnTo>
                    <a:pt x="141" y="638"/>
                  </a:lnTo>
                  <a:lnTo>
                    <a:pt x="129" y="633"/>
                  </a:lnTo>
                  <a:lnTo>
                    <a:pt x="118" y="628"/>
                  </a:lnTo>
                  <a:lnTo>
                    <a:pt x="108" y="622"/>
                  </a:lnTo>
                  <a:lnTo>
                    <a:pt x="99" y="614"/>
                  </a:lnTo>
                  <a:lnTo>
                    <a:pt x="92" y="606"/>
                  </a:lnTo>
                  <a:lnTo>
                    <a:pt x="84" y="596"/>
                  </a:lnTo>
                  <a:lnTo>
                    <a:pt x="78" y="585"/>
                  </a:lnTo>
                  <a:lnTo>
                    <a:pt x="72" y="572"/>
                  </a:lnTo>
                  <a:lnTo>
                    <a:pt x="68" y="558"/>
                  </a:lnTo>
                  <a:lnTo>
                    <a:pt x="65" y="545"/>
                  </a:lnTo>
                  <a:lnTo>
                    <a:pt x="62" y="529"/>
                  </a:lnTo>
                  <a:lnTo>
                    <a:pt x="61" y="513"/>
                  </a:lnTo>
                  <a:lnTo>
                    <a:pt x="61" y="495"/>
                  </a:lnTo>
                  <a:lnTo>
                    <a:pt x="61" y="495"/>
                  </a:lnTo>
                  <a:lnTo>
                    <a:pt x="61" y="433"/>
                  </a:lnTo>
                  <a:lnTo>
                    <a:pt x="63" y="361"/>
                  </a:lnTo>
                  <a:lnTo>
                    <a:pt x="66" y="288"/>
                  </a:lnTo>
                  <a:lnTo>
                    <a:pt x="67" y="222"/>
                  </a:lnTo>
                  <a:lnTo>
                    <a:pt x="0" y="224"/>
                  </a:lnTo>
                  <a:lnTo>
                    <a:pt x="0" y="224"/>
                  </a:lnTo>
                  <a:lnTo>
                    <a:pt x="3" y="211"/>
                  </a:lnTo>
                  <a:lnTo>
                    <a:pt x="4" y="200"/>
                  </a:lnTo>
                  <a:lnTo>
                    <a:pt x="4" y="200"/>
                  </a:lnTo>
                  <a:lnTo>
                    <a:pt x="3" y="186"/>
                  </a:lnTo>
                  <a:lnTo>
                    <a:pt x="0" y="174"/>
                  </a:lnTo>
                  <a:lnTo>
                    <a:pt x="67" y="176"/>
                  </a:lnTo>
                  <a:lnTo>
                    <a:pt x="67" y="176"/>
                  </a:lnTo>
                  <a:lnTo>
                    <a:pt x="66" y="121"/>
                  </a:lnTo>
                  <a:lnTo>
                    <a:pt x="63" y="59"/>
                  </a:lnTo>
                  <a:lnTo>
                    <a:pt x="63" y="59"/>
                  </a:lnTo>
                  <a:lnTo>
                    <a:pt x="129" y="31"/>
                  </a:lnTo>
                  <a:lnTo>
                    <a:pt x="194" y="0"/>
                  </a:lnTo>
                  <a:lnTo>
                    <a:pt x="203" y="7"/>
                  </a:lnTo>
                  <a:lnTo>
                    <a:pt x="203" y="7"/>
                  </a:lnTo>
                  <a:lnTo>
                    <a:pt x="200" y="43"/>
                  </a:lnTo>
                  <a:lnTo>
                    <a:pt x="197" y="85"/>
                  </a:lnTo>
                  <a:lnTo>
                    <a:pt x="196" y="131"/>
                  </a:lnTo>
                  <a:lnTo>
                    <a:pt x="195" y="175"/>
                  </a:lnTo>
                  <a:lnTo>
                    <a:pt x="279"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56"/>
            <p:cNvSpPr>
              <a:spLocks/>
            </p:cNvSpPr>
            <p:nvPr/>
          </p:nvSpPr>
          <p:spPr bwMode="auto">
            <a:xfrm>
              <a:off x="5156201" y="4130675"/>
              <a:ext cx="228600" cy="373063"/>
            </a:xfrm>
            <a:custGeom>
              <a:avLst/>
              <a:gdLst>
                <a:gd name="T0" fmla="*/ 131 w 289"/>
                <a:gd name="T1" fmla="*/ 128 h 471"/>
                <a:gd name="T2" fmla="*/ 144 w 289"/>
                <a:gd name="T3" fmla="*/ 98 h 471"/>
                <a:gd name="T4" fmla="*/ 158 w 289"/>
                <a:gd name="T5" fmla="*/ 71 h 471"/>
                <a:gd name="T6" fmla="*/ 174 w 289"/>
                <a:gd name="T7" fmla="*/ 50 h 471"/>
                <a:gd name="T8" fmla="*/ 191 w 289"/>
                <a:gd name="T9" fmla="*/ 31 h 471"/>
                <a:gd name="T10" fmla="*/ 210 w 289"/>
                <a:gd name="T11" fmla="*/ 17 h 471"/>
                <a:gd name="T12" fmla="*/ 230 w 289"/>
                <a:gd name="T13" fmla="*/ 8 h 471"/>
                <a:gd name="T14" fmla="*/ 251 w 289"/>
                <a:gd name="T15" fmla="*/ 3 h 471"/>
                <a:gd name="T16" fmla="*/ 275 w 289"/>
                <a:gd name="T17" fmla="*/ 0 h 471"/>
                <a:gd name="T18" fmla="*/ 289 w 289"/>
                <a:gd name="T19" fmla="*/ 1 h 471"/>
                <a:gd name="T20" fmla="*/ 287 w 289"/>
                <a:gd name="T21" fmla="*/ 16 h 471"/>
                <a:gd name="T22" fmla="*/ 284 w 289"/>
                <a:gd name="T23" fmla="*/ 50 h 471"/>
                <a:gd name="T24" fmla="*/ 284 w 289"/>
                <a:gd name="T25" fmla="*/ 70 h 471"/>
                <a:gd name="T26" fmla="*/ 286 w 289"/>
                <a:gd name="T27" fmla="*/ 133 h 471"/>
                <a:gd name="T28" fmla="*/ 277 w 289"/>
                <a:gd name="T29" fmla="*/ 140 h 471"/>
                <a:gd name="T30" fmla="*/ 255 w 289"/>
                <a:gd name="T31" fmla="*/ 132 h 471"/>
                <a:gd name="T32" fmla="*/ 227 w 289"/>
                <a:gd name="T33" fmla="*/ 127 h 471"/>
                <a:gd name="T34" fmla="*/ 217 w 289"/>
                <a:gd name="T35" fmla="*/ 128 h 471"/>
                <a:gd name="T36" fmla="*/ 198 w 289"/>
                <a:gd name="T37" fmla="*/ 132 h 471"/>
                <a:gd name="T38" fmla="*/ 182 w 289"/>
                <a:gd name="T39" fmla="*/ 139 h 471"/>
                <a:gd name="T40" fmla="*/ 167 w 289"/>
                <a:gd name="T41" fmla="*/ 149 h 471"/>
                <a:gd name="T42" fmla="*/ 154 w 289"/>
                <a:gd name="T43" fmla="*/ 163 h 471"/>
                <a:gd name="T44" fmla="*/ 146 w 289"/>
                <a:gd name="T45" fmla="*/ 177 h 471"/>
                <a:gd name="T46" fmla="*/ 139 w 289"/>
                <a:gd name="T47" fmla="*/ 194 h 471"/>
                <a:gd name="T48" fmla="*/ 136 w 289"/>
                <a:gd name="T49" fmla="*/ 212 h 471"/>
                <a:gd name="T50" fmla="*/ 136 w 289"/>
                <a:gd name="T51" fmla="*/ 259 h 471"/>
                <a:gd name="T52" fmla="*/ 136 w 289"/>
                <a:gd name="T53" fmla="*/ 316 h 471"/>
                <a:gd name="T54" fmla="*/ 139 w 289"/>
                <a:gd name="T55" fmla="*/ 421 h 471"/>
                <a:gd name="T56" fmla="*/ 143 w 289"/>
                <a:gd name="T57" fmla="*/ 471 h 471"/>
                <a:gd name="T58" fmla="*/ 93 w 289"/>
                <a:gd name="T59" fmla="*/ 468 h 471"/>
                <a:gd name="T60" fmla="*/ 71 w 289"/>
                <a:gd name="T61" fmla="*/ 466 h 471"/>
                <a:gd name="T62" fmla="*/ 31 w 289"/>
                <a:gd name="T63" fmla="*/ 469 h 471"/>
                <a:gd name="T64" fmla="*/ 0 w 289"/>
                <a:gd name="T65" fmla="*/ 471 h 471"/>
                <a:gd name="T66" fmla="*/ 7 w 289"/>
                <a:gd name="T67" fmla="*/ 370 h 471"/>
                <a:gd name="T68" fmla="*/ 8 w 289"/>
                <a:gd name="T69" fmla="*/ 259 h 471"/>
                <a:gd name="T70" fmla="*/ 8 w 289"/>
                <a:gd name="T71" fmla="*/ 222 h 471"/>
                <a:gd name="T72" fmla="*/ 7 w 289"/>
                <a:gd name="T73" fmla="*/ 112 h 471"/>
                <a:gd name="T74" fmla="*/ 0 w 289"/>
                <a:gd name="T75" fmla="*/ 10 h 471"/>
                <a:gd name="T76" fmla="*/ 33 w 289"/>
                <a:gd name="T77" fmla="*/ 13 h 471"/>
                <a:gd name="T78" fmla="*/ 66 w 289"/>
                <a:gd name="T79" fmla="*/ 15 h 471"/>
                <a:gd name="T80" fmla="*/ 82 w 289"/>
                <a:gd name="T81" fmla="*/ 14 h 471"/>
                <a:gd name="T82" fmla="*/ 132 w 289"/>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471">
                  <a:moveTo>
                    <a:pt x="128" y="127"/>
                  </a:moveTo>
                  <a:lnTo>
                    <a:pt x="131" y="128"/>
                  </a:lnTo>
                  <a:lnTo>
                    <a:pt x="131" y="128"/>
                  </a:lnTo>
                  <a:lnTo>
                    <a:pt x="144" y="98"/>
                  </a:lnTo>
                  <a:lnTo>
                    <a:pt x="151" y="84"/>
                  </a:lnTo>
                  <a:lnTo>
                    <a:pt x="158" y="71"/>
                  </a:lnTo>
                  <a:lnTo>
                    <a:pt x="165" y="60"/>
                  </a:lnTo>
                  <a:lnTo>
                    <a:pt x="174" y="50"/>
                  </a:lnTo>
                  <a:lnTo>
                    <a:pt x="183" y="40"/>
                  </a:lnTo>
                  <a:lnTo>
                    <a:pt x="191" y="31"/>
                  </a:lnTo>
                  <a:lnTo>
                    <a:pt x="200" y="24"/>
                  </a:lnTo>
                  <a:lnTo>
                    <a:pt x="210" y="17"/>
                  </a:lnTo>
                  <a:lnTo>
                    <a:pt x="220" y="13"/>
                  </a:lnTo>
                  <a:lnTo>
                    <a:pt x="230" y="8"/>
                  </a:lnTo>
                  <a:lnTo>
                    <a:pt x="241" y="5"/>
                  </a:lnTo>
                  <a:lnTo>
                    <a:pt x="251" y="3"/>
                  </a:lnTo>
                  <a:lnTo>
                    <a:pt x="263" y="1"/>
                  </a:lnTo>
                  <a:lnTo>
                    <a:pt x="275" y="0"/>
                  </a:lnTo>
                  <a:lnTo>
                    <a:pt x="275" y="0"/>
                  </a:lnTo>
                  <a:lnTo>
                    <a:pt x="289" y="1"/>
                  </a:lnTo>
                  <a:lnTo>
                    <a:pt x="289" y="1"/>
                  </a:lnTo>
                  <a:lnTo>
                    <a:pt x="287" y="16"/>
                  </a:lnTo>
                  <a:lnTo>
                    <a:pt x="286" y="32"/>
                  </a:lnTo>
                  <a:lnTo>
                    <a:pt x="284" y="50"/>
                  </a:lnTo>
                  <a:lnTo>
                    <a:pt x="284" y="70"/>
                  </a:lnTo>
                  <a:lnTo>
                    <a:pt x="284" y="70"/>
                  </a:lnTo>
                  <a:lnTo>
                    <a:pt x="284" y="101"/>
                  </a:lnTo>
                  <a:lnTo>
                    <a:pt x="286" y="133"/>
                  </a:lnTo>
                  <a:lnTo>
                    <a:pt x="277" y="140"/>
                  </a:lnTo>
                  <a:lnTo>
                    <a:pt x="277" y="140"/>
                  </a:lnTo>
                  <a:lnTo>
                    <a:pt x="267" y="135"/>
                  </a:lnTo>
                  <a:lnTo>
                    <a:pt x="255" y="132"/>
                  </a:lnTo>
                  <a:lnTo>
                    <a:pt x="242" y="128"/>
                  </a:lnTo>
                  <a:lnTo>
                    <a:pt x="227" y="127"/>
                  </a:lnTo>
                  <a:lnTo>
                    <a:pt x="227" y="127"/>
                  </a:lnTo>
                  <a:lnTo>
                    <a:pt x="217" y="128"/>
                  </a:lnTo>
                  <a:lnTo>
                    <a:pt x="208" y="129"/>
                  </a:lnTo>
                  <a:lnTo>
                    <a:pt x="198" y="132"/>
                  </a:lnTo>
                  <a:lnTo>
                    <a:pt x="189" y="135"/>
                  </a:lnTo>
                  <a:lnTo>
                    <a:pt x="182" y="139"/>
                  </a:lnTo>
                  <a:lnTo>
                    <a:pt x="174" y="144"/>
                  </a:lnTo>
                  <a:lnTo>
                    <a:pt x="167" y="149"/>
                  </a:lnTo>
                  <a:lnTo>
                    <a:pt x="160" y="155"/>
                  </a:lnTo>
                  <a:lnTo>
                    <a:pt x="154" y="163"/>
                  </a:lnTo>
                  <a:lnTo>
                    <a:pt x="149" y="170"/>
                  </a:lnTo>
                  <a:lnTo>
                    <a:pt x="146" y="177"/>
                  </a:lnTo>
                  <a:lnTo>
                    <a:pt x="142" y="186"/>
                  </a:lnTo>
                  <a:lnTo>
                    <a:pt x="139" y="194"/>
                  </a:lnTo>
                  <a:lnTo>
                    <a:pt x="137" y="204"/>
                  </a:lnTo>
                  <a:lnTo>
                    <a:pt x="136" y="212"/>
                  </a:lnTo>
                  <a:lnTo>
                    <a:pt x="136" y="222"/>
                  </a:lnTo>
                  <a:lnTo>
                    <a:pt x="136" y="259"/>
                  </a:lnTo>
                  <a:lnTo>
                    <a:pt x="136" y="259"/>
                  </a:lnTo>
                  <a:lnTo>
                    <a:pt x="136" y="316"/>
                  </a:lnTo>
                  <a:lnTo>
                    <a:pt x="137" y="370"/>
                  </a:lnTo>
                  <a:lnTo>
                    <a:pt x="139" y="421"/>
                  </a:lnTo>
                  <a:lnTo>
                    <a:pt x="143" y="471"/>
                  </a:lnTo>
                  <a:lnTo>
                    <a:pt x="143" y="471"/>
                  </a:lnTo>
                  <a:lnTo>
                    <a:pt x="112" y="469"/>
                  </a:lnTo>
                  <a:lnTo>
                    <a:pt x="93" y="468"/>
                  </a:lnTo>
                  <a:lnTo>
                    <a:pt x="71" y="466"/>
                  </a:lnTo>
                  <a:lnTo>
                    <a:pt x="71" y="466"/>
                  </a:lnTo>
                  <a:lnTo>
                    <a:pt x="50" y="468"/>
                  </a:lnTo>
                  <a:lnTo>
                    <a:pt x="31" y="469"/>
                  </a:lnTo>
                  <a:lnTo>
                    <a:pt x="0" y="471"/>
                  </a:lnTo>
                  <a:lnTo>
                    <a:pt x="0" y="471"/>
                  </a:lnTo>
                  <a:lnTo>
                    <a:pt x="4" y="421"/>
                  </a:lnTo>
                  <a:lnTo>
                    <a:pt x="7" y="370"/>
                  </a:lnTo>
                  <a:lnTo>
                    <a:pt x="8" y="316"/>
                  </a:lnTo>
                  <a:lnTo>
                    <a:pt x="8" y="259"/>
                  </a:lnTo>
                  <a:lnTo>
                    <a:pt x="8" y="222"/>
                  </a:lnTo>
                  <a:lnTo>
                    <a:pt x="8" y="222"/>
                  </a:lnTo>
                  <a:lnTo>
                    <a:pt x="8" y="165"/>
                  </a:lnTo>
                  <a:lnTo>
                    <a:pt x="7" y="112"/>
                  </a:lnTo>
                  <a:lnTo>
                    <a:pt x="4" y="61"/>
                  </a:lnTo>
                  <a:lnTo>
                    <a:pt x="0" y="10"/>
                  </a:lnTo>
                  <a:lnTo>
                    <a:pt x="0" y="10"/>
                  </a:lnTo>
                  <a:lnTo>
                    <a:pt x="33" y="13"/>
                  </a:lnTo>
                  <a:lnTo>
                    <a:pt x="49" y="14"/>
                  </a:lnTo>
                  <a:lnTo>
                    <a:pt x="66" y="15"/>
                  </a:lnTo>
                  <a:lnTo>
                    <a:pt x="66" y="15"/>
                  </a:lnTo>
                  <a:lnTo>
                    <a:pt x="82" y="14"/>
                  </a:lnTo>
                  <a:lnTo>
                    <a:pt x="98" y="13"/>
                  </a:lnTo>
                  <a:lnTo>
                    <a:pt x="132" y="10"/>
                  </a:lnTo>
                  <a:lnTo>
                    <a:pt x="128"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57"/>
            <p:cNvSpPr>
              <a:spLocks noEditPoints="1"/>
            </p:cNvSpPr>
            <p:nvPr/>
          </p:nvSpPr>
          <p:spPr bwMode="auto">
            <a:xfrm>
              <a:off x="5410201" y="4127500"/>
              <a:ext cx="328613"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2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6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3 w 416"/>
                <a:gd name="T73" fmla="*/ 1 h 486"/>
                <a:gd name="T74" fmla="*/ 286 w 416"/>
                <a:gd name="T75" fmla="*/ 8 h 486"/>
                <a:gd name="T76" fmla="*/ 322 w 416"/>
                <a:gd name="T77" fmla="*/ 22 h 486"/>
                <a:gd name="T78" fmla="*/ 351 w 416"/>
                <a:gd name="T79" fmla="*/ 43 h 486"/>
                <a:gd name="T80" fmla="*/ 376 w 416"/>
                <a:gd name="T81" fmla="*/ 70 h 486"/>
                <a:gd name="T82" fmla="*/ 396 w 416"/>
                <a:gd name="T83" fmla="*/ 104 h 486"/>
                <a:gd name="T84" fmla="*/ 408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7 w 416"/>
                <a:gd name="T107" fmla="*/ 43 h 486"/>
                <a:gd name="T108" fmla="*/ 208 w 416"/>
                <a:gd name="T109" fmla="*/ 43 h 486"/>
                <a:gd name="T110" fmla="*/ 190 w 416"/>
                <a:gd name="T111" fmla="*/ 50 h 486"/>
                <a:gd name="T112" fmla="*/ 175 w 416"/>
                <a:gd name="T113" fmla="*/ 64 h 486"/>
                <a:gd name="T114" fmla="*/ 164 w 416"/>
                <a:gd name="T115" fmla="*/ 83 h 486"/>
                <a:gd name="T116" fmla="*/ 155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2"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6" y="444"/>
                  </a:lnTo>
                  <a:lnTo>
                    <a:pt x="376" y="444"/>
                  </a:lnTo>
                  <a:lnTo>
                    <a:pt x="364" y="452"/>
                  </a:lnTo>
                  <a:lnTo>
                    <a:pt x="351" y="460"/>
                  </a:lnTo>
                  <a:lnTo>
                    <a:pt x="337" y="467"/>
                  </a:lnTo>
                  <a:lnTo>
                    <a:pt x="319" y="473"/>
                  </a:lnTo>
                  <a:lnTo>
                    <a:pt x="301" y="478"/>
                  </a:lnTo>
                  <a:lnTo>
                    <a:pt x="281" y="482"/>
                  </a:lnTo>
                  <a:lnTo>
                    <a:pt x="257" y="485"/>
                  </a:lnTo>
                  <a:lnTo>
                    <a:pt x="232" y="486"/>
                  </a:lnTo>
                  <a:lnTo>
                    <a:pt x="232" y="486"/>
                  </a:lnTo>
                  <a:lnTo>
                    <a:pt x="209" y="485"/>
                  </a:lnTo>
                  <a:lnTo>
                    <a:pt x="186" y="482"/>
                  </a:lnTo>
                  <a:lnTo>
                    <a:pt x="164" y="478"/>
                  </a:lnTo>
                  <a:lnTo>
                    <a:pt x="143" y="472"/>
                  </a:lnTo>
                  <a:lnTo>
                    <a:pt x="123" y="463"/>
                  </a:lnTo>
                  <a:lnTo>
                    <a:pt x="105" y="454"/>
                  </a:lnTo>
                  <a:lnTo>
                    <a:pt x="86" y="441"/>
                  </a:lnTo>
                  <a:lnTo>
                    <a:pt x="70" y="428"/>
                  </a:lnTo>
                  <a:lnTo>
                    <a:pt x="54" y="413"/>
                  </a:lnTo>
                  <a:lnTo>
                    <a:pt x="40"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3" y="8"/>
                  </a:lnTo>
                  <a:lnTo>
                    <a:pt x="175" y="3"/>
                  </a:lnTo>
                  <a:lnTo>
                    <a:pt x="198" y="1"/>
                  </a:lnTo>
                  <a:lnTo>
                    <a:pt x="221" y="0"/>
                  </a:lnTo>
                  <a:lnTo>
                    <a:pt x="221" y="0"/>
                  </a:lnTo>
                  <a:lnTo>
                    <a:pt x="243" y="1"/>
                  </a:lnTo>
                  <a:lnTo>
                    <a:pt x="266" y="3"/>
                  </a:lnTo>
                  <a:lnTo>
                    <a:pt x="286" y="8"/>
                  </a:lnTo>
                  <a:lnTo>
                    <a:pt x="304" y="15"/>
                  </a:lnTo>
                  <a:lnTo>
                    <a:pt x="322" y="22"/>
                  </a:lnTo>
                  <a:lnTo>
                    <a:pt x="338" y="32"/>
                  </a:lnTo>
                  <a:lnTo>
                    <a:pt x="351" y="43"/>
                  </a:lnTo>
                  <a:lnTo>
                    <a:pt x="365" y="55"/>
                  </a:lnTo>
                  <a:lnTo>
                    <a:pt x="376" y="70"/>
                  </a:lnTo>
                  <a:lnTo>
                    <a:pt x="387" y="86"/>
                  </a:lnTo>
                  <a:lnTo>
                    <a:pt x="396" y="104"/>
                  </a:lnTo>
                  <a:lnTo>
                    <a:pt x="402" y="122"/>
                  </a:lnTo>
                  <a:lnTo>
                    <a:pt x="408"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7" y="43"/>
                  </a:lnTo>
                  <a:lnTo>
                    <a:pt x="217" y="43"/>
                  </a:lnTo>
                  <a:lnTo>
                    <a:pt x="208" y="43"/>
                  </a:lnTo>
                  <a:lnTo>
                    <a:pt x="198" y="47"/>
                  </a:lnTo>
                  <a:lnTo>
                    <a:pt x="190" y="50"/>
                  </a:lnTo>
                  <a:lnTo>
                    <a:pt x="181" y="57"/>
                  </a:lnTo>
                  <a:lnTo>
                    <a:pt x="175" y="64"/>
                  </a:lnTo>
                  <a:lnTo>
                    <a:pt x="169" y="73"/>
                  </a:lnTo>
                  <a:lnTo>
                    <a:pt x="164" y="83"/>
                  </a:lnTo>
                  <a:lnTo>
                    <a:pt x="159" y="94"/>
                  </a:lnTo>
                  <a:lnTo>
                    <a:pt x="155"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58"/>
            <p:cNvSpPr>
              <a:spLocks noEditPoints="1"/>
            </p:cNvSpPr>
            <p:nvPr/>
          </p:nvSpPr>
          <p:spPr bwMode="auto">
            <a:xfrm>
              <a:off x="5775326" y="4127500"/>
              <a:ext cx="347663" cy="385763"/>
            </a:xfrm>
            <a:custGeom>
              <a:avLst/>
              <a:gdLst>
                <a:gd name="T0" fmla="*/ 52 w 439"/>
                <a:gd name="T1" fmla="*/ 52 h 486"/>
                <a:gd name="T2" fmla="*/ 117 w 439"/>
                <a:gd name="T3" fmla="*/ 17 h 486"/>
                <a:gd name="T4" fmla="*/ 187 w 439"/>
                <a:gd name="T5" fmla="*/ 1 h 486"/>
                <a:gd name="T6" fmla="*/ 229 w 439"/>
                <a:gd name="T7" fmla="*/ 0 h 486"/>
                <a:gd name="T8" fmla="*/ 280 w 439"/>
                <a:gd name="T9" fmla="*/ 8 h 486"/>
                <a:gd name="T10" fmla="*/ 323 w 439"/>
                <a:gd name="T11" fmla="*/ 27 h 486"/>
                <a:gd name="T12" fmla="*/ 355 w 439"/>
                <a:gd name="T13" fmla="*/ 57 h 486"/>
                <a:gd name="T14" fmla="*/ 377 w 439"/>
                <a:gd name="T15" fmla="*/ 99 h 486"/>
                <a:gd name="T16" fmla="*/ 384 w 439"/>
                <a:gd name="T17" fmla="*/ 155 h 486"/>
                <a:gd name="T18" fmla="*/ 382 w 439"/>
                <a:gd name="T19" fmla="*/ 372 h 486"/>
                <a:gd name="T20" fmla="*/ 385 w 439"/>
                <a:gd name="T21" fmla="*/ 406 h 486"/>
                <a:gd name="T22" fmla="*/ 395 w 439"/>
                <a:gd name="T23" fmla="*/ 426 h 486"/>
                <a:gd name="T24" fmla="*/ 413 w 439"/>
                <a:gd name="T25" fmla="*/ 435 h 486"/>
                <a:gd name="T26" fmla="*/ 439 w 439"/>
                <a:gd name="T27" fmla="*/ 460 h 486"/>
                <a:gd name="T28" fmla="*/ 391 w 439"/>
                <a:gd name="T29" fmla="*/ 480 h 486"/>
                <a:gd name="T30" fmla="*/ 351 w 439"/>
                <a:gd name="T31" fmla="*/ 486 h 486"/>
                <a:gd name="T32" fmla="*/ 318 w 439"/>
                <a:gd name="T33" fmla="*/ 481 h 486"/>
                <a:gd name="T34" fmla="*/ 282 w 439"/>
                <a:gd name="T35" fmla="*/ 457 h 486"/>
                <a:gd name="T36" fmla="*/ 260 w 439"/>
                <a:gd name="T37" fmla="*/ 416 h 486"/>
                <a:gd name="T38" fmla="*/ 236 w 439"/>
                <a:gd name="T39" fmla="*/ 444 h 486"/>
                <a:gd name="T40" fmla="*/ 193 w 439"/>
                <a:gd name="T41" fmla="*/ 475 h 486"/>
                <a:gd name="T42" fmla="*/ 136 w 439"/>
                <a:gd name="T43" fmla="*/ 486 h 486"/>
                <a:gd name="T44" fmla="*/ 102 w 439"/>
                <a:gd name="T45" fmla="*/ 483 h 486"/>
                <a:gd name="T46" fmla="*/ 62 w 439"/>
                <a:gd name="T47" fmla="*/ 470 h 486"/>
                <a:gd name="T48" fmla="*/ 32 w 439"/>
                <a:gd name="T49" fmla="*/ 446 h 486"/>
                <a:gd name="T50" fmla="*/ 12 w 439"/>
                <a:gd name="T51" fmla="*/ 416 h 486"/>
                <a:gd name="T52" fmla="*/ 1 w 439"/>
                <a:gd name="T53" fmla="*/ 384 h 486"/>
                <a:gd name="T54" fmla="*/ 0 w 439"/>
                <a:gd name="T55" fmla="*/ 361 h 486"/>
                <a:gd name="T56" fmla="*/ 4 w 439"/>
                <a:gd name="T57" fmla="*/ 320 h 486"/>
                <a:gd name="T58" fmla="*/ 22 w 439"/>
                <a:gd name="T59" fmla="*/ 286 h 486"/>
                <a:gd name="T60" fmla="*/ 48 w 439"/>
                <a:gd name="T61" fmla="*/ 260 h 486"/>
                <a:gd name="T62" fmla="*/ 83 w 439"/>
                <a:gd name="T63" fmla="*/ 240 h 486"/>
                <a:gd name="T64" fmla="*/ 141 w 439"/>
                <a:gd name="T65" fmla="*/ 222 h 486"/>
                <a:gd name="T66" fmla="*/ 204 w 439"/>
                <a:gd name="T67" fmla="*/ 206 h 486"/>
                <a:gd name="T68" fmla="*/ 244 w 439"/>
                <a:gd name="T69" fmla="*/ 187 h 486"/>
                <a:gd name="T70" fmla="*/ 254 w 439"/>
                <a:gd name="T71" fmla="*/ 176 h 486"/>
                <a:gd name="T72" fmla="*/ 257 w 439"/>
                <a:gd name="T73" fmla="*/ 153 h 486"/>
                <a:gd name="T74" fmla="*/ 254 w 439"/>
                <a:gd name="T75" fmla="*/ 130 h 486"/>
                <a:gd name="T76" fmla="*/ 243 w 439"/>
                <a:gd name="T77" fmla="*/ 108 h 486"/>
                <a:gd name="T78" fmla="*/ 226 w 439"/>
                <a:gd name="T79" fmla="*/ 90 h 486"/>
                <a:gd name="T80" fmla="*/ 204 w 439"/>
                <a:gd name="T81" fmla="*/ 78 h 486"/>
                <a:gd name="T82" fmla="*/ 176 w 439"/>
                <a:gd name="T83" fmla="*/ 72 h 486"/>
                <a:gd name="T84" fmla="*/ 148 w 439"/>
                <a:gd name="T85" fmla="*/ 72 h 486"/>
                <a:gd name="T86" fmla="*/ 99 w 439"/>
                <a:gd name="T87" fmla="*/ 88 h 486"/>
                <a:gd name="T88" fmla="*/ 59 w 439"/>
                <a:gd name="T89" fmla="*/ 114 h 486"/>
                <a:gd name="T90" fmla="*/ 32 w 439"/>
                <a:gd name="T91" fmla="*/ 67 h 486"/>
                <a:gd name="T92" fmla="*/ 249 w 439"/>
                <a:gd name="T93" fmla="*/ 230 h 486"/>
                <a:gd name="T94" fmla="*/ 195 w 439"/>
                <a:gd name="T95" fmla="*/ 253 h 486"/>
                <a:gd name="T96" fmla="*/ 167 w 439"/>
                <a:gd name="T97" fmla="*/ 268 h 486"/>
                <a:gd name="T98" fmla="*/ 145 w 439"/>
                <a:gd name="T99" fmla="*/ 292 h 486"/>
                <a:gd name="T100" fmla="*/ 133 w 439"/>
                <a:gd name="T101" fmla="*/ 331 h 486"/>
                <a:gd name="T102" fmla="*/ 133 w 439"/>
                <a:gd name="T103" fmla="*/ 364 h 486"/>
                <a:gd name="T104" fmla="*/ 147 w 439"/>
                <a:gd name="T105" fmla="*/ 401 h 486"/>
                <a:gd name="T106" fmla="*/ 176 w 439"/>
                <a:gd name="T107" fmla="*/ 419 h 486"/>
                <a:gd name="T108" fmla="*/ 195 w 439"/>
                <a:gd name="T109" fmla="*/ 420 h 486"/>
                <a:gd name="T110" fmla="*/ 217 w 439"/>
                <a:gd name="T111" fmla="*/ 414 h 486"/>
                <a:gd name="T112" fmla="*/ 234 w 439"/>
                <a:gd name="T113" fmla="*/ 401 h 486"/>
                <a:gd name="T114" fmla="*/ 246 w 439"/>
                <a:gd name="T115" fmla="*/ 383 h 486"/>
                <a:gd name="T116" fmla="*/ 256 w 439"/>
                <a:gd name="T117" fmla="*/ 348 h 486"/>
                <a:gd name="T118" fmla="*/ 259 w 439"/>
                <a:gd name="T119" fmla="*/ 26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9" h="486">
                  <a:moveTo>
                    <a:pt x="32" y="67"/>
                  </a:moveTo>
                  <a:lnTo>
                    <a:pt x="32" y="67"/>
                  </a:lnTo>
                  <a:lnTo>
                    <a:pt x="52" y="52"/>
                  </a:lnTo>
                  <a:lnTo>
                    <a:pt x="73" y="38"/>
                  </a:lnTo>
                  <a:lnTo>
                    <a:pt x="95" y="27"/>
                  </a:lnTo>
                  <a:lnTo>
                    <a:pt x="117" y="17"/>
                  </a:lnTo>
                  <a:lnTo>
                    <a:pt x="141" y="10"/>
                  </a:lnTo>
                  <a:lnTo>
                    <a:pt x="164" y="3"/>
                  </a:lnTo>
                  <a:lnTo>
                    <a:pt x="187" y="1"/>
                  </a:lnTo>
                  <a:lnTo>
                    <a:pt x="210" y="0"/>
                  </a:lnTo>
                  <a:lnTo>
                    <a:pt x="210" y="0"/>
                  </a:lnTo>
                  <a:lnTo>
                    <a:pt x="229" y="0"/>
                  </a:lnTo>
                  <a:lnTo>
                    <a:pt x="246" y="2"/>
                  </a:lnTo>
                  <a:lnTo>
                    <a:pt x="264" y="5"/>
                  </a:lnTo>
                  <a:lnTo>
                    <a:pt x="280" y="8"/>
                  </a:lnTo>
                  <a:lnTo>
                    <a:pt x="296" y="13"/>
                  </a:lnTo>
                  <a:lnTo>
                    <a:pt x="310" y="19"/>
                  </a:lnTo>
                  <a:lnTo>
                    <a:pt x="323" y="27"/>
                  </a:lnTo>
                  <a:lnTo>
                    <a:pt x="336" y="36"/>
                  </a:lnTo>
                  <a:lnTo>
                    <a:pt x="347" y="46"/>
                  </a:lnTo>
                  <a:lnTo>
                    <a:pt x="355" y="57"/>
                  </a:lnTo>
                  <a:lnTo>
                    <a:pt x="364" y="69"/>
                  </a:lnTo>
                  <a:lnTo>
                    <a:pt x="372" y="83"/>
                  </a:lnTo>
                  <a:lnTo>
                    <a:pt x="377" y="99"/>
                  </a:lnTo>
                  <a:lnTo>
                    <a:pt x="382" y="116"/>
                  </a:lnTo>
                  <a:lnTo>
                    <a:pt x="384" y="135"/>
                  </a:lnTo>
                  <a:lnTo>
                    <a:pt x="384" y="155"/>
                  </a:lnTo>
                  <a:lnTo>
                    <a:pt x="384" y="155"/>
                  </a:lnTo>
                  <a:lnTo>
                    <a:pt x="383" y="268"/>
                  </a:lnTo>
                  <a:lnTo>
                    <a:pt x="382" y="372"/>
                  </a:lnTo>
                  <a:lnTo>
                    <a:pt x="382" y="372"/>
                  </a:lnTo>
                  <a:lnTo>
                    <a:pt x="383" y="392"/>
                  </a:lnTo>
                  <a:lnTo>
                    <a:pt x="385" y="406"/>
                  </a:lnTo>
                  <a:lnTo>
                    <a:pt x="389" y="419"/>
                  </a:lnTo>
                  <a:lnTo>
                    <a:pt x="391" y="423"/>
                  </a:lnTo>
                  <a:lnTo>
                    <a:pt x="395" y="426"/>
                  </a:lnTo>
                  <a:lnTo>
                    <a:pt x="399" y="430"/>
                  </a:lnTo>
                  <a:lnTo>
                    <a:pt x="403" y="432"/>
                  </a:lnTo>
                  <a:lnTo>
                    <a:pt x="413" y="435"/>
                  </a:lnTo>
                  <a:lnTo>
                    <a:pt x="425" y="436"/>
                  </a:lnTo>
                  <a:lnTo>
                    <a:pt x="439" y="437"/>
                  </a:lnTo>
                  <a:lnTo>
                    <a:pt x="439" y="460"/>
                  </a:lnTo>
                  <a:lnTo>
                    <a:pt x="439" y="460"/>
                  </a:lnTo>
                  <a:lnTo>
                    <a:pt x="414" y="472"/>
                  </a:lnTo>
                  <a:lnTo>
                    <a:pt x="391" y="480"/>
                  </a:lnTo>
                  <a:lnTo>
                    <a:pt x="382" y="483"/>
                  </a:lnTo>
                  <a:lnTo>
                    <a:pt x="372" y="485"/>
                  </a:lnTo>
                  <a:lnTo>
                    <a:pt x="351" y="486"/>
                  </a:lnTo>
                  <a:lnTo>
                    <a:pt x="351" y="486"/>
                  </a:lnTo>
                  <a:lnTo>
                    <a:pt x="333" y="485"/>
                  </a:lnTo>
                  <a:lnTo>
                    <a:pt x="318" y="481"/>
                  </a:lnTo>
                  <a:lnTo>
                    <a:pt x="305" y="475"/>
                  </a:lnTo>
                  <a:lnTo>
                    <a:pt x="293" y="467"/>
                  </a:lnTo>
                  <a:lnTo>
                    <a:pt x="282" y="457"/>
                  </a:lnTo>
                  <a:lnTo>
                    <a:pt x="274" y="445"/>
                  </a:lnTo>
                  <a:lnTo>
                    <a:pt x="266" y="431"/>
                  </a:lnTo>
                  <a:lnTo>
                    <a:pt x="260" y="416"/>
                  </a:lnTo>
                  <a:lnTo>
                    <a:pt x="260" y="416"/>
                  </a:lnTo>
                  <a:lnTo>
                    <a:pt x="249" y="431"/>
                  </a:lnTo>
                  <a:lnTo>
                    <a:pt x="236" y="444"/>
                  </a:lnTo>
                  <a:lnTo>
                    <a:pt x="223" y="456"/>
                  </a:lnTo>
                  <a:lnTo>
                    <a:pt x="208" y="466"/>
                  </a:lnTo>
                  <a:lnTo>
                    <a:pt x="193" y="475"/>
                  </a:lnTo>
                  <a:lnTo>
                    <a:pt x="176" y="481"/>
                  </a:lnTo>
                  <a:lnTo>
                    <a:pt x="157" y="485"/>
                  </a:lnTo>
                  <a:lnTo>
                    <a:pt x="136" y="486"/>
                  </a:lnTo>
                  <a:lnTo>
                    <a:pt x="136" y="486"/>
                  </a:lnTo>
                  <a:lnTo>
                    <a:pt x="119" y="485"/>
                  </a:lnTo>
                  <a:lnTo>
                    <a:pt x="102" y="483"/>
                  </a:lnTo>
                  <a:lnTo>
                    <a:pt x="88" y="480"/>
                  </a:lnTo>
                  <a:lnTo>
                    <a:pt x="74" y="475"/>
                  </a:lnTo>
                  <a:lnTo>
                    <a:pt x="62" y="470"/>
                  </a:lnTo>
                  <a:lnTo>
                    <a:pt x="50" y="462"/>
                  </a:lnTo>
                  <a:lnTo>
                    <a:pt x="40" y="455"/>
                  </a:lnTo>
                  <a:lnTo>
                    <a:pt x="32" y="446"/>
                  </a:lnTo>
                  <a:lnTo>
                    <a:pt x="24" y="437"/>
                  </a:lnTo>
                  <a:lnTo>
                    <a:pt x="17" y="428"/>
                  </a:lnTo>
                  <a:lnTo>
                    <a:pt x="12" y="416"/>
                  </a:lnTo>
                  <a:lnTo>
                    <a:pt x="7" y="406"/>
                  </a:lnTo>
                  <a:lnTo>
                    <a:pt x="3" y="395"/>
                  </a:lnTo>
                  <a:lnTo>
                    <a:pt x="1" y="384"/>
                  </a:lnTo>
                  <a:lnTo>
                    <a:pt x="0" y="373"/>
                  </a:lnTo>
                  <a:lnTo>
                    <a:pt x="0" y="361"/>
                  </a:lnTo>
                  <a:lnTo>
                    <a:pt x="0" y="361"/>
                  </a:lnTo>
                  <a:lnTo>
                    <a:pt x="0" y="346"/>
                  </a:lnTo>
                  <a:lnTo>
                    <a:pt x="2" y="332"/>
                  </a:lnTo>
                  <a:lnTo>
                    <a:pt x="4" y="320"/>
                  </a:lnTo>
                  <a:lnTo>
                    <a:pt x="9" y="307"/>
                  </a:lnTo>
                  <a:lnTo>
                    <a:pt x="14" y="296"/>
                  </a:lnTo>
                  <a:lnTo>
                    <a:pt x="22" y="286"/>
                  </a:lnTo>
                  <a:lnTo>
                    <a:pt x="29" y="276"/>
                  </a:lnTo>
                  <a:lnTo>
                    <a:pt x="38" y="268"/>
                  </a:lnTo>
                  <a:lnTo>
                    <a:pt x="48" y="260"/>
                  </a:lnTo>
                  <a:lnTo>
                    <a:pt x="58" y="253"/>
                  </a:lnTo>
                  <a:lnTo>
                    <a:pt x="70" y="246"/>
                  </a:lnTo>
                  <a:lnTo>
                    <a:pt x="83" y="240"/>
                  </a:lnTo>
                  <a:lnTo>
                    <a:pt x="95" y="235"/>
                  </a:lnTo>
                  <a:lnTo>
                    <a:pt x="110" y="230"/>
                  </a:lnTo>
                  <a:lnTo>
                    <a:pt x="141" y="222"/>
                  </a:lnTo>
                  <a:lnTo>
                    <a:pt x="141" y="222"/>
                  </a:lnTo>
                  <a:lnTo>
                    <a:pt x="176" y="213"/>
                  </a:lnTo>
                  <a:lnTo>
                    <a:pt x="204" y="206"/>
                  </a:lnTo>
                  <a:lnTo>
                    <a:pt x="224" y="198"/>
                  </a:lnTo>
                  <a:lnTo>
                    <a:pt x="239" y="191"/>
                  </a:lnTo>
                  <a:lnTo>
                    <a:pt x="244" y="187"/>
                  </a:lnTo>
                  <a:lnTo>
                    <a:pt x="249" y="183"/>
                  </a:lnTo>
                  <a:lnTo>
                    <a:pt x="251" y="179"/>
                  </a:lnTo>
                  <a:lnTo>
                    <a:pt x="254" y="176"/>
                  </a:lnTo>
                  <a:lnTo>
                    <a:pt x="256" y="166"/>
                  </a:lnTo>
                  <a:lnTo>
                    <a:pt x="257" y="153"/>
                  </a:lnTo>
                  <a:lnTo>
                    <a:pt x="257" y="153"/>
                  </a:lnTo>
                  <a:lnTo>
                    <a:pt x="256" y="146"/>
                  </a:lnTo>
                  <a:lnTo>
                    <a:pt x="255" y="137"/>
                  </a:lnTo>
                  <a:lnTo>
                    <a:pt x="254" y="130"/>
                  </a:lnTo>
                  <a:lnTo>
                    <a:pt x="250" y="121"/>
                  </a:lnTo>
                  <a:lnTo>
                    <a:pt x="248" y="115"/>
                  </a:lnTo>
                  <a:lnTo>
                    <a:pt x="243" y="108"/>
                  </a:lnTo>
                  <a:lnTo>
                    <a:pt x="238" y="101"/>
                  </a:lnTo>
                  <a:lnTo>
                    <a:pt x="233" y="95"/>
                  </a:lnTo>
                  <a:lnTo>
                    <a:pt x="226" y="90"/>
                  </a:lnTo>
                  <a:lnTo>
                    <a:pt x="219" y="85"/>
                  </a:lnTo>
                  <a:lnTo>
                    <a:pt x="212" y="81"/>
                  </a:lnTo>
                  <a:lnTo>
                    <a:pt x="204" y="78"/>
                  </a:lnTo>
                  <a:lnTo>
                    <a:pt x="195" y="75"/>
                  </a:lnTo>
                  <a:lnTo>
                    <a:pt x="186" y="73"/>
                  </a:lnTo>
                  <a:lnTo>
                    <a:pt x="176" y="72"/>
                  </a:lnTo>
                  <a:lnTo>
                    <a:pt x="166" y="72"/>
                  </a:lnTo>
                  <a:lnTo>
                    <a:pt x="166" y="72"/>
                  </a:lnTo>
                  <a:lnTo>
                    <a:pt x="148" y="72"/>
                  </a:lnTo>
                  <a:lnTo>
                    <a:pt x="131" y="75"/>
                  </a:lnTo>
                  <a:lnTo>
                    <a:pt x="115" y="80"/>
                  </a:lnTo>
                  <a:lnTo>
                    <a:pt x="99" y="88"/>
                  </a:lnTo>
                  <a:lnTo>
                    <a:pt x="84" y="95"/>
                  </a:lnTo>
                  <a:lnTo>
                    <a:pt x="70" y="104"/>
                  </a:lnTo>
                  <a:lnTo>
                    <a:pt x="59" y="114"/>
                  </a:lnTo>
                  <a:lnTo>
                    <a:pt x="50" y="124"/>
                  </a:lnTo>
                  <a:lnTo>
                    <a:pt x="44" y="124"/>
                  </a:lnTo>
                  <a:lnTo>
                    <a:pt x="32" y="67"/>
                  </a:lnTo>
                  <a:close/>
                  <a:moveTo>
                    <a:pt x="259" y="225"/>
                  </a:moveTo>
                  <a:lnTo>
                    <a:pt x="259" y="225"/>
                  </a:lnTo>
                  <a:lnTo>
                    <a:pt x="249" y="230"/>
                  </a:lnTo>
                  <a:lnTo>
                    <a:pt x="238" y="235"/>
                  </a:lnTo>
                  <a:lnTo>
                    <a:pt x="217" y="244"/>
                  </a:lnTo>
                  <a:lnTo>
                    <a:pt x="195" y="253"/>
                  </a:lnTo>
                  <a:lnTo>
                    <a:pt x="186" y="256"/>
                  </a:lnTo>
                  <a:lnTo>
                    <a:pt x="176" y="261"/>
                  </a:lnTo>
                  <a:lnTo>
                    <a:pt x="167" y="268"/>
                  </a:lnTo>
                  <a:lnTo>
                    <a:pt x="158" y="275"/>
                  </a:lnTo>
                  <a:lnTo>
                    <a:pt x="151" y="282"/>
                  </a:lnTo>
                  <a:lnTo>
                    <a:pt x="145" y="292"/>
                  </a:lnTo>
                  <a:lnTo>
                    <a:pt x="140" y="303"/>
                  </a:lnTo>
                  <a:lnTo>
                    <a:pt x="136" y="316"/>
                  </a:lnTo>
                  <a:lnTo>
                    <a:pt x="133" y="331"/>
                  </a:lnTo>
                  <a:lnTo>
                    <a:pt x="132" y="348"/>
                  </a:lnTo>
                  <a:lnTo>
                    <a:pt x="132" y="348"/>
                  </a:lnTo>
                  <a:lnTo>
                    <a:pt x="133" y="364"/>
                  </a:lnTo>
                  <a:lnTo>
                    <a:pt x="137" y="379"/>
                  </a:lnTo>
                  <a:lnTo>
                    <a:pt x="141" y="392"/>
                  </a:lnTo>
                  <a:lnTo>
                    <a:pt x="147" y="401"/>
                  </a:lnTo>
                  <a:lnTo>
                    <a:pt x="156" y="409"/>
                  </a:lnTo>
                  <a:lnTo>
                    <a:pt x="164" y="415"/>
                  </a:lnTo>
                  <a:lnTo>
                    <a:pt x="176" y="419"/>
                  </a:lnTo>
                  <a:lnTo>
                    <a:pt x="187" y="420"/>
                  </a:lnTo>
                  <a:lnTo>
                    <a:pt x="187" y="420"/>
                  </a:lnTo>
                  <a:lnTo>
                    <a:pt x="195" y="420"/>
                  </a:lnTo>
                  <a:lnTo>
                    <a:pt x="203" y="419"/>
                  </a:lnTo>
                  <a:lnTo>
                    <a:pt x="209" y="416"/>
                  </a:lnTo>
                  <a:lnTo>
                    <a:pt x="217" y="414"/>
                  </a:lnTo>
                  <a:lnTo>
                    <a:pt x="223" y="410"/>
                  </a:lnTo>
                  <a:lnTo>
                    <a:pt x="228" y="406"/>
                  </a:lnTo>
                  <a:lnTo>
                    <a:pt x="234" y="401"/>
                  </a:lnTo>
                  <a:lnTo>
                    <a:pt x="238" y="397"/>
                  </a:lnTo>
                  <a:lnTo>
                    <a:pt x="243" y="390"/>
                  </a:lnTo>
                  <a:lnTo>
                    <a:pt x="246" y="383"/>
                  </a:lnTo>
                  <a:lnTo>
                    <a:pt x="250" y="375"/>
                  </a:lnTo>
                  <a:lnTo>
                    <a:pt x="253" y="367"/>
                  </a:lnTo>
                  <a:lnTo>
                    <a:pt x="256" y="348"/>
                  </a:lnTo>
                  <a:lnTo>
                    <a:pt x="257" y="326"/>
                  </a:lnTo>
                  <a:lnTo>
                    <a:pt x="257" y="326"/>
                  </a:lnTo>
                  <a:lnTo>
                    <a:pt x="259" y="263"/>
                  </a:lnTo>
                  <a:lnTo>
                    <a:pt x="259" y="225"/>
                  </a:lnTo>
                  <a:lnTo>
                    <a:pt x="259" y="2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59"/>
            <p:cNvSpPr>
              <a:spLocks/>
            </p:cNvSpPr>
            <p:nvPr/>
          </p:nvSpPr>
          <p:spPr bwMode="auto">
            <a:xfrm>
              <a:off x="6170613" y="4127500"/>
              <a:ext cx="555625" cy="376238"/>
            </a:xfrm>
            <a:custGeom>
              <a:avLst/>
              <a:gdLst>
                <a:gd name="T0" fmla="*/ 135 w 700"/>
                <a:gd name="T1" fmla="*/ 84 h 473"/>
                <a:gd name="T2" fmla="*/ 181 w 700"/>
                <a:gd name="T3" fmla="*/ 34 h 473"/>
                <a:gd name="T4" fmla="*/ 237 w 700"/>
                <a:gd name="T5" fmla="*/ 6 h 473"/>
                <a:gd name="T6" fmla="*/ 268 w 700"/>
                <a:gd name="T7" fmla="*/ 0 h 473"/>
                <a:gd name="T8" fmla="*/ 290 w 700"/>
                <a:gd name="T9" fmla="*/ 0 h 473"/>
                <a:gd name="T10" fmla="*/ 320 w 700"/>
                <a:gd name="T11" fmla="*/ 6 h 473"/>
                <a:gd name="T12" fmla="*/ 345 w 700"/>
                <a:gd name="T13" fmla="*/ 17 h 473"/>
                <a:gd name="T14" fmla="*/ 368 w 700"/>
                <a:gd name="T15" fmla="*/ 36 h 473"/>
                <a:gd name="T16" fmla="*/ 402 w 700"/>
                <a:gd name="T17" fmla="*/ 90 h 473"/>
                <a:gd name="T18" fmla="*/ 433 w 700"/>
                <a:gd name="T19" fmla="*/ 52 h 473"/>
                <a:gd name="T20" fmla="*/ 487 w 700"/>
                <a:gd name="T21" fmla="*/ 13 h 473"/>
                <a:gd name="T22" fmla="*/ 538 w 700"/>
                <a:gd name="T23" fmla="*/ 0 h 473"/>
                <a:gd name="T24" fmla="*/ 567 w 700"/>
                <a:gd name="T25" fmla="*/ 0 h 473"/>
                <a:gd name="T26" fmla="*/ 613 w 700"/>
                <a:gd name="T27" fmla="*/ 10 h 473"/>
                <a:gd name="T28" fmla="*/ 650 w 700"/>
                <a:gd name="T29" fmla="*/ 32 h 473"/>
                <a:gd name="T30" fmla="*/ 676 w 700"/>
                <a:gd name="T31" fmla="*/ 65 h 473"/>
                <a:gd name="T32" fmla="*/ 692 w 700"/>
                <a:gd name="T33" fmla="*/ 114 h 473"/>
                <a:gd name="T34" fmla="*/ 698 w 700"/>
                <a:gd name="T35" fmla="*/ 175 h 473"/>
                <a:gd name="T36" fmla="*/ 696 w 700"/>
                <a:gd name="T37" fmla="*/ 261 h 473"/>
                <a:gd name="T38" fmla="*/ 695 w 700"/>
                <a:gd name="T39" fmla="*/ 336 h 473"/>
                <a:gd name="T40" fmla="*/ 700 w 700"/>
                <a:gd name="T41" fmla="*/ 473 h 473"/>
                <a:gd name="T42" fmla="*/ 628 w 700"/>
                <a:gd name="T43" fmla="*/ 468 h 473"/>
                <a:gd name="T44" fmla="*/ 571 w 700"/>
                <a:gd name="T45" fmla="*/ 472 h 473"/>
                <a:gd name="T46" fmla="*/ 559 w 700"/>
                <a:gd name="T47" fmla="*/ 446 h 473"/>
                <a:gd name="T48" fmla="*/ 566 w 700"/>
                <a:gd name="T49" fmla="*/ 281 h 473"/>
                <a:gd name="T50" fmla="*/ 566 w 700"/>
                <a:gd name="T51" fmla="*/ 172 h 473"/>
                <a:gd name="T52" fmla="*/ 558 w 700"/>
                <a:gd name="T53" fmla="*/ 137 h 473"/>
                <a:gd name="T54" fmla="*/ 546 w 700"/>
                <a:gd name="T55" fmla="*/ 112 h 473"/>
                <a:gd name="T56" fmla="*/ 528 w 700"/>
                <a:gd name="T57" fmla="*/ 95 h 473"/>
                <a:gd name="T58" fmla="*/ 506 w 700"/>
                <a:gd name="T59" fmla="*/ 85 h 473"/>
                <a:gd name="T60" fmla="*/ 489 w 700"/>
                <a:gd name="T61" fmla="*/ 84 h 473"/>
                <a:gd name="T62" fmla="*/ 458 w 700"/>
                <a:gd name="T63" fmla="*/ 90 h 473"/>
                <a:gd name="T64" fmla="*/ 437 w 700"/>
                <a:gd name="T65" fmla="*/ 106 h 473"/>
                <a:gd name="T66" fmla="*/ 423 w 700"/>
                <a:gd name="T67" fmla="*/ 130 h 473"/>
                <a:gd name="T68" fmla="*/ 413 w 700"/>
                <a:gd name="T69" fmla="*/ 176 h 473"/>
                <a:gd name="T70" fmla="*/ 413 w 700"/>
                <a:gd name="T71" fmla="*/ 261 h 473"/>
                <a:gd name="T72" fmla="*/ 417 w 700"/>
                <a:gd name="T73" fmla="*/ 423 h 473"/>
                <a:gd name="T74" fmla="*/ 390 w 700"/>
                <a:gd name="T75" fmla="*/ 471 h 473"/>
                <a:gd name="T76" fmla="*/ 349 w 700"/>
                <a:gd name="T77" fmla="*/ 468 h 473"/>
                <a:gd name="T78" fmla="*/ 278 w 700"/>
                <a:gd name="T79" fmla="*/ 473 h 473"/>
                <a:gd name="T80" fmla="*/ 284 w 700"/>
                <a:gd name="T81" fmla="*/ 372 h 473"/>
                <a:gd name="T82" fmla="*/ 285 w 700"/>
                <a:gd name="T83" fmla="*/ 203 h 473"/>
                <a:gd name="T84" fmla="*/ 282 w 700"/>
                <a:gd name="T85" fmla="*/ 152 h 473"/>
                <a:gd name="T86" fmla="*/ 270 w 700"/>
                <a:gd name="T87" fmla="*/ 115 h 473"/>
                <a:gd name="T88" fmla="*/ 257 w 700"/>
                <a:gd name="T89" fmla="*/ 96 h 473"/>
                <a:gd name="T90" fmla="*/ 236 w 700"/>
                <a:gd name="T91" fmla="*/ 85 h 473"/>
                <a:gd name="T92" fmla="*/ 218 w 700"/>
                <a:gd name="T93" fmla="*/ 84 h 473"/>
                <a:gd name="T94" fmla="*/ 190 w 700"/>
                <a:gd name="T95" fmla="*/ 89 h 473"/>
                <a:gd name="T96" fmla="*/ 168 w 700"/>
                <a:gd name="T97" fmla="*/ 105 h 473"/>
                <a:gd name="T98" fmla="*/ 150 w 700"/>
                <a:gd name="T99" fmla="*/ 130 h 473"/>
                <a:gd name="T100" fmla="*/ 140 w 700"/>
                <a:gd name="T101" fmla="*/ 165 h 473"/>
                <a:gd name="T102" fmla="*/ 135 w 700"/>
                <a:gd name="T103" fmla="*/ 224 h 473"/>
                <a:gd name="T104" fmla="*/ 135 w 700"/>
                <a:gd name="T105" fmla="*/ 318 h 473"/>
                <a:gd name="T106" fmla="*/ 143 w 700"/>
                <a:gd name="T107" fmla="*/ 473 h 473"/>
                <a:gd name="T108" fmla="*/ 93 w 700"/>
                <a:gd name="T109" fmla="*/ 470 h 473"/>
                <a:gd name="T110" fmla="*/ 51 w 700"/>
                <a:gd name="T111" fmla="*/ 470 h 473"/>
                <a:gd name="T112" fmla="*/ 0 w 700"/>
                <a:gd name="T113" fmla="*/ 473 h 473"/>
                <a:gd name="T114" fmla="*/ 8 w 700"/>
                <a:gd name="T115" fmla="*/ 318 h 473"/>
                <a:gd name="T116" fmla="*/ 8 w 700"/>
                <a:gd name="T117" fmla="*/ 224 h 473"/>
                <a:gd name="T118" fmla="*/ 4 w 700"/>
                <a:gd name="T119" fmla="*/ 63 h 473"/>
                <a:gd name="T120" fmla="*/ 34 w 700"/>
                <a:gd name="T121" fmla="*/ 15 h 473"/>
                <a:gd name="T122" fmla="*/ 68 w 700"/>
                <a:gd name="T123" fmla="*/ 17 h 473"/>
                <a:gd name="T124" fmla="*/ 138 w 700"/>
                <a:gd name="T125" fmla="*/ 1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0" h="473">
                  <a:moveTo>
                    <a:pt x="134" y="84"/>
                  </a:moveTo>
                  <a:lnTo>
                    <a:pt x="135" y="84"/>
                  </a:lnTo>
                  <a:lnTo>
                    <a:pt x="135" y="84"/>
                  </a:lnTo>
                  <a:lnTo>
                    <a:pt x="149" y="65"/>
                  </a:lnTo>
                  <a:lnTo>
                    <a:pt x="164" y="49"/>
                  </a:lnTo>
                  <a:lnTo>
                    <a:pt x="181" y="34"/>
                  </a:lnTo>
                  <a:lnTo>
                    <a:pt x="199" y="22"/>
                  </a:lnTo>
                  <a:lnTo>
                    <a:pt x="217" y="12"/>
                  </a:lnTo>
                  <a:lnTo>
                    <a:pt x="237" y="6"/>
                  </a:lnTo>
                  <a:lnTo>
                    <a:pt x="247" y="3"/>
                  </a:lnTo>
                  <a:lnTo>
                    <a:pt x="258" y="1"/>
                  </a:lnTo>
                  <a:lnTo>
                    <a:pt x="268" y="0"/>
                  </a:lnTo>
                  <a:lnTo>
                    <a:pt x="279" y="0"/>
                  </a:lnTo>
                  <a:lnTo>
                    <a:pt x="279" y="0"/>
                  </a:lnTo>
                  <a:lnTo>
                    <a:pt x="290" y="0"/>
                  </a:lnTo>
                  <a:lnTo>
                    <a:pt x="300" y="1"/>
                  </a:lnTo>
                  <a:lnTo>
                    <a:pt x="310" y="3"/>
                  </a:lnTo>
                  <a:lnTo>
                    <a:pt x="320" y="6"/>
                  </a:lnTo>
                  <a:lnTo>
                    <a:pt x="329" y="8"/>
                  </a:lnTo>
                  <a:lnTo>
                    <a:pt x="337" y="13"/>
                  </a:lnTo>
                  <a:lnTo>
                    <a:pt x="345" y="17"/>
                  </a:lnTo>
                  <a:lnTo>
                    <a:pt x="354" y="23"/>
                  </a:lnTo>
                  <a:lnTo>
                    <a:pt x="361" y="29"/>
                  </a:lnTo>
                  <a:lnTo>
                    <a:pt x="368" y="36"/>
                  </a:lnTo>
                  <a:lnTo>
                    <a:pt x="381" y="52"/>
                  </a:lnTo>
                  <a:lnTo>
                    <a:pt x="392" y="69"/>
                  </a:lnTo>
                  <a:lnTo>
                    <a:pt x="402" y="90"/>
                  </a:lnTo>
                  <a:lnTo>
                    <a:pt x="402" y="90"/>
                  </a:lnTo>
                  <a:lnTo>
                    <a:pt x="417" y="69"/>
                  </a:lnTo>
                  <a:lnTo>
                    <a:pt x="433" y="52"/>
                  </a:lnTo>
                  <a:lnTo>
                    <a:pt x="450" y="36"/>
                  </a:lnTo>
                  <a:lnTo>
                    <a:pt x="469" y="23"/>
                  </a:lnTo>
                  <a:lnTo>
                    <a:pt x="487" y="13"/>
                  </a:lnTo>
                  <a:lnTo>
                    <a:pt x="507" y="6"/>
                  </a:lnTo>
                  <a:lnTo>
                    <a:pt x="528" y="1"/>
                  </a:lnTo>
                  <a:lnTo>
                    <a:pt x="538" y="0"/>
                  </a:lnTo>
                  <a:lnTo>
                    <a:pt x="550" y="0"/>
                  </a:lnTo>
                  <a:lnTo>
                    <a:pt x="550" y="0"/>
                  </a:lnTo>
                  <a:lnTo>
                    <a:pt x="567" y="0"/>
                  </a:lnTo>
                  <a:lnTo>
                    <a:pt x="583" y="2"/>
                  </a:lnTo>
                  <a:lnTo>
                    <a:pt x="598" y="6"/>
                  </a:lnTo>
                  <a:lnTo>
                    <a:pt x="613" y="10"/>
                  </a:lnTo>
                  <a:lnTo>
                    <a:pt x="626" y="16"/>
                  </a:lnTo>
                  <a:lnTo>
                    <a:pt x="639" y="23"/>
                  </a:lnTo>
                  <a:lnTo>
                    <a:pt x="650" y="32"/>
                  </a:lnTo>
                  <a:lnTo>
                    <a:pt x="660" y="42"/>
                  </a:lnTo>
                  <a:lnTo>
                    <a:pt x="669" y="53"/>
                  </a:lnTo>
                  <a:lnTo>
                    <a:pt x="676" y="65"/>
                  </a:lnTo>
                  <a:lnTo>
                    <a:pt x="682" y="80"/>
                  </a:lnTo>
                  <a:lnTo>
                    <a:pt x="688" y="96"/>
                  </a:lnTo>
                  <a:lnTo>
                    <a:pt x="692" y="114"/>
                  </a:lnTo>
                  <a:lnTo>
                    <a:pt x="696" y="132"/>
                  </a:lnTo>
                  <a:lnTo>
                    <a:pt x="697" y="153"/>
                  </a:lnTo>
                  <a:lnTo>
                    <a:pt x="698" y="175"/>
                  </a:lnTo>
                  <a:lnTo>
                    <a:pt x="698" y="175"/>
                  </a:lnTo>
                  <a:lnTo>
                    <a:pt x="697" y="220"/>
                  </a:lnTo>
                  <a:lnTo>
                    <a:pt x="696" y="261"/>
                  </a:lnTo>
                  <a:lnTo>
                    <a:pt x="695" y="299"/>
                  </a:lnTo>
                  <a:lnTo>
                    <a:pt x="695" y="336"/>
                  </a:lnTo>
                  <a:lnTo>
                    <a:pt x="695" y="336"/>
                  </a:lnTo>
                  <a:lnTo>
                    <a:pt x="695" y="367"/>
                  </a:lnTo>
                  <a:lnTo>
                    <a:pt x="696" y="401"/>
                  </a:lnTo>
                  <a:lnTo>
                    <a:pt x="700" y="473"/>
                  </a:lnTo>
                  <a:lnTo>
                    <a:pt x="700" y="473"/>
                  </a:lnTo>
                  <a:lnTo>
                    <a:pt x="667" y="470"/>
                  </a:lnTo>
                  <a:lnTo>
                    <a:pt x="628" y="468"/>
                  </a:lnTo>
                  <a:lnTo>
                    <a:pt x="628" y="468"/>
                  </a:lnTo>
                  <a:lnTo>
                    <a:pt x="588" y="470"/>
                  </a:lnTo>
                  <a:lnTo>
                    <a:pt x="571" y="472"/>
                  </a:lnTo>
                  <a:lnTo>
                    <a:pt x="556" y="473"/>
                  </a:lnTo>
                  <a:lnTo>
                    <a:pt x="556" y="473"/>
                  </a:lnTo>
                  <a:lnTo>
                    <a:pt x="559" y="446"/>
                  </a:lnTo>
                  <a:lnTo>
                    <a:pt x="561" y="418"/>
                  </a:lnTo>
                  <a:lnTo>
                    <a:pt x="564" y="353"/>
                  </a:lnTo>
                  <a:lnTo>
                    <a:pt x="566" y="281"/>
                  </a:lnTo>
                  <a:lnTo>
                    <a:pt x="567" y="199"/>
                  </a:lnTo>
                  <a:lnTo>
                    <a:pt x="567" y="199"/>
                  </a:lnTo>
                  <a:lnTo>
                    <a:pt x="566" y="172"/>
                  </a:lnTo>
                  <a:lnTo>
                    <a:pt x="563" y="160"/>
                  </a:lnTo>
                  <a:lnTo>
                    <a:pt x="561" y="148"/>
                  </a:lnTo>
                  <a:lnTo>
                    <a:pt x="558" y="137"/>
                  </a:lnTo>
                  <a:lnTo>
                    <a:pt x="554" y="129"/>
                  </a:lnTo>
                  <a:lnTo>
                    <a:pt x="551" y="120"/>
                  </a:lnTo>
                  <a:lnTo>
                    <a:pt x="546" y="112"/>
                  </a:lnTo>
                  <a:lnTo>
                    <a:pt x="541" y="105"/>
                  </a:lnTo>
                  <a:lnTo>
                    <a:pt x="535" y="99"/>
                  </a:lnTo>
                  <a:lnTo>
                    <a:pt x="528" y="95"/>
                  </a:lnTo>
                  <a:lnTo>
                    <a:pt x="521" y="90"/>
                  </a:lnTo>
                  <a:lnTo>
                    <a:pt x="514" y="88"/>
                  </a:lnTo>
                  <a:lnTo>
                    <a:pt x="506" y="85"/>
                  </a:lnTo>
                  <a:lnTo>
                    <a:pt x="497" y="84"/>
                  </a:lnTo>
                  <a:lnTo>
                    <a:pt x="489" y="84"/>
                  </a:lnTo>
                  <a:lnTo>
                    <a:pt x="489" y="84"/>
                  </a:lnTo>
                  <a:lnTo>
                    <a:pt x="478" y="84"/>
                  </a:lnTo>
                  <a:lnTo>
                    <a:pt x="468" y="86"/>
                  </a:lnTo>
                  <a:lnTo>
                    <a:pt x="458" y="90"/>
                  </a:lnTo>
                  <a:lnTo>
                    <a:pt x="450" y="94"/>
                  </a:lnTo>
                  <a:lnTo>
                    <a:pt x="443" y="100"/>
                  </a:lnTo>
                  <a:lnTo>
                    <a:pt x="437" y="106"/>
                  </a:lnTo>
                  <a:lnTo>
                    <a:pt x="432" y="114"/>
                  </a:lnTo>
                  <a:lnTo>
                    <a:pt x="427" y="121"/>
                  </a:lnTo>
                  <a:lnTo>
                    <a:pt x="423" y="130"/>
                  </a:lnTo>
                  <a:lnTo>
                    <a:pt x="421" y="139"/>
                  </a:lnTo>
                  <a:lnTo>
                    <a:pt x="416" y="157"/>
                  </a:lnTo>
                  <a:lnTo>
                    <a:pt x="413" y="176"/>
                  </a:lnTo>
                  <a:lnTo>
                    <a:pt x="413" y="193"/>
                  </a:lnTo>
                  <a:lnTo>
                    <a:pt x="413" y="261"/>
                  </a:lnTo>
                  <a:lnTo>
                    <a:pt x="413" y="261"/>
                  </a:lnTo>
                  <a:lnTo>
                    <a:pt x="413" y="318"/>
                  </a:lnTo>
                  <a:lnTo>
                    <a:pt x="414" y="372"/>
                  </a:lnTo>
                  <a:lnTo>
                    <a:pt x="417" y="423"/>
                  </a:lnTo>
                  <a:lnTo>
                    <a:pt x="421" y="473"/>
                  </a:lnTo>
                  <a:lnTo>
                    <a:pt x="421" y="473"/>
                  </a:lnTo>
                  <a:lnTo>
                    <a:pt x="390" y="471"/>
                  </a:lnTo>
                  <a:lnTo>
                    <a:pt x="371" y="470"/>
                  </a:lnTo>
                  <a:lnTo>
                    <a:pt x="349" y="468"/>
                  </a:lnTo>
                  <a:lnTo>
                    <a:pt x="349" y="468"/>
                  </a:lnTo>
                  <a:lnTo>
                    <a:pt x="328" y="470"/>
                  </a:lnTo>
                  <a:lnTo>
                    <a:pt x="309" y="471"/>
                  </a:lnTo>
                  <a:lnTo>
                    <a:pt x="278" y="473"/>
                  </a:lnTo>
                  <a:lnTo>
                    <a:pt x="278" y="473"/>
                  </a:lnTo>
                  <a:lnTo>
                    <a:pt x="282" y="423"/>
                  </a:lnTo>
                  <a:lnTo>
                    <a:pt x="284" y="372"/>
                  </a:lnTo>
                  <a:lnTo>
                    <a:pt x="285" y="318"/>
                  </a:lnTo>
                  <a:lnTo>
                    <a:pt x="285" y="261"/>
                  </a:lnTo>
                  <a:lnTo>
                    <a:pt x="285" y="203"/>
                  </a:lnTo>
                  <a:lnTo>
                    <a:pt x="285" y="203"/>
                  </a:lnTo>
                  <a:lnTo>
                    <a:pt x="284" y="177"/>
                  </a:lnTo>
                  <a:lnTo>
                    <a:pt x="282" y="152"/>
                  </a:lnTo>
                  <a:lnTo>
                    <a:pt x="278" y="132"/>
                  </a:lnTo>
                  <a:lnTo>
                    <a:pt x="274" y="122"/>
                  </a:lnTo>
                  <a:lnTo>
                    <a:pt x="270" y="115"/>
                  </a:lnTo>
                  <a:lnTo>
                    <a:pt x="267" y="108"/>
                  </a:lnTo>
                  <a:lnTo>
                    <a:pt x="262" y="101"/>
                  </a:lnTo>
                  <a:lnTo>
                    <a:pt x="257" y="96"/>
                  </a:lnTo>
                  <a:lnTo>
                    <a:pt x="251" y="91"/>
                  </a:lnTo>
                  <a:lnTo>
                    <a:pt x="243" y="88"/>
                  </a:lnTo>
                  <a:lnTo>
                    <a:pt x="236" y="85"/>
                  </a:lnTo>
                  <a:lnTo>
                    <a:pt x="227" y="84"/>
                  </a:lnTo>
                  <a:lnTo>
                    <a:pt x="218" y="84"/>
                  </a:lnTo>
                  <a:lnTo>
                    <a:pt x="218" y="84"/>
                  </a:lnTo>
                  <a:lnTo>
                    <a:pt x="208" y="84"/>
                  </a:lnTo>
                  <a:lnTo>
                    <a:pt x="199" y="86"/>
                  </a:lnTo>
                  <a:lnTo>
                    <a:pt x="190" y="89"/>
                  </a:lnTo>
                  <a:lnTo>
                    <a:pt x="181" y="93"/>
                  </a:lnTo>
                  <a:lnTo>
                    <a:pt x="174" y="99"/>
                  </a:lnTo>
                  <a:lnTo>
                    <a:pt x="168" y="105"/>
                  </a:lnTo>
                  <a:lnTo>
                    <a:pt x="161" y="112"/>
                  </a:lnTo>
                  <a:lnTo>
                    <a:pt x="155" y="121"/>
                  </a:lnTo>
                  <a:lnTo>
                    <a:pt x="150" y="130"/>
                  </a:lnTo>
                  <a:lnTo>
                    <a:pt x="146" y="141"/>
                  </a:lnTo>
                  <a:lnTo>
                    <a:pt x="143" y="152"/>
                  </a:lnTo>
                  <a:lnTo>
                    <a:pt x="140" y="165"/>
                  </a:lnTo>
                  <a:lnTo>
                    <a:pt x="138" y="178"/>
                  </a:lnTo>
                  <a:lnTo>
                    <a:pt x="137" y="192"/>
                  </a:lnTo>
                  <a:lnTo>
                    <a:pt x="135" y="224"/>
                  </a:lnTo>
                  <a:lnTo>
                    <a:pt x="135" y="261"/>
                  </a:lnTo>
                  <a:lnTo>
                    <a:pt x="135" y="261"/>
                  </a:lnTo>
                  <a:lnTo>
                    <a:pt x="135" y="318"/>
                  </a:lnTo>
                  <a:lnTo>
                    <a:pt x="137" y="372"/>
                  </a:lnTo>
                  <a:lnTo>
                    <a:pt x="139" y="423"/>
                  </a:lnTo>
                  <a:lnTo>
                    <a:pt x="143" y="473"/>
                  </a:lnTo>
                  <a:lnTo>
                    <a:pt x="143" y="473"/>
                  </a:lnTo>
                  <a:lnTo>
                    <a:pt x="112" y="471"/>
                  </a:lnTo>
                  <a:lnTo>
                    <a:pt x="93" y="470"/>
                  </a:lnTo>
                  <a:lnTo>
                    <a:pt x="72" y="468"/>
                  </a:lnTo>
                  <a:lnTo>
                    <a:pt x="72" y="468"/>
                  </a:lnTo>
                  <a:lnTo>
                    <a:pt x="51" y="470"/>
                  </a:lnTo>
                  <a:lnTo>
                    <a:pt x="31" y="471"/>
                  </a:lnTo>
                  <a:lnTo>
                    <a:pt x="0" y="473"/>
                  </a:lnTo>
                  <a:lnTo>
                    <a:pt x="0" y="473"/>
                  </a:lnTo>
                  <a:lnTo>
                    <a:pt x="4" y="423"/>
                  </a:lnTo>
                  <a:lnTo>
                    <a:pt x="6" y="372"/>
                  </a:lnTo>
                  <a:lnTo>
                    <a:pt x="8" y="318"/>
                  </a:lnTo>
                  <a:lnTo>
                    <a:pt x="8" y="261"/>
                  </a:lnTo>
                  <a:lnTo>
                    <a:pt x="8" y="224"/>
                  </a:lnTo>
                  <a:lnTo>
                    <a:pt x="8" y="224"/>
                  </a:lnTo>
                  <a:lnTo>
                    <a:pt x="8" y="167"/>
                  </a:lnTo>
                  <a:lnTo>
                    <a:pt x="6" y="114"/>
                  </a:lnTo>
                  <a:lnTo>
                    <a:pt x="4" y="63"/>
                  </a:lnTo>
                  <a:lnTo>
                    <a:pt x="0" y="12"/>
                  </a:lnTo>
                  <a:lnTo>
                    <a:pt x="0" y="12"/>
                  </a:lnTo>
                  <a:lnTo>
                    <a:pt x="34" y="15"/>
                  </a:lnTo>
                  <a:lnTo>
                    <a:pt x="51" y="16"/>
                  </a:lnTo>
                  <a:lnTo>
                    <a:pt x="68" y="17"/>
                  </a:lnTo>
                  <a:lnTo>
                    <a:pt x="68" y="17"/>
                  </a:lnTo>
                  <a:lnTo>
                    <a:pt x="84" y="16"/>
                  </a:lnTo>
                  <a:lnTo>
                    <a:pt x="102" y="15"/>
                  </a:lnTo>
                  <a:lnTo>
                    <a:pt x="138" y="12"/>
                  </a:lnTo>
                  <a:lnTo>
                    <a:pt x="134"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60"/>
            <p:cNvSpPr>
              <a:spLocks/>
            </p:cNvSpPr>
            <p:nvPr/>
          </p:nvSpPr>
          <p:spPr bwMode="auto">
            <a:xfrm>
              <a:off x="3519488" y="4560888"/>
              <a:ext cx="3214688" cy="420688"/>
            </a:xfrm>
            <a:custGeom>
              <a:avLst/>
              <a:gdLst>
                <a:gd name="T0" fmla="*/ 3976 w 4051"/>
                <a:gd name="T1" fmla="*/ 25 h 530"/>
                <a:gd name="T2" fmla="*/ 3891 w 4051"/>
                <a:gd name="T3" fmla="*/ 75 h 530"/>
                <a:gd name="T4" fmla="*/ 3689 w 4051"/>
                <a:gd name="T5" fmla="*/ 154 h 530"/>
                <a:gd name="T6" fmla="*/ 3475 w 4051"/>
                <a:gd name="T7" fmla="*/ 203 h 530"/>
                <a:gd name="T8" fmla="*/ 3257 w 4051"/>
                <a:gd name="T9" fmla="*/ 230 h 530"/>
                <a:gd name="T10" fmla="*/ 2962 w 4051"/>
                <a:gd name="T11" fmla="*/ 237 h 530"/>
                <a:gd name="T12" fmla="*/ 2740 w 4051"/>
                <a:gd name="T13" fmla="*/ 226 h 530"/>
                <a:gd name="T14" fmla="*/ 2445 w 4051"/>
                <a:gd name="T15" fmla="*/ 194 h 530"/>
                <a:gd name="T16" fmla="*/ 2223 w 4051"/>
                <a:gd name="T17" fmla="*/ 158 h 530"/>
                <a:gd name="T18" fmla="*/ 1712 w 4051"/>
                <a:gd name="T19" fmla="*/ 51 h 530"/>
                <a:gd name="T20" fmla="*/ 1837 w 4051"/>
                <a:gd name="T21" fmla="*/ 155 h 530"/>
                <a:gd name="T22" fmla="*/ 2130 w 4051"/>
                <a:gd name="T23" fmla="*/ 241 h 530"/>
                <a:gd name="T24" fmla="*/ 2353 w 4051"/>
                <a:gd name="T25" fmla="*/ 292 h 530"/>
                <a:gd name="T26" fmla="*/ 2654 w 4051"/>
                <a:gd name="T27" fmla="*/ 338 h 530"/>
                <a:gd name="T28" fmla="*/ 2884 w 4051"/>
                <a:gd name="T29" fmla="*/ 356 h 530"/>
                <a:gd name="T30" fmla="*/ 3140 w 4051"/>
                <a:gd name="T31" fmla="*/ 355 h 530"/>
                <a:gd name="T32" fmla="*/ 3396 w 4051"/>
                <a:gd name="T33" fmla="*/ 328 h 530"/>
                <a:gd name="T34" fmla="*/ 3272 w 4051"/>
                <a:gd name="T35" fmla="*/ 371 h 530"/>
                <a:gd name="T36" fmla="*/ 3113 w 4051"/>
                <a:gd name="T37" fmla="*/ 405 h 530"/>
                <a:gd name="T38" fmla="*/ 2882 w 4051"/>
                <a:gd name="T39" fmla="*/ 423 h 530"/>
                <a:gd name="T40" fmla="*/ 2713 w 4051"/>
                <a:gd name="T41" fmla="*/ 418 h 530"/>
                <a:gd name="T42" fmla="*/ 2487 w 4051"/>
                <a:gd name="T43" fmla="*/ 395 h 530"/>
                <a:gd name="T44" fmla="*/ 2305 w 4051"/>
                <a:gd name="T45" fmla="*/ 364 h 530"/>
                <a:gd name="T46" fmla="*/ 2094 w 4051"/>
                <a:gd name="T47" fmla="*/ 317 h 530"/>
                <a:gd name="T48" fmla="*/ 1792 w 4051"/>
                <a:gd name="T49" fmla="*/ 231 h 530"/>
                <a:gd name="T50" fmla="*/ 1453 w 4051"/>
                <a:gd name="T51" fmla="*/ 117 h 530"/>
                <a:gd name="T52" fmla="*/ 1275 w 4051"/>
                <a:gd name="T53" fmla="*/ 72 h 530"/>
                <a:gd name="T54" fmla="*/ 1032 w 4051"/>
                <a:gd name="T55" fmla="*/ 40 h 530"/>
                <a:gd name="T56" fmla="*/ 849 w 4051"/>
                <a:gd name="T57" fmla="*/ 41 h 530"/>
                <a:gd name="T58" fmla="*/ 605 w 4051"/>
                <a:gd name="T59" fmla="*/ 74 h 530"/>
                <a:gd name="T60" fmla="*/ 429 w 4051"/>
                <a:gd name="T61" fmla="*/ 124 h 530"/>
                <a:gd name="T62" fmla="*/ 204 w 4051"/>
                <a:gd name="T63" fmla="*/ 221 h 530"/>
                <a:gd name="T64" fmla="*/ 73 w 4051"/>
                <a:gd name="T65" fmla="*/ 302 h 530"/>
                <a:gd name="T66" fmla="*/ 35 w 4051"/>
                <a:gd name="T67" fmla="*/ 401 h 530"/>
                <a:gd name="T68" fmla="*/ 166 w 4051"/>
                <a:gd name="T69" fmla="*/ 323 h 530"/>
                <a:gd name="T70" fmla="*/ 300 w 4051"/>
                <a:gd name="T71" fmla="*/ 258 h 530"/>
                <a:gd name="T72" fmla="*/ 454 w 4051"/>
                <a:gd name="T73" fmla="*/ 205 h 530"/>
                <a:gd name="T74" fmla="*/ 620 w 4051"/>
                <a:gd name="T75" fmla="*/ 169 h 530"/>
                <a:gd name="T76" fmla="*/ 845 w 4051"/>
                <a:gd name="T77" fmla="*/ 143 h 530"/>
                <a:gd name="T78" fmla="*/ 1018 w 4051"/>
                <a:gd name="T79" fmla="*/ 147 h 530"/>
                <a:gd name="T80" fmla="*/ 1250 w 4051"/>
                <a:gd name="T81" fmla="*/ 181 h 530"/>
                <a:gd name="T82" fmla="*/ 1421 w 4051"/>
                <a:gd name="T83" fmla="*/ 229 h 530"/>
                <a:gd name="T84" fmla="*/ 1758 w 4051"/>
                <a:gd name="T85" fmla="*/ 345 h 530"/>
                <a:gd name="T86" fmla="*/ 1945 w 4051"/>
                <a:gd name="T87" fmla="*/ 401 h 530"/>
                <a:gd name="T88" fmla="*/ 2195 w 4051"/>
                <a:gd name="T89" fmla="*/ 463 h 530"/>
                <a:gd name="T90" fmla="*/ 2432 w 4051"/>
                <a:gd name="T91" fmla="*/ 504 h 530"/>
                <a:gd name="T92" fmla="*/ 2657 w 4051"/>
                <a:gd name="T93" fmla="*/ 526 h 530"/>
                <a:gd name="T94" fmla="*/ 2825 w 4051"/>
                <a:gd name="T95" fmla="*/ 530 h 530"/>
                <a:gd name="T96" fmla="*/ 3070 w 4051"/>
                <a:gd name="T97" fmla="*/ 510 h 530"/>
                <a:gd name="T98" fmla="*/ 3250 w 4051"/>
                <a:gd name="T99" fmla="*/ 469 h 530"/>
                <a:gd name="T100" fmla="*/ 3369 w 4051"/>
                <a:gd name="T101" fmla="*/ 426 h 530"/>
                <a:gd name="T102" fmla="*/ 3477 w 4051"/>
                <a:gd name="T103" fmla="*/ 371 h 530"/>
                <a:gd name="T104" fmla="*/ 3571 w 4051"/>
                <a:gd name="T105" fmla="*/ 305 h 530"/>
                <a:gd name="T106" fmla="*/ 3684 w 4051"/>
                <a:gd name="T107" fmla="*/ 256 h 530"/>
                <a:gd name="T108" fmla="*/ 3851 w 4051"/>
                <a:gd name="T109" fmla="*/ 184 h 530"/>
                <a:gd name="T110" fmla="*/ 3965 w 4051"/>
                <a:gd name="T111" fmla="*/ 114 h 530"/>
                <a:gd name="T112" fmla="*/ 4011 w 4051"/>
                <a:gd name="T11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51" h="530">
                  <a:moveTo>
                    <a:pt x="4011" y="0"/>
                  </a:moveTo>
                  <a:lnTo>
                    <a:pt x="4011" y="0"/>
                  </a:lnTo>
                  <a:lnTo>
                    <a:pt x="4002" y="7"/>
                  </a:lnTo>
                  <a:lnTo>
                    <a:pt x="3976" y="25"/>
                  </a:lnTo>
                  <a:lnTo>
                    <a:pt x="3938" y="49"/>
                  </a:lnTo>
                  <a:lnTo>
                    <a:pt x="3916" y="61"/>
                  </a:lnTo>
                  <a:lnTo>
                    <a:pt x="3891" y="75"/>
                  </a:lnTo>
                  <a:lnTo>
                    <a:pt x="3891" y="75"/>
                  </a:lnTo>
                  <a:lnTo>
                    <a:pt x="3842" y="98"/>
                  </a:lnTo>
                  <a:lnTo>
                    <a:pt x="3792" y="118"/>
                  </a:lnTo>
                  <a:lnTo>
                    <a:pt x="3741" y="138"/>
                  </a:lnTo>
                  <a:lnTo>
                    <a:pt x="3689" y="154"/>
                  </a:lnTo>
                  <a:lnTo>
                    <a:pt x="3635" y="169"/>
                  </a:lnTo>
                  <a:lnTo>
                    <a:pt x="3582" y="181"/>
                  </a:lnTo>
                  <a:lnTo>
                    <a:pt x="3529" y="193"/>
                  </a:lnTo>
                  <a:lnTo>
                    <a:pt x="3475" y="203"/>
                  </a:lnTo>
                  <a:lnTo>
                    <a:pt x="3475" y="203"/>
                  </a:lnTo>
                  <a:lnTo>
                    <a:pt x="3403" y="214"/>
                  </a:lnTo>
                  <a:lnTo>
                    <a:pt x="3330" y="224"/>
                  </a:lnTo>
                  <a:lnTo>
                    <a:pt x="3257" y="230"/>
                  </a:lnTo>
                  <a:lnTo>
                    <a:pt x="3183" y="235"/>
                  </a:lnTo>
                  <a:lnTo>
                    <a:pt x="3109" y="237"/>
                  </a:lnTo>
                  <a:lnTo>
                    <a:pt x="3036" y="238"/>
                  </a:lnTo>
                  <a:lnTo>
                    <a:pt x="2962" y="237"/>
                  </a:lnTo>
                  <a:lnTo>
                    <a:pt x="2889" y="235"/>
                  </a:lnTo>
                  <a:lnTo>
                    <a:pt x="2889" y="235"/>
                  </a:lnTo>
                  <a:lnTo>
                    <a:pt x="2814" y="231"/>
                  </a:lnTo>
                  <a:lnTo>
                    <a:pt x="2740" y="226"/>
                  </a:lnTo>
                  <a:lnTo>
                    <a:pt x="2667" y="220"/>
                  </a:lnTo>
                  <a:lnTo>
                    <a:pt x="2592" y="212"/>
                  </a:lnTo>
                  <a:lnTo>
                    <a:pt x="2519" y="204"/>
                  </a:lnTo>
                  <a:lnTo>
                    <a:pt x="2445" y="194"/>
                  </a:lnTo>
                  <a:lnTo>
                    <a:pt x="2371" y="183"/>
                  </a:lnTo>
                  <a:lnTo>
                    <a:pt x="2298" y="172"/>
                  </a:lnTo>
                  <a:lnTo>
                    <a:pt x="2298" y="172"/>
                  </a:lnTo>
                  <a:lnTo>
                    <a:pt x="2223" y="158"/>
                  </a:lnTo>
                  <a:lnTo>
                    <a:pt x="2147" y="144"/>
                  </a:lnTo>
                  <a:lnTo>
                    <a:pt x="1998" y="114"/>
                  </a:lnTo>
                  <a:lnTo>
                    <a:pt x="1853" y="83"/>
                  </a:lnTo>
                  <a:lnTo>
                    <a:pt x="1712" y="51"/>
                  </a:lnTo>
                  <a:lnTo>
                    <a:pt x="1696" y="106"/>
                  </a:lnTo>
                  <a:lnTo>
                    <a:pt x="1696" y="106"/>
                  </a:lnTo>
                  <a:lnTo>
                    <a:pt x="1766" y="131"/>
                  </a:lnTo>
                  <a:lnTo>
                    <a:pt x="1837" y="155"/>
                  </a:lnTo>
                  <a:lnTo>
                    <a:pt x="1910" y="179"/>
                  </a:lnTo>
                  <a:lnTo>
                    <a:pt x="1982" y="200"/>
                  </a:lnTo>
                  <a:lnTo>
                    <a:pt x="2055" y="221"/>
                  </a:lnTo>
                  <a:lnTo>
                    <a:pt x="2130" y="241"/>
                  </a:lnTo>
                  <a:lnTo>
                    <a:pt x="2203" y="258"/>
                  </a:lnTo>
                  <a:lnTo>
                    <a:pt x="2277" y="276"/>
                  </a:lnTo>
                  <a:lnTo>
                    <a:pt x="2277" y="276"/>
                  </a:lnTo>
                  <a:lnTo>
                    <a:pt x="2353" y="292"/>
                  </a:lnTo>
                  <a:lnTo>
                    <a:pt x="2427" y="305"/>
                  </a:lnTo>
                  <a:lnTo>
                    <a:pt x="2503" y="318"/>
                  </a:lnTo>
                  <a:lnTo>
                    <a:pt x="2579" y="329"/>
                  </a:lnTo>
                  <a:lnTo>
                    <a:pt x="2654" y="338"/>
                  </a:lnTo>
                  <a:lnTo>
                    <a:pt x="2731" y="345"/>
                  </a:lnTo>
                  <a:lnTo>
                    <a:pt x="2807" y="351"/>
                  </a:lnTo>
                  <a:lnTo>
                    <a:pt x="2884" y="356"/>
                  </a:lnTo>
                  <a:lnTo>
                    <a:pt x="2884" y="356"/>
                  </a:lnTo>
                  <a:lnTo>
                    <a:pt x="2948" y="359"/>
                  </a:lnTo>
                  <a:lnTo>
                    <a:pt x="3011" y="359"/>
                  </a:lnTo>
                  <a:lnTo>
                    <a:pt x="3076" y="358"/>
                  </a:lnTo>
                  <a:lnTo>
                    <a:pt x="3140" y="355"/>
                  </a:lnTo>
                  <a:lnTo>
                    <a:pt x="3205" y="351"/>
                  </a:lnTo>
                  <a:lnTo>
                    <a:pt x="3268" y="345"/>
                  </a:lnTo>
                  <a:lnTo>
                    <a:pt x="3333" y="336"/>
                  </a:lnTo>
                  <a:lnTo>
                    <a:pt x="3396" y="328"/>
                  </a:lnTo>
                  <a:lnTo>
                    <a:pt x="3396" y="328"/>
                  </a:lnTo>
                  <a:lnTo>
                    <a:pt x="3356" y="343"/>
                  </a:lnTo>
                  <a:lnTo>
                    <a:pt x="3315" y="358"/>
                  </a:lnTo>
                  <a:lnTo>
                    <a:pt x="3272" y="371"/>
                  </a:lnTo>
                  <a:lnTo>
                    <a:pt x="3226" y="382"/>
                  </a:lnTo>
                  <a:lnTo>
                    <a:pt x="3226" y="382"/>
                  </a:lnTo>
                  <a:lnTo>
                    <a:pt x="3170" y="395"/>
                  </a:lnTo>
                  <a:lnTo>
                    <a:pt x="3113" y="405"/>
                  </a:lnTo>
                  <a:lnTo>
                    <a:pt x="3056" y="412"/>
                  </a:lnTo>
                  <a:lnTo>
                    <a:pt x="2998" y="418"/>
                  </a:lnTo>
                  <a:lnTo>
                    <a:pt x="2941" y="421"/>
                  </a:lnTo>
                  <a:lnTo>
                    <a:pt x="2882" y="423"/>
                  </a:lnTo>
                  <a:lnTo>
                    <a:pt x="2825" y="423"/>
                  </a:lnTo>
                  <a:lnTo>
                    <a:pt x="2767" y="421"/>
                  </a:lnTo>
                  <a:lnTo>
                    <a:pt x="2767" y="421"/>
                  </a:lnTo>
                  <a:lnTo>
                    <a:pt x="2713" y="418"/>
                  </a:lnTo>
                  <a:lnTo>
                    <a:pt x="2658" y="415"/>
                  </a:lnTo>
                  <a:lnTo>
                    <a:pt x="2602" y="410"/>
                  </a:lnTo>
                  <a:lnTo>
                    <a:pt x="2545" y="402"/>
                  </a:lnTo>
                  <a:lnTo>
                    <a:pt x="2487" y="395"/>
                  </a:lnTo>
                  <a:lnTo>
                    <a:pt x="2427" y="386"/>
                  </a:lnTo>
                  <a:lnTo>
                    <a:pt x="2367" y="375"/>
                  </a:lnTo>
                  <a:lnTo>
                    <a:pt x="2305" y="364"/>
                  </a:lnTo>
                  <a:lnTo>
                    <a:pt x="2305" y="364"/>
                  </a:lnTo>
                  <a:lnTo>
                    <a:pt x="2254" y="354"/>
                  </a:lnTo>
                  <a:lnTo>
                    <a:pt x="2203" y="343"/>
                  </a:lnTo>
                  <a:lnTo>
                    <a:pt x="2148" y="330"/>
                  </a:lnTo>
                  <a:lnTo>
                    <a:pt x="2094" y="317"/>
                  </a:lnTo>
                  <a:lnTo>
                    <a:pt x="1977" y="286"/>
                  </a:lnTo>
                  <a:lnTo>
                    <a:pt x="1849" y="248"/>
                  </a:lnTo>
                  <a:lnTo>
                    <a:pt x="1849" y="248"/>
                  </a:lnTo>
                  <a:lnTo>
                    <a:pt x="1792" y="231"/>
                  </a:lnTo>
                  <a:lnTo>
                    <a:pt x="1735" y="212"/>
                  </a:lnTo>
                  <a:lnTo>
                    <a:pt x="1622" y="173"/>
                  </a:lnTo>
                  <a:lnTo>
                    <a:pt x="1510" y="134"/>
                  </a:lnTo>
                  <a:lnTo>
                    <a:pt x="1453" y="117"/>
                  </a:lnTo>
                  <a:lnTo>
                    <a:pt x="1395" y="101"/>
                  </a:lnTo>
                  <a:lnTo>
                    <a:pt x="1395" y="101"/>
                  </a:lnTo>
                  <a:lnTo>
                    <a:pt x="1336" y="85"/>
                  </a:lnTo>
                  <a:lnTo>
                    <a:pt x="1275" y="72"/>
                  </a:lnTo>
                  <a:lnTo>
                    <a:pt x="1216" y="61"/>
                  </a:lnTo>
                  <a:lnTo>
                    <a:pt x="1155" y="51"/>
                  </a:lnTo>
                  <a:lnTo>
                    <a:pt x="1094" y="45"/>
                  </a:lnTo>
                  <a:lnTo>
                    <a:pt x="1032" y="40"/>
                  </a:lnTo>
                  <a:lnTo>
                    <a:pt x="971" y="39"/>
                  </a:lnTo>
                  <a:lnTo>
                    <a:pt x="909" y="39"/>
                  </a:lnTo>
                  <a:lnTo>
                    <a:pt x="909" y="39"/>
                  </a:lnTo>
                  <a:lnTo>
                    <a:pt x="849" y="41"/>
                  </a:lnTo>
                  <a:lnTo>
                    <a:pt x="788" y="45"/>
                  </a:lnTo>
                  <a:lnTo>
                    <a:pt x="727" y="52"/>
                  </a:lnTo>
                  <a:lnTo>
                    <a:pt x="666" y="62"/>
                  </a:lnTo>
                  <a:lnTo>
                    <a:pt x="605" y="74"/>
                  </a:lnTo>
                  <a:lnTo>
                    <a:pt x="546" y="88"/>
                  </a:lnTo>
                  <a:lnTo>
                    <a:pt x="486" y="105"/>
                  </a:lnTo>
                  <a:lnTo>
                    <a:pt x="429" y="124"/>
                  </a:lnTo>
                  <a:lnTo>
                    <a:pt x="429" y="124"/>
                  </a:lnTo>
                  <a:lnTo>
                    <a:pt x="371" y="145"/>
                  </a:lnTo>
                  <a:lnTo>
                    <a:pt x="315" y="169"/>
                  </a:lnTo>
                  <a:lnTo>
                    <a:pt x="259" y="194"/>
                  </a:lnTo>
                  <a:lnTo>
                    <a:pt x="204" y="221"/>
                  </a:lnTo>
                  <a:lnTo>
                    <a:pt x="150" y="252"/>
                  </a:lnTo>
                  <a:lnTo>
                    <a:pt x="124" y="267"/>
                  </a:lnTo>
                  <a:lnTo>
                    <a:pt x="98" y="284"/>
                  </a:lnTo>
                  <a:lnTo>
                    <a:pt x="73" y="302"/>
                  </a:lnTo>
                  <a:lnTo>
                    <a:pt x="49" y="319"/>
                  </a:lnTo>
                  <a:lnTo>
                    <a:pt x="24" y="338"/>
                  </a:lnTo>
                  <a:lnTo>
                    <a:pt x="0" y="356"/>
                  </a:lnTo>
                  <a:lnTo>
                    <a:pt x="35" y="401"/>
                  </a:lnTo>
                  <a:lnTo>
                    <a:pt x="35" y="401"/>
                  </a:lnTo>
                  <a:lnTo>
                    <a:pt x="71" y="379"/>
                  </a:lnTo>
                  <a:lnTo>
                    <a:pt x="112" y="354"/>
                  </a:lnTo>
                  <a:lnTo>
                    <a:pt x="166" y="323"/>
                  </a:lnTo>
                  <a:lnTo>
                    <a:pt x="196" y="307"/>
                  </a:lnTo>
                  <a:lnTo>
                    <a:pt x="230" y="291"/>
                  </a:lnTo>
                  <a:lnTo>
                    <a:pt x="264" y="274"/>
                  </a:lnTo>
                  <a:lnTo>
                    <a:pt x="300" y="258"/>
                  </a:lnTo>
                  <a:lnTo>
                    <a:pt x="338" y="243"/>
                  </a:lnTo>
                  <a:lnTo>
                    <a:pt x="376" y="229"/>
                  </a:lnTo>
                  <a:lnTo>
                    <a:pt x="414" y="216"/>
                  </a:lnTo>
                  <a:lnTo>
                    <a:pt x="454" y="205"/>
                  </a:lnTo>
                  <a:lnTo>
                    <a:pt x="454" y="205"/>
                  </a:lnTo>
                  <a:lnTo>
                    <a:pt x="510" y="193"/>
                  </a:lnTo>
                  <a:lnTo>
                    <a:pt x="565" y="180"/>
                  </a:lnTo>
                  <a:lnTo>
                    <a:pt x="620" y="169"/>
                  </a:lnTo>
                  <a:lnTo>
                    <a:pt x="676" y="160"/>
                  </a:lnTo>
                  <a:lnTo>
                    <a:pt x="732" y="152"/>
                  </a:lnTo>
                  <a:lnTo>
                    <a:pt x="789" y="147"/>
                  </a:lnTo>
                  <a:lnTo>
                    <a:pt x="845" y="143"/>
                  </a:lnTo>
                  <a:lnTo>
                    <a:pt x="902" y="142"/>
                  </a:lnTo>
                  <a:lnTo>
                    <a:pt x="902" y="142"/>
                  </a:lnTo>
                  <a:lnTo>
                    <a:pt x="960" y="143"/>
                  </a:lnTo>
                  <a:lnTo>
                    <a:pt x="1018" y="147"/>
                  </a:lnTo>
                  <a:lnTo>
                    <a:pt x="1078" y="152"/>
                  </a:lnTo>
                  <a:lnTo>
                    <a:pt x="1135" y="159"/>
                  </a:lnTo>
                  <a:lnTo>
                    <a:pt x="1193" y="169"/>
                  </a:lnTo>
                  <a:lnTo>
                    <a:pt x="1250" y="181"/>
                  </a:lnTo>
                  <a:lnTo>
                    <a:pt x="1307" y="195"/>
                  </a:lnTo>
                  <a:lnTo>
                    <a:pt x="1364" y="211"/>
                  </a:lnTo>
                  <a:lnTo>
                    <a:pt x="1364" y="211"/>
                  </a:lnTo>
                  <a:lnTo>
                    <a:pt x="1421" y="229"/>
                  </a:lnTo>
                  <a:lnTo>
                    <a:pt x="1477" y="247"/>
                  </a:lnTo>
                  <a:lnTo>
                    <a:pt x="1589" y="287"/>
                  </a:lnTo>
                  <a:lnTo>
                    <a:pt x="1702" y="327"/>
                  </a:lnTo>
                  <a:lnTo>
                    <a:pt x="1758" y="345"/>
                  </a:lnTo>
                  <a:lnTo>
                    <a:pt x="1815" y="364"/>
                  </a:lnTo>
                  <a:lnTo>
                    <a:pt x="1815" y="364"/>
                  </a:lnTo>
                  <a:lnTo>
                    <a:pt x="1880" y="384"/>
                  </a:lnTo>
                  <a:lnTo>
                    <a:pt x="1945" y="401"/>
                  </a:lnTo>
                  <a:lnTo>
                    <a:pt x="2009" y="418"/>
                  </a:lnTo>
                  <a:lnTo>
                    <a:pt x="2073" y="434"/>
                  </a:lnTo>
                  <a:lnTo>
                    <a:pt x="2135" y="449"/>
                  </a:lnTo>
                  <a:lnTo>
                    <a:pt x="2195" y="463"/>
                  </a:lnTo>
                  <a:lnTo>
                    <a:pt x="2256" y="475"/>
                  </a:lnTo>
                  <a:lnTo>
                    <a:pt x="2316" y="485"/>
                  </a:lnTo>
                  <a:lnTo>
                    <a:pt x="2374" y="495"/>
                  </a:lnTo>
                  <a:lnTo>
                    <a:pt x="2432" y="504"/>
                  </a:lnTo>
                  <a:lnTo>
                    <a:pt x="2489" y="511"/>
                  </a:lnTo>
                  <a:lnTo>
                    <a:pt x="2545" y="518"/>
                  </a:lnTo>
                  <a:lnTo>
                    <a:pt x="2601" y="523"/>
                  </a:lnTo>
                  <a:lnTo>
                    <a:pt x="2657" y="526"/>
                  </a:lnTo>
                  <a:lnTo>
                    <a:pt x="2711" y="529"/>
                  </a:lnTo>
                  <a:lnTo>
                    <a:pt x="2765" y="530"/>
                  </a:lnTo>
                  <a:lnTo>
                    <a:pt x="2765" y="530"/>
                  </a:lnTo>
                  <a:lnTo>
                    <a:pt x="2825" y="530"/>
                  </a:lnTo>
                  <a:lnTo>
                    <a:pt x="2887" y="527"/>
                  </a:lnTo>
                  <a:lnTo>
                    <a:pt x="2948" y="524"/>
                  </a:lnTo>
                  <a:lnTo>
                    <a:pt x="3009" y="518"/>
                  </a:lnTo>
                  <a:lnTo>
                    <a:pt x="3070" y="510"/>
                  </a:lnTo>
                  <a:lnTo>
                    <a:pt x="3131" y="499"/>
                  </a:lnTo>
                  <a:lnTo>
                    <a:pt x="3190" y="485"/>
                  </a:lnTo>
                  <a:lnTo>
                    <a:pt x="3250" y="469"/>
                  </a:lnTo>
                  <a:lnTo>
                    <a:pt x="3250" y="469"/>
                  </a:lnTo>
                  <a:lnTo>
                    <a:pt x="3279" y="459"/>
                  </a:lnTo>
                  <a:lnTo>
                    <a:pt x="3310" y="449"/>
                  </a:lnTo>
                  <a:lnTo>
                    <a:pt x="3340" y="438"/>
                  </a:lnTo>
                  <a:lnTo>
                    <a:pt x="3369" y="426"/>
                  </a:lnTo>
                  <a:lnTo>
                    <a:pt x="3397" y="413"/>
                  </a:lnTo>
                  <a:lnTo>
                    <a:pt x="3424" y="400"/>
                  </a:lnTo>
                  <a:lnTo>
                    <a:pt x="3450" y="386"/>
                  </a:lnTo>
                  <a:lnTo>
                    <a:pt x="3477" y="371"/>
                  </a:lnTo>
                  <a:lnTo>
                    <a:pt x="3477" y="371"/>
                  </a:lnTo>
                  <a:lnTo>
                    <a:pt x="3511" y="350"/>
                  </a:lnTo>
                  <a:lnTo>
                    <a:pt x="3542" y="328"/>
                  </a:lnTo>
                  <a:lnTo>
                    <a:pt x="3571" y="305"/>
                  </a:lnTo>
                  <a:lnTo>
                    <a:pt x="3597" y="283"/>
                  </a:lnTo>
                  <a:lnTo>
                    <a:pt x="3597" y="283"/>
                  </a:lnTo>
                  <a:lnTo>
                    <a:pt x="3640" y="270"/>
                  </a:lnTo>
                  <a:lnTo>
                    <a:pt x="3684" y="256"/>
                  </a:lnTo>
                  <a:lnTo>
                    <a:pt x="3727" y="240"/>
                  </a:lnTo>
                  <a:lnTo>
                    <a:pt x="3769" y="222"/>
                  </a:lnTo>
                  <a:lnTo>
                    <a:pt x="3810" y="204"/>
                  </a:lnTo>
                  <a:lnTo>
                    <a:pt x="3851" y="184"/>
                  </a:lnTo>
                  <a:lnTo>
                    <a:pt x="3890" y="163"/>
                  </a:lnTo>
                  <a:lnTo>
                    <a:pt x="3929" y="139"/>
                  </a:lnTo>
                  <a:lnTo>
                    <a:pt x="3929" y="139"/>
                  </a:lnTo>
                  <a:lnTo>
                    <a:pt x="3965" y="114"/>
                  </a:lnTo>
                  <a:lnTo>
                    <a:pt x="3997" y="90"/>
                  </a:lnTo>
                  <a:lnTo>
                    <a:pt x="4026" y="66"/>
                  </a:lnTo>
                  <a:lnTo>
                    <a:pt x="4051" y="41"/>
                  </a:lnTo>
                  <a:lnTo>
                    <a:pt x="40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 name="フッター プレースホルダー 3"/>
          <p:cNvSpPr>
            <a:spLocks noGrp="1"/>
          </p:cNvSpPr>
          <p:nvPr>
            <p:ph type="ftr" sz="quarter" idx="11"/>
          </p:nvPr>
        </p:nvSpPr>
        <p:spPr/>
        <p:txBody>
          <a:bodyPr/>
          <a:lstStyle/>
          <a:p>
            <a:r>
              <a:rPr lang="en-US" altLang="ja-JP">
                <a:solidFill>
                  <a:schemeClr val="bg1"/>
                </a:solidFill>
              </a:rPr>
              <a:t>©SuperStream Inc. All rights reserved.</a:t>
            </a:r>
            <a:endParaRPr lang="ja-JP" altLang="en-US" dirty="0"/>
          </a:p>
        </p:txBody>
      </p:sp>
      <p:sp>
        <p:nvSpPr>
          <p:cNvPr id="10" name="テキスト プレースホルダー 13"/>
          <p:cNvSpPr>
            <a:spLocks noGrp="1"/>
          </p:cNvSpPr>
          <p:nvPr>
            <p:ph type="body" sz="quarter" idx="14"/>
          </p:nvPr>
        </p:nvSpPr>
        <p:spPr>
          <a:xfrm>
            <a:off x="4932040" y="627534"/>
            <a:ext cx="3780160" cy="4032448"/>
          </a:xfrm>
          <a:prstGeom prst="rect">
            <a:avLst/>
          </a:prstGeom>
        </p:spPr>
        <p:txBody>
          <a:bodyPr lIns="0" tIns="0" rIns="0" bIns="0" anchor="ctr" anchorCtr="0"/>
          <a:lstStyle>
            <a:lvl1pPr marL="0" indent="0">
              <a:lnSpc>
                <a:spcPts val="1700"/>
              </a:lnSpc>
              <a:spcBef>
                <a:spcPts val="0"/>
              </a:spcBef>
              <a:spcAft>
                <a:spcPts val="0"/>
              </a:spcAft>
              <a:buFontTx/>
              <a:buNone/>
              <a:tabLst/>
              <a:defRPr sz="1400" b="1">
                <a:solidFill>
                  <a:schemeClr val="bg1"/>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9" name="Picture 4" descr="\\psf\Host\Volumes\IOHD\G5-temp01_n\SuperStream\SS_PPT_2015\AI\PPT_4-3_Type_Agend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528" y="2355726"/>
            <a:ext cx="1440000" cy="25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3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r="8046" b="7323"/>
          <a:stretch/>
        </p:blipFill>
        <p:spPr>
          <a:xfrm>
            <a:off x="0" y="0"/>
            <a:ext cx="9144000" cy="5143500"/>
          </a:xfrm>
          <a:prstGeom prst="rect">
            <a:avLst/>
          </a:prstGeom>
        </p:spPr>
      </p:pic>
      <p:grpSp>
        <p:nvGrpSpPr>
          <p:cNvPr id="9" name="グループ化 8"/>
          <p:cNvGrpSpPr>
            <a:grpSpLocks noChangeAspect="1"/>
          </p:cNvGrpSpPr>
          <p:nvPr userDrawn="1"/>
        </p:nvGrpSpPr>
        <p:grpSpPr>
          <a:xfrm>
            <a:off x="7272300" y="231490"/>
            <a:ext cx="1458000" cy="321051"/>
            <a:chOff x="1154113" y="3752850"/>
            <a:chExt cx="5580063" cy="1228726"/>
          </a:xfrm>
        </p:grpSpPr>
        <p:sp>
          <p:nvSpPr>
            <p:cNvPr id="10" name="Freeform 46"/>
            <p:cNvSpPr>
              <a:spLocks/>
            </p:cNvSpPr>
            <p:nvPr/>
          </p:nvSpPr>
          <p:spPr bwMode="auto">
            <a:xfrm>
              <a:off x="1704976" y="3752850"/>
              <a:ext cx="171450" cy="173038"/>
            </a:xfrm>
            <a:custGeom>
              <a:avLst/>
              <a:gdLst>
                <a:gd name="T0" fmla="*/ 108 w 217"/>
                <a:gd name="T1" fmla="*/ 217 h 217"/>
                <a:gd name="T2" fmla="*/ 130 w 217"/>
                <a:gd name="T3" fmla="*/ 215 h 217"/>
                <a:gd name="T4" fmla="*/ 150 w 217"/>
                <a:gd name="T5" fmla="*/ 208 h 217"/>
                <a:gd name="T6" fmla="*/ 169 w 217"/>
                <a:gd name="T7" fmla="*/ 199 h 217"/>
                <a:gd name="T8" fmla="*/ 185 w 217"/>
                <a:gd name="T9" fmla="*/ 185 h 217"/>
                <a:gd name="T10" fmla="*/ 199 w 217"/>
                <a:gd name="T11" fmla="*/ 169 h 217"/>
                <a:gd name="T12" fmla="*/ 209 w 217"/>
                <a:gd name="T13" fmla="*/ 151 h 217"/>
                <a:gd name="T14" fmla="*/ 215 w 217"/>
                <a:gd name="T15" fmla="*/ 130 h 217"/>
                <a:gd name="T16" fmla="*/ 217 w 217"/>
                <a:gd name="T17" fmla="*/ 108 h 217"/>
                <a:gd name="T18" fmla="*/ 216 w 217"/>
                <a:gd name="T19" fmla="*/ 98 h 217"/>
                <a:gd name="T20" fmla="*/ 212 w 217"/>
                <a:gd name="T21" fmla="*/ 76 h 217"/>
                <a:gd name="T22" fmla="*/ 204 w 217"/>
                <a:gd name="T23" fmla="*/ 57 h 217"/>
                <a:gd name="T24" fmla="*/ 193 w 217"/>
                <a:gd name="T25" fmla="*/ 40 h 217"/>
                <a:gd name="T26" fmla="*/ 178 w 217"/>
                <a:gd name="T27" fmla="*/ 25 h 217"/>
                <a:gd name="T28" fmla="*/ 160 w 217"/>
                <a:gd name="T29" fmla="*/ 14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2 h 217"/>
                <a:gd name="T44" fmla="*/ 19 w 217"/>
                <a:gd name="T45" fmla="*/ 48 h 217"/>
                <a:gd name="T46" fmla="*/ 8 w 217"/>
                <a:gd name="T47" fmla="*/ 66 h 217"/>
                <a:gd name="T48" fmla="*/ 2 w 217"/>
                <a:gd name="T49" fmla="*/ 87 h 217"/>
                <a:gd name="T50" fmla="*/ 0 w 217"/>
                <a:gd name="T51" fmla="*/ 108 h 217"/>
                <a:gd name="T52" fmla="*/ 0 w 217"/>
                <a:gd name="T53" fmla="*/ 119 h 217"/>
                <a:gd name="T54" fmla="*/ 5 w 217"/>
                <a:gd name="T55" fmla="*/ 140 h 217"/>
                <a:gd name="T56" fmla="*/ 13 w 217"/>
                <a:gd name="T57" fmla="*/ 160 h 217"/>
                <a:gd name="T58" fmla="*/ 25 w 217"/>
                <a:gd name="T59" fmla="*/ 177 h 217"/>
                <a:gd name="T60" fmla="*/ 39 w 217"/>
                <a:gd name="T61" fmla="*/ 192 h 217"/>
                <a:gd name="T62" fmla="*/ 56 w 217"/>
                <a:gd name="T63" fmla="*/ 203 h 217"/>
                <a:gd name="T64" fmla="*/ 76 w 217"/>
                <a:gd name="T65" fmla="*/ 212 h 217"/>
                <a:gd name="T66" fmla="*/ 97 w 217"/>
                <a:gd name="T67" fmla="*/ 217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7"/>
                  </a:lnTo>
                  <a:lnTo>
                    <a:pt x="130" y="215"/>
                  </a:lnTo>
                  <a:lnTo>
                    <a:pt x="140" y="212"/>
                  </a:lnTo>
                  <a:lnTo>
                    <a:pt x="150" y="208"/>
                  </a:lnTo>
                  <a:lnTo>
                    <a:pt x="160" y="203"/>
                  </a:lnTo>
                  <a:lnTo>
                    <a:pt x="169" y="199"/>
                  </a:lnTo>
                  <a:lnTo>
                    <a:pt x="178" y="192"/>
                  </a:lnTo>
                  <a:lnTo>
                    <a:pt x="185" y="185"/>
                  </a:lnTo>
                  <a:lnTo>
                    <a:pt x="193" y="177"/>
                  </a:lnTo>
                  <a:lnTo>
                    <a:pt x="199" y="169"/>
                  </a:lnTo>
                  <a:lnTo>
                    <a:pt x="204" y="160"/>
                  </a:lnTo>
                  <a:lnTo>
                    <a:pt x="209" y="151"/>
                  </a:lnTo>
                  <a:lnTo>
                    <a:pt x="212" y="140"/>
                  </a:lnTo>
                  <a:lnTo>
                    <a:pt x="215" y="130"/>
                  </a:lnTo>
                  <a:lnTo>
                    <a:pt x="216" y="119"/>
                  </a:lnTo>
                  <a:lnTo>
                    <a:pt x="217" y="108"/>
                  </a:lnTo>
                  <a:lnTo>
                    <a:pt x="217" y="108"/>
                  </a:lnTo>
                  <a:lnTo>
                    <a:pt x="216" y="98"/>
                  </a:lnTo>
                  <a:lnTo>
                    <a:pt x="215" y="87"/>
                  </a:lnTo>
                  <a:lnTo>
                    <a:pt x="212" y="76"/>
                  </a:lnTo>
                  <a:lnTo>
                    <a:pt x="209" y="66"/>
                  </a:lnTo>
                  <a:lnTo>
                    <a:pt x="204" y="57"/>
                  </a:lnTo>
                  <a:lnTo>
                    <a:pt x="199" y="48"/>
                  </a:lnTo>
                  <a:lnTo>
                    <a:pt x="193" y="40"/>
                  </a:lnTo>
                  <a:lnTo>
                    <a:pt x="185" y="32"/>
                  </a:lnTo>
                  <a:lnTo>
                    <a:pt x="178" y="25"/>
                  </a:lnTo>
                  <a:lnTo>
                    <a:pt x="169" y="19"/>
                  </a:lnTo>
                  <a:lnTo>
                    <a:pt x="160" y="14"/>
                  </a:lnTo>
                  <a:lnTo>
                    <a:pt x="150" y="9"/>
                  </a:lnTo>
                  <a:lnTo>
                    <a:pt x="140" y="5"/>
                  </a:lnTo>
                  <a:lnTo>
                    <a:pt x="130" y="3"/>
                  </a:lnTo>
                  <a:lnTo>
                    <a:pt x="119" y="0"/>
                  </a:lnTo>
                  <a:lnTo>
                    <a:pt x="108" y="0"/>
                  </a:lnTo>
                  <a:lnTo>
                    <a:pt x="108" y="0"/>
                  </a:lnTo>
                  <a:lnTo>
                    <a:pt x="97" y="0"/>
                  </a:lnTo>
                  <a:lnTo>
                    <a:pt x="86" y="3"/>
                  </a:lnTo>
                  <a:lnTo>
                    <a:pt x="76" y="5"/>
                  </a:lnTo>
                  <a:lnTo>
                    <a:pt x="66" y="9"/>
                  </a:lnTo>
                  <a:lnTo>
                    <a:pt x="56" y="14"/>
                  </a:lnTo>
                  <a:lnTo>
                    <a:pt x="47" y="19"/>
                  </a:lnTo>
                  <a:lnTo>
                    <a:pt x="39" y="25"/>
                  </a:lnTo>
                  <a:lnTo>
                    <a:pt x="31" y="32"/>
                  </a:lnTo>
                  <a:lnTo>
                    <a:pt x="25" y="40"/>
                  </a:lnTo>
                  <a:lnTo>
                    <a:pt x="19" y="48"/>
                  </a:lnTo>
                  <a:lnTo>
                    <a:pt x="13" y="57"/>
                  </a:lnTo>
                  <a:lnTo>
                    <a:pt x="8" y="66"/>
                  </a:lnTo>
                  <a:lnTo>
                    <a:pt x="5" y="76"/>
                  </a:lnTo>
                  <a:lnTo>
                    <a:pt x="2" y="87"/>
                  </a:lnTo>
                  <a:lnTo>
                    <a:pt x="0" y="98"/>
                  </a:lnTo>
                  <a:lnTo>
                    <a:pt x="0" y="108"/>
                  </a:lnTo>
                  <a:lnTo>
                    <a:pt x="0" y="108"/>
                  </a:lnTo>
                  <a:lnTo>
                    <a:pt x="0" y="119"/>
                  </a:lnTo>
                  <a:lnTo>
                    <a:pt x="2" y="130"/>
                  </a:lnTo>
                  <a:lnTo>
                    <a:pt x="5" y="140"/>
                  </a:lnTo>
                  <a:lnTo>
                    <a:pt x="8" y="151"/>
                  </a:lnTo>
                  <a:lnTo>
                    <a:pt x="13" y="160"/>
                  </a:lnTo>
                  <a:lnTo>
                    <a:pt x="19" y="169"/>
                  </a:lnTo>
                  <a:lnTo>
                    <a:pt x="25" y="177"/>
                  </a:lnTo>
                  <a:lnTo>
                    <a:pt x="31" y="185"/>
                  </a:lnTo>
                  <a:lnTo>
                    <a:pt x="39" y="192"/>
                  </a:lnTo>
                  <a:lnTo>
                    <a:pt x="47" y="199"/>
                  </a:lnTo>
                  <a:lnTo>
                    <a:pt x="56" y="203"/>
                  </a:lnTo>
                  <a:lnTo>
                    <a:pt x="66" y="208"/>
                  </a:lnTo>
                  <a:lnTo>
                    <a:pt x="76" y="212"/>
                  </a:lnTo>
                  <a:lnTo>
                    <a:pt x="86" y="215"/>
                  </a:lnTo>
                  <a:lnTo>
                    <a:pt x="97" y="217"/>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Freeform 47"/>
            <p:cNvSpPr>
              <a:spLocks/>
            </p:cNvSpPr>
            <p:nvPr/>
          </p:nvSpPr>
          <p:spPr bwMode="auto">
            <a:xfrm>
              <a:off x="2024063" y="3856038"/>
              <a:ext cx="171450" cy="173038"/>
            </a:xfrm>
            <a:custGeom>
              <a:avLst/>
              <a:gdLst>
                <a:gd name="T0" fmla="*/ 108 w 217"/>
                <a:gd name="T1" fmla="*/ 217 h 217"/>
                <a:gd name="T2" fmla="*/ 130 w 217"/>
                <a:gd name="T3" fmla="*/ 215 h 217"/>
                <a:gd name="T4" fmla="*/ 150 w 217"/>
                <a:gd name="T5" fmla="*/ 209 h 217"/>
                <a:gd name="T6" fmla="*/ 169 w 217"/>
                <a:gd name="T7" fmla="*/ 199 h 217"/>
                <a:gd name="T8" fmla="*/ 185 w 217"/>
                <a:gd name="T9" fmla="*/ 185 h 217"/>
                <a:gd name="T10" fmla="*/ 199 w 217"/>
                <a:gd name="T11" fmla="*/ 169 h 217"/>
                <a:gd name="T12" fmla="*/ 208 w 217"/>
                <a:gd name="T13" fmla="*/ 150 h 217"/>
                <a:gd name="T14" fmla="*/ 215 w 217"/>
                <a:gd name="T15" fmla="*/ 131 h 217"/>
                <a:gd name="T16" fmla="*/ 217 w 217"/>
                <a:gd name="T17" fmla="*/ 108 h 217"/>
                <a:gd name="T18" fmla="*/ 216 w 217"/>
                <a:gd name="T19" fmla="*/ 97 h 217"/>
                <a:gd name="T20" fmla="*/ 212 w 217"/>
                <a:gd name="T21" fmla="*/ 76 h 217"/>
                <a:gd name="T22" fmla="*/ 203 w 217"/>
                <a:gd name="T23" fmla="*/ 57 h 217"/>
                <a:gd name="T24" fmla="*/ 192 w 217"/>
                <a:gd name="T25" fmla="*/ 40 h 217"/>
                <a:gd name="T26" fmla="*/ 177 w 217"/>
                <a:gd name="T27" fmla="*/ 25 h 217"/>
                <a:gd name="T28" fmla="*/ 160 w 217"/>
                <a:gd name="T29" fmla="*/ 13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1 h 217"/>
                <a:gd name="T44" fmla="*/ 17 w 217"/>
                <a:gd name="T45" fmla="*/ 47 h 217"/>
                <a:gd name="T46" fmla="*/ 8 w 217"/>
                <a:gd name="T47" fmla="*/ 66 h 217"/>
                <a:gd name="T48" fmla="*/ 1 w 217"/>
                <a:gd name="T49" fmla="*/ 87 h 217"/>
                <a:gd name="T50" fmla="*/ 0 w 217"/>
                <a:gd name="T51" fmla="*/ 108 h 217"/>
                <a:gd name="T52" fmla="*/ 0 w 217"/>
                <a:gd name="T53" fmla="*/ 119 h 217"/>
                <a:gd name="T54" fmla="*/ 4 w 217"/>
                <a:gd name="T55" fmla="*/ 140 h 217"/>
                <a:gd name="T56" fmla="*/ 13 w 217"/>
                <a:gd name="T57" fmla="*/ 160 h 217"/>
                <a:gd name="T58" fmla="*/ 25 w 217"/>
                <a:gd name="T59" fmla="*/ 178 h 217"/>
                <a:gd name="T60" fmla="*/ 39 w 217"/>
                <a:gd name="T61" fmla="*/ 193 h 217"/>
                <a:gd name="T62" fmla="*/ 56 w 217"/>
                <a:gd name="T63" fmla="*/ 204 h 217"/>
                <a:gd name="T64" fmla="*/ 76 w 217"/>
                <a:gd name="T65" fmla="*/ 212 h 217"/>
                <a:gd name="T66" fmla="*/ 97 w 217"/>
                <a:gd name="T67" fmla="*/ 216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6"/>
                  </a:lnTo>
                  <a:lnTo>
                    <a:pt x="130" y="215"/>
                  </a:lnTo>
                  <a:lnTo>
                    <a:pt x="140" y="212"/>
                  </a:lnTo>
                  <a:lnTo>
                    <a:pt x="150" y="209"/>
                  </a:lnTo>
                  <a:lnTo>
                    <a:pt x="160" y="204"/>
                  </a:lnTo>
                  <a:lnTo>
                    <a:pt x="169" y="199"/>
                  </a:lnTo>
                  <a:lnTo>
                    <a:pt x="177" y="193"/>
                  </a:lnTo>
                  <a:lnTo>
                    <a:pt x="185" y="185"/>
                  </a:lnTo>
                  <a:lnTo>
                    <a:pt x="192" y="178"/>
                  </a:lnTo>
                  <a:lnTo>
                    <a:pt x="199" y="169"/>
                  </a:lnTo>
                  <a:lnTo>
                    <a:pt x="203" y="160"/>
                  </a:lnTo>
                  <a:lnTo>
                    <a:pt x="208" y="150"/>
                  </a:lnTo>
                  <a:lnTo>
                    <a:pt x="212" y="140"/>
                  </a:lnTo>
                  <a:lnTo>
                    <a:pt x="215" y="131"/>
                  </a:lnTo>
                  <a:lnTo>
                    <a:pt x="216" y="119"/>
                  </a:lnTo>
                  <a:lnTo>
                    <a:pt x="217" y="108"/>
                  </a:lnTo>
                  <a:lnTo>
                    <a:pt x="217" y="108"/>
                  </a:lnTo>
                  <a:lnTo>
                    <a:pt x="216" y="97"/>
                  </a:lnTo>
                  <a:lnTo>
                    <a:pt x="215" y="87"/>
                  </a:lnTo>
                  <a:lnTo>
                    <a:pt x="212" y="76"/>
                  </a:lnTo>
                  <a:lnTo>
                    <a:pt x="208" y="66"/>
                  </a:lnTo>
                  <a:lnTo>
                    <a:pt x="203" y="57"/>
                  </a:lnTo>
                  <a:lnTo>
                    <a:pt x="199" y="47"/>
                  </a:lnTo>
                  <a:lnTo>
                    <a:pt x="192" y="40"/>
                  </a:lnTo>
                  <a:lnTo>
                    <a:pt x="185" y="31"/>
                  </a:lnTo>
                  <a:lnTo>
                    <a:pt x="177" y="25"/>
                  </a:lnTo>
                  <a:lnTo>
                    <a:pt x="169" y="19"/>
                  </a:lnTo>
                  <a:lnTo>
                    <a:pt x="160" y="13"/>
                  </a:lnTo>
                  <a:lnTo>
                    <a:pt x="150" y="9"/>
                  </a:lnTo>
                  <a:lnTo>
                    <a:pt x="140" y="5"/>
                  </a:lnTo>
                  <a:lnTo>
                    <a:pt x="130" y="3"/>
                  </a:lnTo>
                  <a:lnTo>
                    <a:pt x="119" y="0"/>
                  </a:lnTo>
                  <a:lnTo>
                    <a:pt x="108" y="0"/>
                  </a:lnTo>
                  <a:lnTo>
                    <a:pt x="108" y="0"/>
                  </a:lnTo>
                  <a:lnTo>
                    <a:pt x="97" y="0"/>
                  </a:lnTo>
                  <a:lnTo>
                    <a:pt x="86" y="3"/>
                  </a:lnTo>
                  <a:lnTo>
                    <a:pt x="76" y="5"/>
                  </a:lnTo>
                  <a:lnTo>
                    <a:pt x="66" y="9"/>
                  </a:lnTo>
                  <a:lnTo>
                    <a:pt x="56" y="13"/>
                  </a:lnTo>
                  <a:lnTo>
                    <a:pt x="47" y="19"/>
                  </a:lnTo>
                  <a:lnTo>
                    <a:pt x="39" y="25"/>
                  </a:lnTo>
                  <a:lnTo>
                    <a:pt x="31" y="31"/>
                  </a:lnTo>
                  <a:lnTo>
                    <a:pt x="25" y="40"/>
                  </a:lnTo>
                  <a:lnTo>
                    <a:pt x="17" y="47"/>
                  </a:lnTo>
                  <a:lnTo>
                    <a:pt x="13" y="57"/>
                  </a:lnTo>
                  <a:lnTo>
                    <a:pt x="8" y="66"/>
                  </a:lnTo>
                  <a:lnTo>
                    <a:pt x="4" y="76"/>
                  </a:lnTo>
                  <a:lnTo>
                    <a:pt x="1" y="87"/>
                  </a:lnTo>
                  <a:lnTo>
                    <a:pt x="0" y="97"/>
                  </a:lnTo>
                  <a:lnTo>
                    <a:pt x="0" y="108"/>
                  </a:lnTo>
                  <a:lnTo>
                    <a:pt x="0" y="108"/>
                  </a:lnTo>
                  <a:lnTo>
                    <a:pt x="0" y="119"/>
                  </a:lnTo>
                  <a:lnTo>
                    <a:pt x="1" y="131"/>
                  </a:lnTo>
                  <a:lnTo>
                    <a:pt x="4" y="140"/>
                  </a:lnTo>
                  <a:lnTo>
                    <a:pt x="8" y="150"/>
                  </a:lnTo>
                  <a:lnTo>
                    <a:pt x="13" y="160"/>
                  </a:lnTo>
                  <a:lnTo>
                    <a:pt x="17" y="169"/>
                  </a:lnTo>
                  <a:lnTo>
                    <a:pt x="25" y="178"/>
                  </a:lnTo>
                  <a:lnTo>
                    <a:pt x="31" y="185"/>
                  </a:lnTo>
                  <a:lnTo>
                    <a:pt x="39" y="193"/>
                  </a:lnTo>
                  <a:lnTo>
                    <a:pt x="47" y="199"/>
                  </a:lnTo>
                  <a:lnTo>
                    <a:pt x="56" y="204"/>
                  </a:lnTo>
                  <a:lnTo>
                    <a:pt x="66" y="209"/>
                  </a:lnTo>
                  <a:lnTo>
                    <a:pt x="76" y="212"/>
                  </a:lnTo>
                  <a:lnTo>
                    <a:pt x="86" y="215"/>
                  </a:lnTo>
                  <a:lnTo>
                    <a:pt x="97" y="216"/>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Freeform 48"/>
            <p:cNvSpPr>
              <a:spLocks noEditPoints="1"/>
            </p:cNvSpPr>
            <p:nvPr/>
          </p:nvSpPr>
          <p:spPr bwMode="auto">
            <a:xfrm>
              <a:off x="1154113" y="3951288"/>
              <a:ext cx="1168400" cy="971550"/>
            </a:xfrm>
            <a:custGeom>
              <a:avLst/>
              <a:gdLst>
                <a:gd name="T0" fmla="*/ 1069 w 1472"/>
                <a:gd name="T1" fmla="*/ 229 h 1223"/>
                <a:gd name="T2" fmla="*/ 967 w 1472"/>
                <a:gd name="T3" fmla="*/ 132 h 1223"/>
                <a:gd name="T4" fmla="*/ 800 w 1472"/>
                <a:gd name="T5" fmla="*/ 77 h 1223"/>
                <a:gd name="T6" fmla="*/ 599 w 1472"/>
                <a:gd name="T7" fmla="*/ 160 h 1223"/>
                <a:gd name="T8" fmla="*/ 516 w 1472"/>
                <a:gd name="T9" fmla="*/ 359 h 1223"/>
                <a:gd name="T10" fmla="*/ 448 w 1472"/>
                <a:gd name="T11" fmla="*/ 524 h 1223"/>
                <a:gd name="T12" fmla="*/ 283 w 1472"/>
                <a:gd name="T13" fmla="*/ 592 h 1223"/>
                <a:gd name="T14" fmla="*/ 200 w 1472"/>
                <a:gd name="T15" fmla="*/ 554 h 1223"/>
                <a:gd name="T16" fmla="*/ 176 w 1472"/>
                <a:gd name="T17" fmla="*/ 468 h 1223"/>
                <a:gd name="T18" fmla="*/ 216 w 1472"/>
                <a:gd name="T19" fmla="*/ 327 h 1223"/>
                <a:gd name="T20" fmla="*/ 310 w 1472"/>
                <a:gd name="T21" fmla="*/ 218 h 1223"/>
                <a:gd name="T22" fmla="*/ 442 w 1472"/>
                <a:gd name="T23" fmla="*/ 158 h 1223"/>
                <a:gd name="T24" fmla="*/ 272 w 1472"/>
                <a:gd name="T25" fmla="*/ 36 h 1223"/>
                <a:gd name="T26" fmla="*/ 74 w 1472"/>
                <a:gd name="T27" fmla="*/ 222 h 1223"/>
                <a:gd name="T28" fmla="*/ 1 w 1472"/>
                <a:gd name="T29" fmla="*/ 446 h 1223"/>
                <a:gd name="T30" fmla="*/ 33 w 1472"/>
                <a:gd name="T31" fmla="*/ 704 h 1223"/>
                <a:gd name="T32" fmla="*/ 191 w 1472"/>
                <a:gd name="T33" fmla="*/ 981 h 1223"/>
                <a:gd name="T34" fmla="*/ 450 w 1472"/>
                <a:gd name="T35" fmla="*/ 1164 h 1223"/>
                <a:gd name="T36" fmla="*/ 737 w 1472"/>
                <a:gd name="T37" fmla="*/ 1223 h 1223"/>
                <a:gd name="T38" fmla="*/ 951 w 1472"/>
                <a:gd name="T39" fmla="*/ 1190 h 1223"/>
                <a:gd name="T40" fmla="*/ 1179 w 1472"/>
                <a:gd name="T41" fmla="*/ 1072 h 1223"/>
                <a:gd name="T42" fmla="*/ 1394 w 1472"/>
                <a:gd name="T43" fmla="*/ 814 h 1223"/>
                <a:gd name="T44" fmla="*/ 1468 w 1472"/>
                <a:gd name="T45" fmla="*/ 566 h 1223"/>
                <a:gd name="T46" fmla="*/ 1424 w 1472"/>
                <a:gd name="T47" fmla="*/ 327 h 1223"/>
                <a:gd name="T48" fmla="*/ 1219 w 1472"/>
                <a:gd name="T49" fmla="*/ 204 h 1223"/>
                <a:gd name="T50" fmla="*/ 1041 w 1472"/>
                <a:gd name="T51" fmla="*/ 245 h 1223"/>
                <a:gd name="T52" fmla="*/ 1022 w 1472"/>
                <a:gd name="T53" fmla="*/ 258 h 1223"/>
                <a:gd name="T54" fmla="*/ 1008 w 1472"/>
                <a:gd name="T55" fmla="*/ 269 h 1223"/>
                <a:gd name="T56" fmla="*/ 992 w 1472"/>
                <a:gd name="T57" fmla="*/ 284 h 1223"/>
                <a:gd name="T58" fmla="*/ 737 w 1472"/>
                <a:gd name="T59" fmla="*/ 1046 h 1223"/>
                <a:gd name="T60" fmla="*/ 453 w 1472"/>
                <a:gd name="T61" fmla="*/ 970 h 1223"/>
                <a:gd name="T62" fmla="*/ 252 w 1472"/>
                <a:gd name="T63" fmla="*/ 767 h 1223"/>
                <a:gd name="T64" fmla="*/ 402 w 1472"/>
                <a:gd name="T65" fmla="*/ 751 h 1223"/>
                <a:gd name="T66" fmla="*/ 557 w 1472"/>
                <a:gd name="T67" fmla="*/ 663 h 1223"/>
                <a:gd name="T68" fmla="*/ 654 w 1472"/>
                <a:gd name="T69" fmla="*/ 534 h 1223"/>
                <a:gd name="T70" fmla="*/ 692 w 1472"/>
                <a:gd name="T71" fmla="*/ 359 h 1223"/>
                <a:gd name="T72" fmla="*/ 723 w 1472"/>
                <a:gd name="T73" fmla="*/ 284 h 1223"/>
                <a:gd name="T74" fmla="*/ 800 w 1472"/>
                <a:gd name="T75" fmla="*/ 251 h 1223"/>
                <a:gd name="T76" fmla="*/ 882 w 1472"/>
                <a:gd name="T77" fmla="*/ 291 h 1223"/>
                <a:gd name="T78" fmla="*/ 907 w 1472"/>
                <a:gd name="T79" fmla="*/ 486 h 1223"/>
                <a:gd name="T80" fmla="*/ 879 w 1472"/>
                <a:gd name="T81" fmla="*/ 596 h 1223"/>
                <a:gd name="T82" fmla="*/ 742 w 1472"/>
                <a:gd name="T83" fmla="*/ 709 h 1223"/>
                <a:gd name="T84" fmla="*/ 897 w 1472"/>
                <a:gd name="T85" fmla="*/ 829 h 1223"/>
                <a:gd name="T86" fmla="*/ 1014 w 1472"/>
                <a:gd name="T87" fmla="*/ 713 h 1223"/>
                <a:gd name="T88" fmla="*/ 1078 w 1472"/>
                <a:gd name="T89" fmla="*/ 547 h 1223"/>
                <a:gd name="T90" fmla="*/ 1095 w 1472"/>
                <a:gd name="T91" fmla="*/ 435 h 1223"/>
                <a:gd name="T92" fmla="*/ 1168 w 1472"/>
                <a:gd name="T93" fmla="*/ 380 h 1223"/>
                <a:gd name="T94" fmla="*/ 1250 w 1472"/>
                <a:gd name="T95" fmla="*/ 397 h 1223"/>
                <a:gd name="T96" fmla="*/ 1296 w 1472"/>
                <a:gd name="T97" fmla="*/ 475 h 1223"/>
                <a:gd name="T98" fmla="*/ 1250 w 1472"/>
                <a:gd name="T99" fmla="*/ 709 h 1223"/>
                <a:gd name="T100" fmla="*/ 1065 w 1472"/>
                <a:gd name="T101" fmla="*/ 940 h 1223"/>
                <a:gd name="T102" fmla="*/ 737 w 1472"/>
                <a:gd name="T103" fmla="*/ 1046 h 1223"/>
                <a:gd name="T104" fmla="*/ 970 w 1472"/>
                <a:gd name="T105" fmla="*/ 307 h 1223"/>
                <a:gd name="T106" fmla="*/ 962 w 1472"/>
                <a:gd name="T107" fmla="*/ 318 h 1223"/>
                <a:gd name="T108" fmla="*/ 948 w 1472"/>
                <a:gd name="T109" fmla="*/ 339 h 1223"/>
                <a:gd name="T110" fmla="*/ 940 w 1472"/>
                <a:gd name="T111" fmla="*/ 353 h 1223"/>
                <a:gd name="T112" fmla="*/ 928 w 1472"/>
                <a:gd name="T113" fmla="*/ 378 h 1223"/>
                <a:gd name="T114" fmla="*/ 924 w 1472"/>
                <a:gd name="T115" fmla="*/ 389 h 1223"/>
                <a:gd name="T116" fmla="*/ 915 w 1472"/>
                <a:gd name="T117" fmla="*/ 416 h 1223"/>
                <a:gd name="T118" fmla="*/ 912 w 1472"/>
                <a:gd name="T119" fmla="*/ 430 h 1223"/>
                <a:gd name="T120" fmla="*/ 908 w 1472"/>
                <a:gd name="T121" fmla="*/ 459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2" h="1223">
                  <a:moveTo>
                    <a:pt x="1189" y="203"/>
                  </a:moveTo>
                  <a:lnTo>
                    <a:pt x="1189" y="203"/>
                  </a:lnTo>
                  <a:lnTo>
                    <a:pt x="1172" y="203"/>
                  </a:lnTo>
                  <a:lnTo>
                    <a:pt x="1153" y="204"/>
                  </a:lnTo>
                  <a:lnTo>
                    <a:pt x="1136" y="208"/>
                  </a:lnTo>
                  <a:lnTo>
                    <a:pt x="1119" y="212"/>
                  </a:lnTo>
                  <a:lnTo>
                    <a:pt x="1101" y="217"/>
                  </a:lnTo>
                  <a:lnTo>
                    <a:pt x="1085" y="223"/>
                  </a:lnTo>
                  <a:lnTo>
                    <a:pt x="1069" y="229"/>
                  </a:lnTo>
                  <a:lnTo>
                    <a:pt x="1054" y="238"/>
                  </a:lnTo>
                  <a:lnTo>
                    <a:pt x="1054" y="238"/>
                  </a:lnTo>
                  <a:lnTo>
                    <a:pt x="1045" y="219"/>
                  </a:lnTo>
                  <a:lnTo>
                    <a:pt x="1034" y="203"/>
                  </a:lnTo>
                  <a:lnTo>
                    <a:pt x="1023" y="187"/>
                  </a:lnTo>
                  <a:lnTo>
                    <a:pt x="1011" y="172"/>
                  </a:lnTo>
                  <a:lnTo>
                    <a:pt x="997" y="157"/>
                  </a:lnTo>
                  <a:lnTo>
                    <a:pt x="983" y="145"/>
                  </a:lnTo>
                  <a:lnTo>
                    <a:pt x="967" y="132"/>
                  </a:lnTo>
                  <a:lnTo>
                    <a:pt x="951" y="121"/>
                  </a:lnTo>
                  <a:lnTo>
                    <a:pt x="935" y="111"/>
                  </a:lnTo>
                  <a:lnTo>
                    <a:pt x="918" y="103"/>
                  </a:lnTo>
                  <a:lnTo>
                    <a:pt x="899" y="94"/>
                  </a:lnTo>
                  <a:lnTo>
                    <a:pt x="881" y="88"/>
                  </a:lnTo>
                  <a:lnTo>
                    <a:pt x="861" y="83"/>
                  </a:lnTo>
                  <a:lnTo>
                    <a:pt x="841" y="79"/>
                  </a:lnTo>
                  <a:lnTo>
                    <a:pt x="820" y="77"/>
                  </a:lnTo>
                  <a:lnTo>
                    <a:pt x="800" y="77"/>
                  </a:lnTo>
                  <a:lnTo>
                    <a:pt x="800" y="77"/>
                  </a:lnTo>
                  <a:lnTo>
                    <a:pt x="770" y="78"/>
                  </a:lnTo>
                  <a:lnTo>
                    <a:pt x="743" y="81"/>
                  </a:lnTo>
                  <a:lnTo>
                    <a:pt x="716" y="89"/>
                  </a:lnTo>
                  <a:lnTo>
                    <a:pt x="690" y="99"/>
                  </a:lnTo>
                  <a:lnTo>
                    <a:pt x="665" y="110"/>
                  </a:lnTo>
                  <a:lnTo>
                    <a:pt x="641" y="125"/>
                  </a:lnTo>
                  <a:lnTo>
                    <a:pt x="619" y="141"/>
                  </a:lnTo>
                  <a:lnTo>
                    <a:pt x="599" y="160"/>
                  </a:lnTo>
                  <a:lnTo>
                    <a:pt x="582" y="179"/>
                  </a:lnTo>
                  <a:lnTo>
                    <a:pt x="564" y="202"/>
                  </a:lnTo>
                  <a:lnTo>
                    <a:pt x="551" y="224"/>
                  </a:lnTo>
                  <a:lnTo>
                    <a:pt x="538" y="249"/>
                  </a:lnTo>
                  <a:lnTo>
                    <a:pt x="530" y="275"/>
                  </a:lnTo>
                  <a:lnTo>
                    <a:pt x="522" y="302"/>
                  </a:lnTo>
                  <a:lnTo>
                    <a:pt x="518" y="331"/>
                  </a:lnTo>
                  <a:lnTo>
                    <a:pt x="516" y="359"/>
                  </a:lnTo>
                  <a:lnTo>
                    <a:pt x="516" y="359"/>
                  </a:lnTo>
                  <a:lnTo>
                    <a:pt x="515" y="383"/>
                  </a:lnTo>
                  <a:lnTo>
                    <a:pt x="512" y="405"/>
                  </a:lnTo>
                  <a:lnTo>
                    <a:pt x="506" y="428"/>
                  </a:lnTo>
                  <a:lnTo>
                    <a:pt x="499" y="449"/>
                  </a:lnTo>
                  <a:lnTo>
                    <a:pt x="489" y="470"/>
                  </a:lnTo>
                  <a:lnTo>
                    <a:pt x="477" y="488"/>
                  </a:lnTo>
                  <a:lnTo>
                    <a:pt x="464" y="507"/>
                  </a:lnTo>
                  <a:lnTo>
                    <a:pt x="448" y="524"/>
                  </a:lnTo>
                  <a:lnTo>
                    <a:pt x="448" y="524"/>
                  </a:lnTo>
                  <a:lnTo>
                    <a:pt x="430" y="540"/>
                  </a:lnTo>
                  <a:lnTo>
                    <a:pt x="412" y="554"/>
                  </a:lnTo>
                  <a:lnTo>
                    <a:pt x="393" y="565"/>
                  </a:lnTo>
                  <a:lnTo>
                    <a:pt x="372" y="575"/>
                  </a:lnTo>
                  <a:lnTo>
                    <a:pt x="351" y="583"/>
                  </a:lnTo>
                  <a:lnTo>
                    <a:pt x="329" y="589"/>
                  </a:lnTo>
                  <a:lnTo>
                    <a:pt x="306" y="592"/>
                  </a:lnTo>
                  <a:lnTo>
                    <a:pt x="283" y="592"/>
                  </a:lnTo>
                  <a:lnTo>
                    <a:pt x="283" y="592"/>
                  </a:lnTo>
                  <a:lnTo>
                    <a:pt x="272" y="592"/>
                  </a:lnTo>
                  <a:lnTo>
                    <a:pt x="262" y="591"/>
                  </a:lnTo>
                  <a:lnTo>
                    <a:pt x="251" y="589"/>
                  </a:lnTo>
                  <a:lnTo>
                    <a:pt x="241" y="585"/>
                  </a:lnTo>
                  <a:lnTo>
                    <a:pt x="232" y="580"/>
                  </a:lnTo>
                  <a:lnTo>
                    <a:pt x="223" y="575"/>
                  </a:lnTo>
                  <a:lnTo>
                    <a:pt x="215" y="569"/>
                  </a:lnTo>
                  <a:lnTo>
                    <a:pt x="207" y="561"/>
                  </a:lnTo>
                  <a:lnTo>
                    <a:pt x="200" y="554"/>
                  </a:lnTo>
                  <a:lnTo>
                    <a:pt x="193" y="545"/>
                  </a:lnTo>
                  <a:lnTo>
                    <a:pt x="189" y="537"/>
                  </a:lnTo>
                  <a:lnTo>
                    <a:pt x="184" y="527"/>
                  </a:lnTo>
                  <a:lnTo>
                    <a:pt x="180" y="518"/>
                  </a:lnTo>
                  <a:lnTo>
                    <a:pt x="177" y="507"/>
                  </a:lnTo>
                  <a:lnTo>
                    <a:pt x="176" y="497"/>
                  </a:lnTo>
                  <a:lnTo>
                    <a:pt x="175" y="486"/>
                  </a:lnTo>
                  <a:lnTo>
                    <a:pt x="175" y="486"/>
                  </a:lnTo>
                  <a:lnTo>
                    <a:pt x="176" y="468"/>
                  </a:lnTo>
                  <a:lnTo>
                    <a:pt x="177" y="451"/>
                  </a:lnTo>
                  <a:lnTo>
                    <a:pt x="180" y="435"/>
                  </a:lnTo>
                  <a:lnTo>
                    <a:pt x="182" y="419"/>
                  </a:lnTo>
                  <a:lnTo>
                    <a:pt x="186" y="403"/>
                  </a:lnTo>
                  <a:lnTo>
                    <a:pt x="191" y="387"/>
                  </a:lnTo>
                  <a:lnTo>
                    <a:pt x="196" y="370"/>
                  </a:lnTo>
                  <a:lnTo>
                    <a:pt x="202" y="356"/>
                  </a:lnTo>
                  <a:lnTo>
                    <a:pt x="208" y="341"/>
                  </a:lnTo>
                  <a:lnTo>
                    <a:pt x="216" y="327"/>
                  </a:lnTo>
                  <a:lnTo>
                    <a:pt x="223" y="312"/>
                  </a:lnTo>
                  <a:lnTo>
                    <a:pt x="232" y="299"/>
                  </a:lnTo>
                  <a:lnTo>
                    <a:pt x="242" y="286"/>
                  </a:lnTo>
                  <a:lnTo>
                    <a:pt x="252" y="274"/>
                  </a:lnTo>
                  <a:lnTo>
                    <a:pt x="262" y="261"/>
                  </a:lnTo>
                  <a:lnTo>
                    <a:pt x="273" y="250"/>
                  </a:lnTo>
                  <a:lnTo>
                    <a:pt x="285" y="239"/>
                  </a:lnTo>
                  <a:lnTo>
                    <a:pt x="296" y="228"/>
                  </a:lnTo>
                  <a:lnTo>
                    <a:pt x="310" y="218"/>
                  </a:lnTo>
                  <a:lnTo>
                    <a:pt x="322" y="209"/>
                  </a:lnTo>
                  <a:lnTo>
                    <a:pt x="336" y="201"/>
                  </a:lnTo>
                  <a:lnTo>
                    <a:pt x="350" y="192"/>
                  </a:lnTo>
                  <a:lnTo>
                    <a:pt x="365" y="184"/>
                  </a:lnTo>
                  <a:lnTo>
                    <a:pt x="380" y="178"/>
                  </a:lnTo>
                  <a:lnTo>
                    <a:pt x="394" y="172"/>
                  </a:lnTo>
                  <a:lnTo>
                    <a:pt x="411" y="167"/>
                  </a:lnTo>
                  <a:lnTo>
                    <a:pt x="425" y="162"/>
                  </a:lnTo>
                  <a:lnTo>
                    <a:pt x="442" y="158"/>
                  </a:lnTo>
                  <a:lnTo>
                    <a:pt x="459" y="156"/>
                  </a:lnTo>
                  <a:lnTo>
                    <a:pt x="475" y="153"/>
                  </a:lnTo>
                  <a:lnTo>
                    <a:pt x="492" y="152"/>
                  </a:lnTo>
                  <a:lnTo>
                    <a:pt x="510" y="152"/>
                  </a:lnTo>
                  <a:lnTo>
                    <a:pt x="357" y="0"/>
                  </a:lnTo>
                  <a:lnTo>
                    <a:pt x="357" y="0"/>
                  </a:lnTo>
                  <a:lnTo>
                    <a:pt x="327" y="10"/>
                  </a:lnTo>
                  <a:lnTo>
                    <a:pt x="299" y="22"/>
                  </a:lnTo>
                  <a:lnTo>
                    <a:pt x="272" y="36"/>
                  </a:lnTo>
                  <a:lnTo>
                    <a:pt x="244" y="50"/>
                  </a:lnTo>
                  <a:lnTo>
                    <a:pt x="220" y="67"/>
                  </a:lnTo>
                  <a:lnTo>
                    <a:pt x="195" y="85"/>
                  </a:lnTo>
                  <a:lnTo>
                    <a:pt x="171" y="105"/>
                  </a:lnTo>
                  <a:lnTo>
                    <a:pt x="149" y="126"/>
                  </a:lnTo>
                  <a:lnTo>
                    <a:pt x="128" y="147"/>
                  </a:lnTo>
                  <a:lnTo>
                    <a:pt x="109" y="171"/>
                  </a:lnTo>
                  <a:lnTo>
                    <a:pt x="91" y="196"/>
                  </a:lnTo>
                  <a:lnTo>
                    <a:pt x="74" y="222"/>
                  </a:lnTo>
                  <a:lnTo>
                    <a:pt x="58" y="248"/>
                  </a:lnTo>
                  <a:lnTo>
                    <a:pt x="46" y="276"/>
                  </a:lnTo>
                  <a:lnTo>
                    <a:pt x="33" y="305"/>
                  </a:lnTo>
                  <a:lnTo>
                    <a:pt x="24" y="333"/>
                  </a:lnTo>
                  <a:lnTo>
                    <a:pt x="24" y="333"/>
                  </a:lnTo>
                  <a:lnTo>
                    <a:pt x="14" y="370"/>
                  </a:lnTo>
                  <a:lnTo>
                    <a:pt x="6" y="408"/>
                  </a:lnTo>
                  <a:lnTo>
                    <a:pt x="4" y="426"/>
                  </a:lnTo>
                  <a:lnTo>
                    <a:pt x="1" y="446"/>
                  </a:lnTo>
                  <a:lnTo>
                    <a:pt x="0" y="466"/>
                  </a:lnTo>
                  <a:lnTo>
                    <a:pt x="0" y="486"/>
                  </a:lnTo>
                  <a:lnTo>
                    <a:pt x="0" y="486"/>
                  </a:lnTo>
                  <a:lnTo>
                    <a:pt x="1" y="523"/>
                  </a:lnTo>
                  <a:lnTo>
                    <a:pt x="4" y="560"/>
                  </a:lnTo>
                  <a:lnTo>
                    <a:pt x="9" y="597"/>
                  </a:lnTo>
                  <a:lnTo>
                    <a:pt x="15" y="633"/>
                  </a:lnTo>
                  <a:lnTo>
                    <a:pt x="22" y="669"/>
                  </a:lnTo>
                  <a:lnTo>
                    <a:pt x="33" y="704"/>
                  </a:lnTo>
                  <a:lnTo>
                    <a:pt x="45" y="739"/>
                  </a:lnTo>
                  <a:lnTo>
                    <a:pt x="58" y="772"/>
                  </a:lnTo>
                  <a:lnTo>
                    <a:pt x="72" y="805"/>
                  </a:lnTo>
                  <a:lnTo>
                    <a:pt x="89" y="837"/>
                  </a:lnTo>
                  <a:lnTo>
                    <a:pt x="107" y="868"/>
                  </a:lnTo>
                  <a:lnTo>
                    <a:pt x="125" y="898"/>
                  </a:lnTo>
                  <a:lnTo>
                    <a:pt x="146" y="926"/>
                  </a:lnTo>
                  <a:lnTo>
                    <a:pt x="169" y="953"/>
                  </a:lnTo>
                  <a:lnTo>
                    <a:pt x="191" y="981"/>
                  </a:lnTo>
                  <a:lnTo>
                    <a:pt x="216" y="1007"/>
                  </a:lnTo>
                  <a:lnTo>
                    <a:pt x="242" y="1030"/>
                  </a:lnTo>
                  <a:lnTo>
                    <a:pt x="268" y="1054"/>
                  </a:lnTo>
                  <a:lnTo>
                    <a:pt x="296" y="1076"/>
                  </a:lnTo>
                  <a:lnTo>
                    <a:pt x="325" y="1096"/>
                  </a:lnTo>
                  <a:lnTo>
                    <a:pt x="355" y="1116"/>
                  </a:lnTo>
                  <a:lnTo>
                    <a:pt x="386" y="1133"/>
                  </a:lnTo>
                  <a:lnTo>
                    <a:pt x="417" y="1149"/>
                  </a:lnTo>
                  <a:lnTo>
                    <a:pt x="450" y="1164"/>
                  </a:lnTo>
                  <a:lnTo>
                    <a:pt x="484" y="1178"/>
                  </a:lnTo>
                  <a:lnTo>
                    <a:pt x="517" y="1189"/>
                  </a:lnTo>
                  <a:lnTo>
                    <a:pt x="552" y="1199"/>
                  </a:lnTo>
                  <a:lnTo>
                    <a:pt x="588" y="1208"/>
                  </a:lnTo>
                  <a:lnTo>
                    <a:pt x="624" y="1214"/>
                  </a:lnTo>
                  <a:lnTo>
                    <a:pt x="661" y="1219"/>
                  </a:lnTo>
                  <a:lnTo>
                    <a:pt x="698" y="1221"/>
                  </a:lnTo>
                  <a:lnTo>
                    <a:pt x="737" y="1223"/>
                  </a:lnTo>
                  <a:lnTo>
                    <a:pt x="737" y="1223"/>
                  </a:lnTo>
                  <a:lnTo>
                    <a:pt x="761" y="1221"/>
                  </a:lnTo>
                  <a:lnTo>
                    <a:pt x="786" y="1220"/>
                  </a:lnTo>
                  <a:lnTo>
                    <a:pt x="810" y="1219"/>
                  </a:lnTo>
                  <a:lnTo>
                    <a:pt x="835" y="1215"/>
                  </a:lnTo>
                  <a:lnTo>
                    <a:pt x="858" y="1211"/>
                  </a:lnTo>
                  <a:lnTo>
                    <a:pt x="882" y="1208"/>
                  </a:lnTo>
                  <a:lnTo>
                    <a:pt x="905" y="1203"/>
                  </a:lnTo>
                  <a:lnTo>
                    <a:pt x="929" y="1197"/>
                  </a:lnTo>
                  <a:lnTo>
                    <a:pt x="951" y="1190"/>
                  </a:lnTo>
                  <a:lnTo>
                    <a:pt x="975" y="1183"/>
                  </a:lnTo>
                  <a:lnTo>
                    <a:pt x="996" y="1174"/>
                  </a:lnTo>
                  <a:lnTo>
                    <a:pt x="1018" y="1165"/>
                  </a:lnTo>
                  <a:lnTo>
                    <a:pt x="1041" y="1157"/>
                  </a:lnTo>
                  <a:lnTo>
                    <a:pt x="1062" y="1147"/>
                  </a:lnTo>
                  <a:lnTo>
                    <a:pt x="1081" y="1136"/>
                  </a:lnTo>
                  <a:lnTo>
                    <a:pt x="1103" y="1125"/>
                  </a:lnTo>
                  <a:lnTo>
                    <a:pt x="1142" y="1100"/>
                  </a:lnTo>
                  <a:lnTo>
                    <a:pt x="1179" y="1072"/>
                  </a:lnTo>
                  <a:lnTo>
                    <a:pt x="1215" y="1044"/>
                  </a:lnTo>
                  <a:lnTo>
                    <a:pt x="1250" y="1012"/>
                  </a:lnTo>
                  <a:lnTo>
                    <a:pt x="1282" y="979"/>
                  </a:lnTo>
                  <a:lnTo>
                    <a:pt x="1312" y="943"/>
                  </a:lnTo>
                  <a:lnTo>
                    <a:pt x="1341" y="906"/>
                  </a:lnTo>
                  <a:lnTo>
                    <a:pt x="1365" y="867"/>
                  </a:lnTo>
                  <a:lnTo>
                    <a:pt x="1365" y="867"/>
                  </a:lnTo>
                  <a:lnTo>
                    <a:pt x="1380" y="842"/>
                  </a:lnTo>
                  <a:lnTo>
                    <a:pt x="1394" y="814"/>
                  </a:lnTo>
                  <a:lnTo>
                    <a:pt x="1408" y="787"/>
                  </a:lnTo>
                  <a:lnTo>
                    <a:pt x="1419" y="760"/>
                  </a:lnTo>
                  <a:lnTo>
                    <a:pt x="1430" y="731"/>
                  </a:lnTo>
                  <a:lnTo>
                    <a:pt x="1440" y="703"/>
                  </a:lnTo>
                  <a:lnTo>
                    <a:pt x="1449" y="674"/>
                  </a:lnTo>
                  <a:lnTo>
                    <a:pt x="1455" y="645"/>
                  </a:lnTo>
                  <a:lnTo>
                    <a:pt x="1455" y="645"/>
                  </a:lnTo>
                  <a:lnTo>
                    <a:pt x="1462" y="605"/>
                  </a:lnTo>
                  <a:lnTo>
                    <a:pt x="1468" y="566"/>
                  </a:lnTo>
                  <a:lnTo>
                    <a:pt x="1472" y="525"/>
                  </a:lnTo>
                  <a:lnTo>
                    <a:pt x="1472" y="486"/>
                  </a:lnTo>
                  <a:lnTo>
                    <a:pt x="1472" y="486"/>
                  </a:lnTo>
                  <a:lnTo>
                    <a:pt x="1471" y="457"/>
                  </a:lnTo>
                  <a:lnTo>
                    <a:pt x="1467" y="429"/>
                  </a:lnTo>
                  <a:lnTo>
                    <a:pt x="1460" y="401"/>
                  </a:lnTo>
                  <a:lnTo>
                    <a:pt x="1450" y="375"/>
                  </a:lnTo>
                  <a:lnTo>
                    <a:pt x="1439" y="351"/>
                  </a:lnTo>
                  <a:lnTo>
                    <a:pt x="1424" y="327"/>
                  </a:lnTo>
                  <a:lnTo>
                    <a:pt x="1408" y="306"/>
                  </a:lnTo>
                  <a:lnTo>
                    <a:pt x="1390" y="286"/>
                  </a:lnTo>
                  <a:lnTo>
                    <a:pt x="1369" y="268"/>
                  </a:lnTo>
                  <a:lnTo>
                    <a:pt x="1348" y="251"/>
                  </a:lnTo>
                  <a:lnTo>
                    <a:pt x="1325" y="237"/>
                  </a:lnTo>
                  <a:lnTo>
                    <a:pt x="1300" y="225"/>
                  </a:lnTo>
                  <a:lnTo>
                    <a:pt x="1274" y="215"/>
                  </a:lnTo>
                  <a:lnTo>
                    <a:pt x="1246" y="208"/>
                  </a:lnTo>
                  <a:lnTo>
                    <a:pt x="1219" y="204"/>
                  </a:lnTo>
                  <a:lnTo>
                    <a:pt x="1189" y="203"/>
                  </a:lnTo>
                  <a:lnTo>
                    <a:pt x="1189" y="203"/>
                  </a:lnTo>
                  <a:close/>
                  <a:moveTo>
                    <a:pt x="1050" y="239"/>
                  </a:moveTo>
                  <a:lnTo>
                    <a:pt x="1050" y="239"/>
                  </a:lnTo>
                  <a:lnTo>
                    <a:pt x="1045" y="243"/>
                  </a:lnTo>
                  <a:lnTo>
                    <a:pt x="1045" y="243"/>
                  </a:lnTo>
                  <a:lnTo>
                    <a:pt x="1050" y="239"/>
                  </a:lnTo>
                  <a:lnTo>
                    <a:pt x="1050" y="239"/>
                  </a:lnTo>
                  <a:close/>
                  <a:moveTo>
                    <a:pt x="1041" y="245"/>
                  </a:moveTo>
                  <a:lnTo>
                    <a:pt x="1041" y="245"/>
                  </a:lnTo>
                  <a:lnTo>
                    <a:pt x="1036" y="249"/>
                  </a:lnTo>
                  <a:lnTo>
                    <a:pt x="1036" y="249"/>
                  </a:lnTo>
                  <a:lnTo>
                    <a:pt x="1041" y="245"/>
                  </a:lnTo>
                  <a:lnTo>
                    <a:pt x="1041" y="245"/>
                  </a:lnTo>
                  <a:close/>
                  <a:moveTo>
                    <a:pt x="1031" y="251"/>
                  </a:moveTo>
                  <a:lnTo>
                    <a:pt x="1031" y="251"/>
                  </a:lnTo>
                  <a:lnTo>
                    <a:pt x="1022" y="258"/>
                  </a:lnTo>
                  <a:lnTo>
                    <a:pt x="1022" y="258"/>
                  </a:lnTo>
                  <a:lnTo>
                    <a:pt x="1031" y="251"/>
                  </a:lnTo>
                  <a:lnTo>
                    <a:pt x="1031" y="251"/>
                  </a:lnTo>
                  <a:close/>
                  <a:moveTo>
                    <a:pt x="1018" y="261"/>
                  </a:moveTo>
                  <a:lnTo>
                    <a:pt x="1018" y="261"/>
                  </a:lnTo>
                  <a:lnTo>
                    <a:pt x="1012" y="265"/>
                  </a:lnTo>
                  <a:lnTo>
                    <a:pt x="1012" y="265"/>
                  </a:lnTo>
                  <a:lnTo>
                    <a:pt x="1018" y="261"/>
                  </a:lnTo>
                  <a:lnTo>
                    <a:pt x="1018" y="261"/>
                  </a:lnTo>
                  <a:close/>
                  <a:moveTo>
                    <a:pt x="1008" y="269"/>
                  </a:moveTo>
                  <a:lnTo>
                    <a:pt x="1008" y="269"/>
                  </a:lnTo>
                  <a:lnTo>
                    <a:pt x="1001" y="275"/>
                  </a:lnTo>
                  <a:lnTo>
                    <a:pt x="1001" y="275"/>
                  </a:lnTo>
                  <a:lnTo>
                    <a:pt x="1008" y="269"/>
                  </a:lnTo>
                  <a:lnTo>
                    <a:pt x="1008" y="269"/>
                  </a:lnTo>
                  <a:close/>
                  <a:moveTo>
                    <a:pt x="997" y="279"/>
                  </a:moveTo>
                  <a:lnTo>
                    <a:pt x="997" y="279"/>
                  </a:lnTo>
                  <a:lnTo>
                    <a:pt x="992" y="284"/>
                  </a:lnTo>
                  <a:lnTo>
                    <a:pt x="992" y="284"/>
                  </a:lnTo>
                  <a:lnTo>
                    <a:pt x="997" y="279"/>
                  </a:lnTo>
                  <a:lnTo>
                    <a:pt x="997" y="279"/>
                  </a:lnTo>
                  <a:close/>
                  <a:moveTo>
                    <a:pt x="988" y="287"/>
                  </a:moveTo>
                  <a:lnTo>
                    <a:pt x="988" y="287"/>
                  </a:lnTo>
                  <a:lnTo>
                    <a:pt x="981" y="295"/>
                  </a:lnTo>
                  <a:lnTo>
                    <a:pt x="981" y="295"/>
                  </a:lnTo>
                  <a:lnTo>
                    <a:pt x="988" y="287"/>
                  </a:lnTo>
                  <a:lnTo>
                    <a:pt x="988" y="287"/>
                  </a:lnTo>
                  <a:close/>
                  <a:moveTo>
                    <a:pt x="737" y="1046"/>
                  </a:moveTo>
                  <a:lnTo>
                    <a:pt x="737" y="1046"/>
                  </a:lnTo>
                  <a:lnTo>
                    <a:pt x="698" y="1045"/>
                  </a:lnTo>
                  <a:lnTo>
                    <a:pt x="660" y="1041"/>
                  </a:lnTo>
                  <a:lnTo>
                    <a:pt x="623" y="1035"/>
                  </a:lnTo>
                  <a:lnTo>
                    <a:pt x="587" y="1027"/>
                  </a:lnTo>
                  <a:lnTo>
                    <a:pt x="552" y="1015"/>
                  </a:lnTo>
                  <a:lnTo>
                    <a:pt x="517" y="1002"/>
                  </a:lnTo>
                  <a:lnTo>
                    <a:pt x="485" y="987"/>
                  </a:lnTo>
                  <a:lnTo>
                    <a:pt x="453" y="970"/>
                  </a:lnTo>
                  <a:lnTo>
                    <a:pt x="422" y="950"/>
                  </a:lnTo>
                  <a:lnTo>
                    <a:pt x="393" y="929"/>
                  </a:lnTo>
                  <a:lnTo>
                    <a:pt x="365" y="906"/>
                  </a:lnTo>
                  <a:lnTo>
                    <a:pt x="339" y="881"/>
                  </a:lnTo>
                  <a:lnTo>
                    <a:pt x="314" y="854"/>
                  </a:lnTo>
                  <a:lnTo>
                    <a:pt x="291" y="827"/>
                  </a:lnTo>
                  <a:lnTo>
                    <a:pt x="270" y="797"/>
                  </a:lnTo>
                  <a:lnTo>
                    <a:pt x="252" y="767"/>
                  </a:lnTo>
                  <a:lnTo>
                    <a:pt x="252" y="767"/>
                  </a:lnTo>
                  <a:lnTo>
                    <a:pt x="267" y="769"/>
                  </a:lnTo>
                  <a:lnTo>
                    <a:pt x="283" y="769"/>
                  </a:lnTo>
                  <a:lnTo>
                    <a:pt x="283" y="769"/>
                  </a:lnTo>
                  <a:lnTo>
                    <a:pt x="303" y="769"/>
                  </a:lnTo>
                  <a:lnTo>
                    <a:pt x="324" y="766"/>
                  </a:lnTo>
                  <a:lnTo>
                    <a:pt x="344" y="764"/>
                  </a:lnTo>
                  <a:lnTo>
                    <a:pt x="363" y="761"/>
                  </a:lnTo>
                  <a:lnTo>
                    <a:pt x="383" y="756"/>
                  </a:lnTo>
                  <a:lnTo>
                    <a:pt x="402" y="751"/>
                  </a:lnTo>
                  <a:lnTo>
                    <a:pt x="420" y="745"/>
                  </a:lnTo>
                  <a:lnTo>
                    <a:pt x="439" y="738"/>
                  </a:lnTo>
                  <a:lnTo>
                    <a:pt x="458" y="730"/>
                  </a:lnTo>
                  <a:lnTo>
                    <a:pt x="475" y="720"/>
                  </a:lnTo>
                  <a:lnTo>
                    <a:pt x="492" y="710"/>
                  </a:lnTo>
                  <a:lnTo>
                    <a:pt x="510" y="700"/>
                  </a:lnTo>
                  <a:lnTo>
                    <a:pt x="526" y="688"/>
                  </a:lnTo>
                  <a:lnTo>
                    <a:pt x="542" y="676"/>
                  </a:lnTo>
                  <a:lnTo>
                    <a:pt x="557" y="663"/>
                  </a:lnTo>
                  <a:lnTo>
                    <a:pt x="572" y="648"/>
                  </a:lnTo>
                  <a:lnTo>
                    <a:pt x="572" y="648"/>
                  </a:lnTo>
                  <a:lnTo>
                    <a:pt x="587" y="633"/>
                  </a:lnTo>
                  <a:lnTo>
                    <a:pt x="599" y="619"/>
                  </a:lnTo>
                  <a:lnTo>
                    <a:pt x="611" y="602"/>
                  </a:lnTo>
                  <a:lnTo>
                    <a:pt x="624" y="586"/>
                  </a:lnTo>
                  <a:lnTo>
                    <a:pt x="634" y="569"/>
                  </a:lnTo>
                  <a:lnTo>
                    <a:pt x="644" y="552"/>
                  </a:lnTo>
                  <a:lnTo>
                    <a:pt x="654" y="534"/>
                  </a:lnTo>
                  <a:lnTo>
                    <a:pt x="661" y="516"/>
                  </a:lnTo>
                  <a:lnTo>
                    <a:pt x="668" y="497"/>
                  </a:lnTo>
                  <a:lnTo>
                    <a:pt x="675" y="478"/>
                  </a:lnTo>
                  <a:lnTo>
                    <a:pt x="680" y="460"/>
                  </a:lnTo>
                  <a:lnTo>
                    <a:pt x="685" y="440"/>
                  </a:lnTo>
                  <a:lnTo>
                    <a:pt x="687" y="420"/>
                  </a:lnTo>
                  <a:lnTo>
                    <a:pt x="690" y="400"/>
                  </a:lnTo>
                  <a:lnTo>
                    <a:pt x="692" y="380"/>
                  </a:lnTo>
                  <a:lnTo>
                    <a:pt x="692" y="359"/>
                  </a:lnTo>
                  <a:lnTo>
                    <a:pt x="692" y="359"/>
                  </a:lnTo>
                  <a:lnTo>
                    <a:pt x="692" y="348"/>
                  </a:lnTo>
                  <a:lnTo>
                    <a:pt x="695" y="338"/>
                  </a:lnTo>
                  <a:lnTo>
                    <a:pt x="697" y="327"/>
                  </a:lnTo>
                  <a:lnTo>
                    <a:pt x="701" y="317"/>
                  </a:lnTo>
                  <a:lnTo>
                    <a:pt x="704" y="308"/>
                  </a:lnTo>
                  <a:lnTo>
                    <a:pt x="711" y="300"/>
                  </a:lnTo>
                  <a:lnTo>
                    <a:pt x="717" y="291"/>
                  </a:lnTo>
                  <a:lnTo>
                    <a:pt x="723" y="284"/>
                  </a:lnTo>
                  <a:lnTo>
                    <a:pt x="732" y="276"/>
                  </a:lnTo>
                  <a:lnTo>
                    <a:pt x="739" y="270"/>
                  </a:lnTo>
                  <a:lnTo>
                    <a:pt x="748" y="265"/>
                  </a:lnTo>
                  <a:lnTo>
                    <a:pt x="758" y="260"/>
                  </a:lnTo>
                  <a:lnTo>
                    <a:pt x="768" y="256"/>
                  </a:lnTo>
                  <a:lnTo>
                    <a:pt x="778" y="254"/>
                  </a:lnTo>
                  <a:lnTo>
                    <a:pt x="789" y="253"/>
                  </a:lnTo>
                  <a:lnTo>
                    <a:pt x="800" y="251"/>
                  </a:lnTo>
                  <a:lnTo>
                    <a:pt x="800" y="251"/>
                  </a:lnTo>
                  <a:lnTo>
                    <a:pt x="810" y="253"/>
                  </a:lnTo>
                  <a:lnTo>
                    <a:pt x="821" y="254"/>
                  </a:lnTo>
                  <a:lnTo>
                    <a:pt x="831" y="256"/>
                  </a:lnTo>
                  <a:lnTo>
                    <a:pt x="841" y="260"/>
                  </a:lnTo>
                  <a:lnTo>
                    <a:pt x="851" y="265"/>
                  </a:lnTo>
                  <a:lnTo>
                    <a:pt x="859" y="270"/>
                  </a:lnTo>
                  <a:lnTo>
                    <a:pt x="868" y="276"/>
                  </a:lnTo>
                  <a:lnTo>
                    <a:pt x="876" y="284"/>
                  </a:lnTo>
                  <a:lnTo>
                    <a:pt x="882" y="291"/>
                  </a:lnTo>
                  <a:lnTo>
                    <a:pt x="888" y="300"/>
                  </a:lnTo>
                  <a:lnTo>
                    <a:pt x="894" y="308"/>
                  </a:lnTo>
                  <a:lnTo>
                    <a:pt x="898" y="317"/>
                  </a:lnTo>
                  <a:lnTo>
                    <a:pt x="902" y="327"/>
                  </a:lnTo>
                  <a:lnTo>
                    <a:pt x="904" y="338"/>
                  </a:lnTo>
                  <a:lnTo>
                    <a:pt x="907" y="348"/>
                  </a:lnTo>
                  <a:lnTo>
                    <a:pt x="907" y="359"/>
                  </a:lnTo>
                  <a:lnTo>
                    <a:pt x="907" y="486"/>
                  </a:lnTo>
                  <a:lnTo>
                    <a:pt x="907" y="486"/>
                  </a:lnTo>
                  <a:lnTo>
                    <a:pt x="907" y="472"/>
                  </a:lnTo>
                  <a:lnTo>
                    <a:pt x="907" y="472"/>
                  </a:lnTo>
                  <a:lnTo>
                    <a:pt x="907" y="486"/>
                  </a:lnTo>
                  <a:lnTo>
                    <a:pt x="907" y="486"/>
                  </a:lnTo>
                  <a:lnTo>
                    <a:pt x="905" y="509"/>
                  </a:lnTo>
                  <a:lnTo>
                    <a:pt x="902" y="532"/>
                  </a:lnTo>
                  <a:lnTo>
                    <a:pt x="897" y="554"/>
                  </a:lnTo>
                  <a:lnTo>
                    <a:pt x="889" y="575"/>
                  </a:lnTo>
                  <a:lnTo>
                    <a:pt x="879" y="596"/>
                  </a:lnTo>
                  <a:lnTo>
                    <a:pt x="868" y="615"/>
                  </a:lnTo>
                  <a:lnTo>
                    <a:pt x="853" y="633"/>
                  </a:lnTo>
                  <a:lnTo>
                    <a:pt x="838" y="651"/>
                  </a:lnTo>
                  <a:lnTo>
                    <a:pt x="838" y="651"/>
                  </a:lnTo>
                  <a:lnTo>
                    <a:pt x="821" y="667"/>
                  </a:lnTo>
                  <a:lnTo>
                    <a:pt x="802" y="681"/>
                  </a:lnTo>
                  <a:lnTo>
                    <a:pt x="783" y="692"/>
                  </a:lnTo>
                  <a:lnTo>
                    <a:pt x="763" y="702"/>
                  </a:lnTo>
                  <a:lnTo>
                    <a:pt x="742" y="709"/>
                  </a:lnTo>
                  <a:lnTo>
                    <a:pt x="719" y="715"/>
                  </a:lnTo>
                  <a:lnTo>
                    <a:pt x="696" y="718"/>
                  </a:lnTo>
                  <a:lnTo>
                    <a:pt x="673" y="719"/>
                  </a:lnTo>
                  <a:lnTo>
                    <a:pt x="821" y="868"/>
                  </a:lnTo>
                  <a:lnTo>
                    <a:pt x="821" y="868"/>
                  </a:lnTo>
                  <a:lnTo>
                    <a:pt x="841" y="859"/>
                  </a:lnTo>
                  <a:lnTo>
                    <a:pt x="859" y="850"/>
                  </a:lnTo>
                  <a:lnTo>
                    <a:pt x="878" y="841"/>
                  </a:lnTo>
                  <a:lnTo>
                    <a:pt x="897" y="829"/>
                  </a:lnTo>
                  <a:lnTo>
                    <a:pt x="914" y="817"/>
                  </a:lnTo>
                  <a:lnTo>
                    <a:pt x="930" y="803"/>
                  </a:lnTo>
                  <a:lnTo>
                    <a:pt x="946" y="790"/>
                  </a:lnTo>
                  <a:lnTo>
                    <a:pt x="962" y="775"/>
                  </a:lnTo>
                  <a:lnTo>
                    <a:pt x="962" y="775"/>
                  </a:lnTo>
                  <a:lnTo>
                    <a:pt x="976" y="760"/>
                  </a:lnTo>
                  <a:lnTo>
                    <a:pt x="990" y="745"/>
                  </a:lnTo>
                  <a:lnTo>
                    <a:pt x="1002" y="729"/>
                  </a:lnTo>
                  <a:lnTo>
                    <a:pt x="1014" y="713"/>
                  </a:lnTo>
                  <a:lnTo>
                    <a:pt x="1024" y="695"/>
                  </a:lnTo>
                  <a:lnTo>
                    <a:pt x="1034" y="678"/>
                  </a:lnTo>
                  <a:lnTo>
                    <a:pt x="1043" y="661"/>
                  </a:lnTo>
                  <a:lnTo>
                    <a:pt x="1052" y="642"/>
                  </a:lnTo>
                  <a:lnTo>
                    <a:pt x="1059" y="623"/>
                  </a:lnTo>
                  <a:lnTo>
                    <a:pt x="1065" y="605"/>
                  </a:lnTo>
                  <a:lnTo>
                    <a:pt x="1070" y="585"/>
                  </a:lnTo>
                  <a:lnTo>
                    <a:pt x="1074" y="566"/>
                  </a:lnTo>
                  <a:lnTo>
                    <a:pt x="1078" y="547"/>
                  </a:lnTo>
                  <a:lnTo>
                    <a:pt x="1080" y="527"/>
                  </a:lnTo>
                  <a:lnTo>
                    <a:pt x="1081" y="506"/>
                  </a:lnTo>
                  <a:lnTo>
                    <a:pt x="1083" y="486"/>
                  </a:lnTo>
                  <a:lnTo>
                    <a:pt x="1083" y="486"/>
                  </a:lnTo>
                  <a:lnTo>
                    <a:pt x="1083" y="475"/>
                  </a:lnTo>
                  <a:lnTo>
                    <a:pt x="1085" y="463"/>
                  </a:lnTo>
                  <a:lnTo>
                    <a:pt x="1088" y="454"/>
                  </a:lnTo>
                  <a:lnTo>
                    <a:pt x="1091" y="444"/>
                  </a:lnTo>
                  <a:lnTo>
                    <a:pt x="1095" y="435"/>
                  </a:lnTo>
                  <a:lnTo>
                    <a:pt x="1101" y="425"/>
                  </a:lnTo>
                  <a:lnTo>
                    <a:pt x="1108" y="418"/>
                  </a:lnTo>
                  <a:lnTo>
                    <a:pt x="1114" y="410"/>
                  </a:lnTo>
                  <a:lnTo>
                    <a:pt x="1121" y="403"/>
                  </a:lnTo>
                  <a:lnTo>
                    <a:pt x="1130" y="397"/>
                  </a:lnTo>
                  <a:lnTo>
                    <a:pt x="1139" y="392"/>
                  </a:lnTo>
                  <a:lnTo>
                    <a:pt x="1148" y="387"/>
                  </a:lnTo>
                  <a:lnTo>
                    <a:pt x="1158" y="383"/>
                  </a:lnTo>
                  <a:lnTo>
                    <a:pt x="1168" y="380"/>
                  </a:lnTo>
                  <a:lnTo>
                    <a:pt x="1178" y="379"/>
                  </a:lnTo>
                  <a:lnTo>
                    <a:pt x="1189" y="378"/>
                  </a:lnTo>
                  <a:lnTo>
                    <a:pt x="1189" y="378"/>
                  </a:lnTo>
                  <a:lnTo>
                    <a:pt x="1201" y="379"/>
                  </a:lnTo>
                  <a:lnTo>
                    <a:pt x="1212" y="380"/>
                  </a:lnTo>
                  <a:lnTo>
                    <a:pt x="1222" y="383"/>
                  </a:lnTo>
                  <a:lnTo>
                    <a:pt x="1232" y="387"/>
                  </a:lnTo>
                  <a:lnTo>
                    <a:pt x="1241" y="392"/>
                  </a:lnTo>
                  <a:lnTo>
                    <a:pt x="1250" y="397"/>
                  </a:lnTo>
                  <a:lnTo>
                    <a:pt x="1258" y="403"/>
                  </a:lnTo>
                  <a:lnTo>
                    <a:pt x="1265" y="410"/>
                  </a:lnTo>
                  <a:lnTo>
                    <a:pt x="1272" y="418"/>
                  </a:lnTo>
                  <a:lnTo>
                    <a:pt x="1279" y="425"/>
                  </a:lnTo>
                  <a:lnTo>
                    <a:pt x="1284" y="435"/>
                  </a:lnTo>
                  <a:lnTo>
                    <a:pt x="1289" y="444"/>
                  </a:lnTo>
                  <a:lnTo>
                    <a:pt x="1292" y="454"/>
                  </a:lnTo>
                  <a:lnTo>
                    <a:pt x="1295" y="463"/>
                  </a:lnTo>
                  <a:lnTo>
                    <a:pt x="1296" y="475"/>
                  </a:lnTo>
                  <a:lnTo>
                    <a:pt x="1297" y="486"/>
                  </a:lnTo>
                  <a:lnTo>
                    <a:pt x="1297" y="486"/>
                  </a:lnTo>
                  <a:lnTo>
                    <a:pt x="1296" y="519"/>
                  </a:lnTo>
                  <a:lnTo>
                    <a:pt x="1294" y="553"/>
                  </a:lnTo>
                  <a:lnTo>
                    <a:pt x="1289" y="585"/>
                  </a:lnTo>
                  <a:lnTo>
                    <a:pt x="1281" y="617"/>
                  </a:lnTo>
                  <a:lnTo>
                    <a:pt x="1272" y="648"/>
                  </a:lnTo>
                  <a:lnTo>
                    <a:pt x="1263" y="679"/>
                  </a:lnTo>
                  <a:lnTo>
                    <a:pt x="1250" y="709"/>
                  </a:lnTo>
                  <a:lnTo>
                    <a:pt x="1236" y="738"/>
                  </a:lnTo>
                  <a:lnTo>
                    <a:pt x="1236" y="738"/>
                  </a:lnTo>
                  <a:lnTo>
                    <a:pt x="1218" y="771"/>
                  </a:lnTo>
                  <a:lnTo>
                    <a:pt x="1197" y="803"/>
                  </a:lnTo>
                  <a:lnTo>
                    <a:pt x="1174" y="834"/>
                  </a:lnTo>
                  <a:lnTo>
                    <a:pt x="1150" y="863"/>
                  </a:lnTo>
                  <a:lnTo>
                    <a:pt x="1124" y="890"/>
                  </a:lnTo>
                  <a:lnTo>
                    <a:pt x="1095" y="916"/>
                  </a:lnTo>
                  <a:lnTo>
                    <a:pt x="1065" y="940"/>
                  </a:lnTo>
                  <a:lnTo>
                    <a:pt x="1033" y="961"/>
                  </a:lnTo>
                  <a:lnTo>
                    <a:pt x="1001" y="979"/>
                  </a:lnTo>
                  <a:lnTo>
                    <a:pt x="966" y="997"/>
                  </a:lnTo>
                  <a:lnTo>
                    <a:pt x="930" y="1012"/>
                  </a:lnTo>
                  <a:lnTo>
                    <a:pt x="893" y="1024"/>
                  </a:lnTo>
                  <a:lnTo>
                    <a:pt x="856" y="1034"/>
                  </a:lnTo>
                  <a:lnTo>
                    <a:pt x="816" y="1040"/>
                  </a:lnTo>
                  <a:lnTo>
                    <a:pt x="776" y="1045"/>
                  </a:lnTo>
                  <a:lnTo>
                    <a:pt x="737" y="1046"/>
                  </a:lnTo>
                  <a:lnTo>
                    <a:pt x="737" y="1046"/>
                  </a:lnTo>
                  <a:close/>
                  <a:moveTo>
                    <a:pt x="979" y="297"/>
                  </a:moveTo>
                  <a:lnTo>
                    <a:pt x="979" y="297"/>
                  </a:lnTo>
                  <a:lnTo>
                    <a:pt x="974" y="303"/>
                  </a:lnTo>
                  <a:lnTo>
                    <a:pt x="974" y="303"/>
                  </a:lnTo>
                  <a:lnTo>
                    <a:pt x="979" y="297"/>
                  </a:lnTo>
                  <a:lnTo>
                    <a:pt x="979" y="297"/>
                  </a:lnTo>
                  <a:close/>
                  <a:moveTo>
                    <a:pt x="970" y="307"/>
                  </a:moveTo>
                  <a:lnTo>
                    <a:pt x="970" y="307"/>
                  </a:lnTo>
                  <a:lnTo>
                    <a:pt x="964" y="316"/>
                  </a:lnTo>
                  <a:lnTo>
                    <a:pt x="964" y="316"/>
                  </a:lnTo>
                  <a:lnTo>
                    <a:pt x="970" y="307"/>
                  </a:lnTo>
                  <a:lnTo>
                    <a:pt x="970" y="307"/>
                  </a:lnTo>
                  <a:close/>
                  <a:moveTo>
                    <a:pt x="962" y="318"/>
                  </a:moveTo>
                  <a:lnTo>
                    <a:pt x="962" y="318"/>
                  </a:lnTo>
                  <a:lnTo>
                    <a:pt x="956" y="326"/>
                  </a:lnTo>
                  <a:lnTo>
                    <a:pt x="956" y="326"/>
                  </a:lnTo>
                  <a:lnTo>
                    <a:pt x="962" y="318"/>
                  </a:lnTo>
                  <a:lnTo>
                    <a:pt x="962" y="318"/>
                  </a:lnTo>
                  <a:close/>
                  <a:moveTo>
                    <a:pt x="954" y="330"/>
                  </a:moveTo>
                  <a:lnTo>
                    <a:pt x="954" y="330"/>
                  </a:lnTo>
                  <a:lnTo>
                    <a:pt x="949" y="337"/>
                  </a:lnTo>
                  <a:lnTo>
                    <a:pt x="949" y="337"/>
                  </a:lnTo>
                  <a:lnTo>
                    <a:pt x="954" y="330"/>
                  </a:lnTo>
                  <a:lnTo>
                    <a:pt x="954" y="330"/>
                  </a:lnTo>
                  <a:close/>
                  <a:moveTo>
                    <a:pt x="948" y="339"/>
                  </a:moveTo>
                  <a:lnTo>
                    <a:pt x="948" y="339"/>
                  </a:lnTo>
                  <a:lnTo>
                    <a:pt x="941" y="349"/>
                  </a:lnTo>
                  <a:lnTo>
                    <a:pt x="941" y="349"/>
                  </a:lnTo>
                  <a:lnTo>
                    <a:pt x="948" y="339"/>
                  </a:lnTo>
                  <a:lnTo>
                    <a:pt x="948" y="339"/>
                  </a:lnTo>
                  <a:close/>
                  <a:moveTo>
                    <a:pt x="940" y="353"/>
                  </a:moveTo>
                  <a:lnTo>
                    <a:pt x="940" y="353"/>
                  </a:lnTo>
                  <a:lnTo>
                    <a:pt x="935" y="361"/>
                  </a:lnTo>
                  <a:lnTo>
                    <a:pt x="935" y="361"/>
                  </a:lnTo>
                  <a:lnTo>
                    <a:pt x="940" y="353"/>
                  </a:lnTo>
                  <a:lnTo>
                    <a:pt x="940" y="353"/>
                  </a:lnTo>
                  <a:close/>
                  <a:moveTo>
                    <a:pt x="934" y="363"/>
                  </a:moveTo>
                  <a:lnTo>
                    <a:pt x="934" y="363"/>
                  </a:lnTo>
                  <a:lnTo>
                    <a:pt x="930" y="374"/>
                  </a:lnTo>
                  <a:lnTo>
                    <a:pt x="930" y="374"/>
                  </a:lnTo>
                  <a:lnTo>
                    <a:pt x="934" y="363"/>
                  </a:lnTo>
                  <a:lnTo>
                    <a:pt x="934" y="363"/>
                  </a:lnTo>
                  <a:close/>
                  <a:moveTo>
                    <a:pt x="928" y="378"/>
                  </a:moveTo>
                  <a:lnTo>
                    <a:pt x="928" y="378"/>
                  </a:lnTo>
                  <a:lnTo>
                    <a:pt x="925" y="387"/>
                  </a:lnTo>
                  <a:lnTo>
                    <a:pt x="925" y="387"/>
                  </a:lnTo>
                  <a:lnTo>
                    <a:pt x="928" y="378"/>
                  </a:lnTo>
                  <a:lnTo>
                    <a:pt x="928" y="378"/>
                  </a:lnTo>
                  <a:close/>
                  <a:moveTo>
                    <a:pt x="924" y="389"/>
                  </a:moveTo>
                  <a:lnTo>
                    <a:pt x="924" y="389"/>
                  </a:lnTo>
                  <a:lnTo>
                    <a:pt x="920" y="400"/>
                  </a:lnTo>
                  <a:lnTo>
                    <a:pt x="920" y="400"/>
                  </a:lnTo>
                  <a:lnTo>
                    <a:pt x="924" y="389"/>
                  </a:lnTo>
                  <a:lnTo>
                    <a:pt x="924" y="389"/>
                  </a:lnTo>
                  <a:close/>
                  <a:moveTo>
                    <a:pt x="919" y="404"/>
                  </a:moveTo>
                  <a:lnTo>
                    <a:pt x="919" y="404"/>
                  </a:lnTo>
                  <a:lnTo>
                    <a:pt x="917" y="413"/>
                  </a:lnTo>
                  <a:lnTo>
                    <a:pt x="917" y="413"/>
                  </a:lnTo>
                  <a:lnTo>
                    <a:pt x="919" y="404"/>
                  </a:lnTo>
                  <a:lnTo>
                    <a:pt x="919" y="404"/>
                  </a:lnTo>
                  <a:close/>
                  <a:moveTo>
                    <a:pt x="915" y="416"/>
                  </a:moveTo>
                  <a:lnTo>
                    <a:pt x="915" y="416"/>
                  </a:lnTo>
                  <a:lnTo>
                    <a:pt x="913" y="428"/>
                  </a:lnTo>
                  <a:lnTo>
                    <a:pt x="913" y="428"/>
                  </a:lnTo>
                  <a:lnTo>
                    <a:pt x="915" y="416"/>
                  </a:lnTo>
                  <a:lnTo>
                    <a:pt x="915" y="416"/>
                  </a:lnTo>
                  <a:close/>
                  <a:moveTo>
                    <a:pt x="912" y="430"/>
                  </a:moveTo>
                  <a:lnTo>
                    <a:pt x="912" y="430"/>
                  </a:lnTo>
                  <a:lnTo>
                    <a:pt x="910" y="441"/>
                  </a:lnTo>
                  <a:lnTo>
                    <a:pt x="910" y="441"/>
                  </a:lnTo>
                  <a:lnTo>
                    <a:pt x="912" y="430"/>
                  </a:lnTo>
                  <a:lnTo>
                    <a:pt x="912" y="430"/>
                  </a:lnTo>
                  <a:close/>
                  <a:moveTo>
                    <a:pt x="910" y="444"/>
                  </a:moveTo>
                  <a:lnTo>
                    <a:pt x="910" y="444"/>
                  </a:lnTo>
                  <a:lnTo>
                    <a:pt x="908" y="456"/>
                  </a:lnTo>
                  <a:lnTo>
                    <a:pt x="908" y="456"/>
                  </a:lnTo>
                  <a:lnTo>
                    <a:pt x="910" y="444"/>
                  </a:lnTo>
                  <a:lnTo>
                    <a:pt x="910" y="444"/>
                  </a:lnTo>
                  <a:close/>
                  <a:moveTo>
                    <a:pt x="908" y="459"/>
                  </a:moveTo>
                  <a:lnTo>
                    <a:pt x="908" y="459"/>
                  </a:lnTo>
                  <a:lnTo>
                    <a:pt x="908" y="470"/>
                  </a:lnTo>
                  <a:lnTo>
                    <a:pt x="908" y="470"/>
                  </a:lnTo>
                  <a:lnTo>
                    <a:pt x="908" y="459"/>
                  </a:lnTo>
                  <a:lnTo>
                    <a:pt x="90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49"/>
            <p:cNvSpPr>
              <a:spLocks/>
            </p:cNvSpPr>
            <p:nvPr/>
          </p:nvSpPr>
          <p:spPr bwMode="auto">
            <a:xfrm>
              <a:off x="25939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0 w 406"/>
                <a:gd name="T13" fmla="*/ 78 h 682"/>
                <a:gd name="T14" fmla="*/ 132 w 406"/>
                <a:gd name="T15" fmla="*/ 96 h 682"/>
                <a:gd name="T16" fmla="*/ 120 w 406"/>
                <a:gd name="T17" fmla="*/ 119 h 682"/>
                <a:gd name="T18" fmla="*/ 116 w 406"/>
                <a:gd name="T19" fmla="*/ 144 h 682"/>
                <a:gd name="T20" fmla="*/ 119 w 406"/>
                <a:gd name="T21" fmla="*/ 168 h 682"/>
                <a:gd name="T22" fmla="*/ 135 w 406"/>
                <a:gd name="T23" fmla="*/ 199 h 682"/>
                <a:gd name="T24" fmla="*/ 161 w 406"/>
                <a:gd name="T25" fmla="*/ 223 h 682"/>
                <a:gd name="T26" fmla="*/ 261 w 406"/>
                <a:gd name="T27" fmla="*/ 277 h 682"/>
                <a:gd name="T28" fmla="*/ 326 w 406"/>
                <a:gd name="T29" fmla="*/ 315 h 682"/>
                <a:gd name="T30" fmla="*/ 361 w 406"/>
                <a:gd name="T31" fmla="*/ 344 h 682"/>
                <a:gd name="T32" fmla="*/ 387 w 406"/>
                <a:gd name="T33" fmla="*/ 382 h 682"/>
                <a:gd name="T34" fmla="*/ 402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8 w 406"/>
                <a:gd name="T55" fmla="*/ 610 h 682"/>
                <a:gd name="T56" fmla="*/ 27 w 406"/>
                <a:gd name="T57" fmla="*/ 519 h 682"/>
                <a:gd name="T58" fmla="*/ 47 w 406"/>
                <a:gd name="T59" fmla="*/ 531 h 682"/>
                <a:gd name="T60" fmla="*/ 60 w 406"/>
                <a:gd name="T61" fmla="*/ 559 h 682"/>
                <a:gd name="T62" fmla="*/ 78 w 406"/>
                <a:gd name="T63" fmla="*/ 585 h 682"/>
                <a:gd name="T64" fmla="*/ 104 w 406"/>
                <a:gd name="T65" fmla="*/ 605 h 682"/>
                <a:gd name="T66" fmla="*/ 137 w 406"/>
                <a:gd name="T67" fmla="*/ 619 h 682"/>
                <a:gd name="T68" fmla="*/ 178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8 w 406"/>
                <a:gd name="T81" fmla="*/ 526 h 682"/>
                <a:gd name="T82" fmla="*/ 282 w 406"/>
                <a:gd name="T83" fmla="*/ 490 h 682"/>
                <a:gd name="T84" fmla="*/ 262 w 406"/>
                <a:gd name="T85" fmla="*/ 461 h 682"/>
                <a:gd name="T86" fmla="*/ 222 w 406"/>
                <a:gd name="T87" fmla="*/ 430 h 682"/>
                <a:gd name="T88" fmla="*/ 120 w 406"/>
                <a:gd name="T89" fmla="*/ 378 h 682"/>
                <a:gd name="T90" fmla="*/ 71 w 406"/>
                <a:gd name="T91" fmla="*/ 344 h 682"/>
                <a:gd name="T92" fmla="*/ 40 w 406"/>
                <a:gd name="T93" fmla="*/ 313 h 682"/>
                <a:gd name="T94" fmla="*/ 16 w 406"/>
                <a:gd name="T95" fmla="*/ 274 h 682"/>
                <a:gd name="T96" fmla="*/ 5 w 406"/>
                <a:gd name="T97" fmla="*/ 223 h 682"/>
                <a:gd name="T98" fmla="*/ 5 w 406"/>
                <a:gd name="T99" fmla="*/ 179 h 682"/>
                <a:gd name="T100" fmla="*/ 23 w 406"/>
                <a:gd name="T101" fmla="*/ 116 h 682"/>
                <a:gd name="T102" fmla="*/ 55 w 406"/>
                <a:gd name="T103" fmla="*/ 65 h 682"/>
                <a:gd name="T104" fmla="*/ 101 w 406"/>
                <a:gd name="T105" fmla="*/ 29 h 682"/>
                <a:gd name="T106" fmla="*/ 156 w 406"/>
                <a:gd name="T107" fmla="*/ 7 h 682"/>
                <a:gd name="T108" fmla="*/ 218 w 406"/>
                <a:gd name="T109" fmla="*/ 0 h 682"/>
                <a:gd name="T110" fmla="*/ 267 w 406"/>
                <a:gd name="T111" fmla="*/ 2 h 682"/>
                <a:gd name="T112" fmla="*/ 328 w 406"/>
                <a:gd name="T113" fmla="*/ 18 h 682"/>
                <a:gd name="T114" fmla="*/ 375 w 406"/>
                <a:gd name="T115" fmla="*/ 46 h 682"/>
                <a:gd name="T116" fmla="*/ 360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0" y="140"/>
                  </a:moveTo>
                  <a:lnTo>
                    <a:pt x="330" y="140"/>
                  </a:lnTo>
                  <a:lnTo>
                    <a:pt x="323" y="121"/>
                  </a:lnTo>
                  <a:lnTo>
                    <a:pt x="313" y="105"/>
                  </a:lnTo>
                  <a:lnTo>
                    <a:pt x="300" y="90"/>
                  </a:lnTo>
                  <a:lnTo>
                    <a:pt x="294" y="84"/>
                  </a:lnTo>
                  <a:lnTo>
                    <a:pt x="287" y="79"/>
                  </a:lnTo>
                  <a:lnTo>
                    <a:pt x="279" y="74"/>
                  </a:lnTo>
                  <a:lnTo>
                    <a:pt x="272" y="70"/>
                  </a:lnTo>
                  <a:lnTo>
                    <a:pt x="263" y="67"/>
                  </a:lnTo>
                  <a:lnTo>
                    <a:pt x="254" y="63"/>
                  </a:lnTo>
                  <a:lnTo>
                    <a:pt x="236" y="59"/>
                  </a:lnTo>
                  <a:lnTo>
                    <a:pt x="215" y="58"/>
                  </a:lnTo>
                  <a:lnTo>
                    <a:pt x="215" y="58"/>
                  </a:lnTo>
                  <a:lnTo>
                    <a:pt x="205" y="59"/>
                  </a:lnTo>
                  <a:lnTo>
                    <a:pt x="194" y="60"/>
                  </a:lnTo>
                  <a:lnTo>
                    <a:pt x="185" y="62"/>
                  </a:lnTo>
                  <a:lnTo>
                    <a:pt x="175" y="65"/>
                  </a:lnTo>
                  <a:lnTo>
                    <a:pt x="166" y="69"/>
                  </a:lnTo>
                  <a:lnTo>
                    <a:pt x="158" y="73"/>
                  </a:lnTo>
                  <a:lnTo>
                    <a:pt x="150" y="78"/>
                  </a:lnTo>
                  <a:lnTo>
                    <a:pt x="144" y="84"/>
                  </a:lnTo>
                  <a:lnTo>
                    <a:pt x="138" y="90"/>
                  </a:lnTo>
                  <a:lnTo>
                    <a:pt x="132" y="96"/>
                  </a:lnTo>
                  <a:lnTo>
                    <a:pt x="127" y="104"/>
                  </a:lnTo>
                  <a:lnTo>
                    <a:pt x="123" y="111"/>
                  </a:lnTo>
                  <a:lnTo>
                    <a:pt x="120" y="119"/>
                  </a:lnTo>
                  <a:lnTo>
                    <a:pt x="118" y="127"/>
                  </a:lnTo>
                  <a:lnTo>
                    <a:pt x="117" y="136"/>
                  </a:lnTo>
                  <a:lnTo>
                    <a:pt x="116" y="144"/>
                  </a:lnTo>
                  <a:lnTo>
                    <a:pt x="116" y="144"/>
                  </a:lnTo>
                  <a:lnTo>
                    <a:pt x="117" y="157"/>
                  </a:lnTo>
                  <a:lnTo>
                    <a:pt x="119" y="168"/>
                  </a:lnTo>
                  <a:lnTo>
                    <a:pt x="123" y="179"/>
                  </a:lnTo>
                  <a:lnTo>
                    <a:pt x="128" y="189"/>
                  </a:lnTo>
                  <a:lnTo>
                    <a:pt x="135" y="199"/>
                  </a:lnTo>
                  <a:lnTo>
                    <a:pt x="143" y="208"/>
                  </a:lnTo>
                  <a:lnTo>
                    <a:pt x="151" y="215"/>
                  </a:lnTo>
                  <a:lnTo>
                    <a:pt x="161" y="223"/>
                  </a:lnTo>
                  <a:lnTo>
                    <a:pt x="184" y="238"/>
                  </a:lnTo>
                  <a:lnTo>
                    <a:pt x="207" y="251"/>
                  </a:lnTo>
                  <a:lnTo>
                    <a:pt x="261" y="277"/>
                  </a:lnTo>
                  <a:lnTo>
                    <a:pt x="288" y="291"/>
                  </a:lnTo>
                  <a:lnTo>
                    <a:pt x="314" y="306"/>
                  </a:lnTo>
                  <a:lnTo>
                    <a:pt x="326" y="315"/>
                  </a:lnTo>
                  <a:lnTo>
                    <a:pt x="339" y="325"/>
                  </a:lnTo>
                  <a:lnTo>
                    <a:pt x="350" y="335"/>
                  </a:lnTo>
                  <a:lnTo>
                    <a:pt x="361" y="344"/>
                  </a:lnTo>
                  <a:lnTo>
                    <a:pt x="370" y="356"/>
                  </a:lnTo>
                  <a:lnTo>
                    <a:pt x="380" y="368"/>
                  </a:lnTo>
                  <a:lnTo>
                    <a:pt x="387" y="382"/>
                  </a:lnTo>
                  <a:lnTo>
                    <a:pt x="393" y="397"/>
                  </a:lnTo>
                  <a:lnTo>
                    <a:pt x="398" y="411"/>
                  </a:lnTo>
                  <a:lnTo>
                    <a:pt x="402" y="429"/>
                  </a:lnTo>
                  <a:lnTo>
                    <a:pt x="404" y="447"/>
                  </a:lnTo>
                  <a:lnTo>
                    <a:pt x="406" y="466"/>
                  </a:lnTo>
                  <a:lnTo>
                    <a:pt x="406" y="466"/>
                  </a:lnTo>
                  <a:lnTo>
                    <a:pt x="404" y="490"/>
                  </a:lnTo>
                  <a:lnTo>
                    <a:pt x="401" y="512"/>
                  </a:lnTo>
                  <a:lnTo>
                    <a:pt x="396" y="534"/>
                  </a:lnTo>
                  <a:lnTo>
                    <a:pt x="387" y="554"/>
                  </a:lnTo>
                  <a:lnTo>
                    <a:pt x="377" y="573"/>
                  </a:lnTo>
                  <a:lnTo>
                    <a:pt x="366" y="591"/>
                  </a:lnTo>
                  <a:lnTo>
                    <a:pt x="352" y="607"/>
                  </a:lnTo>
                  <a:lnTo>
                    <a:pt x="336" y="622"/>
                  </a:lnTo>
                  <a:lnTo>
                    <a:pt x="319" y="636"/>
                  </a:lnTo>
                  <a:lnTo>
                    <a:pt x="299" y="647"/>
                  </a:lnTo>
                  <a:lnTo>
                    <a:pt x="279" y="657"/>
                  </a:lnTo>
                  <a:lnTo>
                    <a:pt x="257" y="666"/>
                  </a:lnTo>
                  <a:lnTo>
                    <a:pt x="232" y="673"/>
                  </a:lnTo>
                  <a:lnTo>
                    <a:pt x="207" y="678"/>
                  </a:lnTo>
                  <a:lnTo>
                    <a:pt x="181" y="681"/>
                  </a:lnTo>
                  <a:lnTo>
                    <a:pt x="153" y="682"/>
                  </a:lnTo>
                  <a:lnTo>
                    <a:pt x="153" y="682"/>
                  </a:lnTo>
                  <a:lnTo>
                    <a:pt x="128" y="681"/>
                  </a:lnTo>
                  <a:lnTo>
                    <a:pt x="104" y="678"/>
                  </a:lnTo>
                  <a:lnTo>
                    <a:pt x="82" y="674"/>
                  </a:lnTo>
                  <a:lnTo>
                    <a:pt x="61" y="669"/>
                  </a:lnTo>
                  <a:lnTo>
                    <a:pt x="42" y="663"/>
                  </a:lnTo>
                  <a:lnTo>
                    <a:pt x="26" y="656"/>
                  </a:lnTo>
                  <a:lnTo>
                    <a:pt x="11" y="648"/>
                  </a:lnTo>
                  <a:lnTo>
                    <a:pt x="0" y="641"/>
                  </a:lnTo>
                  <a:lnTo>
                    <a:pt x="0" y="641"/>
                  </a:lnTo>
                  <a:lnTo>
                    <a:pt x="8" y="610"/>
                  </a:lnTo>
                  <a:lnTo>
                    <a:pt x="15" y="580"/>
                  </a:lnTo>
                  <a:lnTo>
                    <a:pt x="21" y="550"/>
                  </a:lnTo>
                  <a:lnTo>
                    <a:pt x="27" y="519"/>
                  </a:lnTo>
                  <a:lnTo>
                    <a:pt x="45" y="519"/>
                  </a:lnTo>
                  <a:lnTo>
                    <a:pt x="45" y="519"/>
                  </a:lnTo>
                  <a:lnTo>
                    <a:pt x="47" y="531"/>
                  </a:lnTo>
                  <a:lnTo>
                    <a:pt x="51" y="540"/>
                  </a:lnTo>
                  <a:lnTo>
                    <a:pt x="55" y="550"/>
                  </a:lnTo>
                  <a:lnTo>
                    <a:pt x="60" y="559"/>
                  </a:lnTo>
                  <a:lnTo>
                    <a:pt x="65" y="568"/>
                  </a:lnTo>
                  <a:lnTo>
                    <a:pt x="71" y="576"/>
                  </a:lnTo>
                  <a:lnTo>
                    <a:pt x="78" y="585"/>
                  </a:lnTo>
                  <a:lnTo>
                    <a:pt x="86" y="593"/>
                  </a:lnTo>
                  <a:lnTo>
                    <a:pt x="94" y="599"/>
                  </a:lnTo>
                  <a:lnTo>
                    <a:pt x="104" y="605"/>
                  </a:lnTo>
                  <a:lnTo>
                    <a:pt x="114" y="610"/>
                  </a:lnTo>
                  <a:lnTo>
                    <a:pt x="125" y="615"/>
                  </a:lnTo>
                  <a:lnTo>
                    <a:pt x="137" y="619"/>
                  </a:lnTo>
                  <a:lnTo>
                    <a:pt x="149" y="621"/>
                  </a:lnTo>
                  <a:lnTo>
                    <a:pt x="163" y="622"/>
                  </a:lnTo>
                  <a:lnTo>
                    <a:pt x="178" y="622"/>
                  </a:lnTo>
                  <a:lnTo>
                    <a:pt x="178" y="622"/>
                  </a:lnTo>
                  <a:lnTo>
                    <a:pt x="190" y="622"/>
                  </a:lnTo>
                  <a:lnTo>
                    <a:pt x="204" y="621"/>
                  </a:lnTo>
                  <a:lnTo>
                    <a:pt x="215" y="619"/>
                  </a:lnTo>
                  <a:lnTo>
                    <a:pt x="226" y="615"/>
                  </a:lnTo>
                  <a:lnTo>
                    <a:pt x="236" y="611"/>
                  </a:lnTo>
                  <a:lnTo>
                    <a:pt x="245" y="606"/>
                  </a:lnTo>
                  <a:lnTo>
                    <a:pt x="253" y="600"/>
                  </a:lnTo>
                  <a:lnTo>
                    <a:pt x="261" y="594"/>
                  </a:lnTo>
                  <a:lnTo>
                    <a:pt x="267" y="588"/>
                  </a:lnTo>
                  <a:lnTo>
                    <a:pt x="273" y="580"/>
                  </a:lnTo>
                  <a:lnTo>
                    <a:pt x="278" y="571"/>
                  </a:lnTo>
                  <a:lnTo>
                    <a:pt x="282" y="563"/>
                  </a:lnTo>
                  <a:lnTo>
                    <a:pt x="284" y="554"/>
                  </a:lnTo>
                  <a:lnTo>
                    <a:pt x="287" y="545"/>
                  </a:lnTo>
                  <a:lnTo>
                    <a:pt x="288" y="535"/>
                  </a:lnTo>
                  <a:lnTo>
                    <a:pt x="288" y="526"/>
                  </a:lnTo>
                  <a:lnTo>
                    <a:pt x="288" y="526"/>
                  </a:lnTo>
                  <a:lnTo>
                    <a:pt x="288" y="513"/>
                  </a:lnTo>
                  <a:lnTo>
                    <a:pt x="285" y="501"/>
                  </a:lnTo>
                  <a:lnTo>
                    <a:pt x="282" y="490"/>
                  </a:lnTo>
                  <a:lnTo>
                    <a:pt x="277" y="480"/>
                  </a:lnTo>
                  <a:lnTo>
                    <a:pt x="269" y="470"/>
                  </a:lnTo>
                  <a:lnTo>
                    <a:pt x="262" y="461"/>
                  </a:lnTo>
                  <a:lnTo>
                    <a:pt x="253" y="452"/>
                  </a:lnTo>
                  <a:lnTo>
                    <a:pt x="245" y="445"/>
                  </a:lnTo>
                  <a:lnTo>
                    <a:pt x="222" y="430"/>
                  </a:lnTo>
                  <a:lnTo>
                    <a:pt x="199" y="418"/>
                  </a:lnTo>
                  <a:lnTo>
                    <a:pt x="147" y="392"/>
                  </a:lnTo>
                  <a:lnTo>
                    <a:pt x="120" y="378"/>
                  </a:lnTo>
                  <a:lnTo>
                    <a:pt x="94" y="362"/>
                  </a:lnTo>
                  <a:lnTo>
                    <a:pt x="82" y="354"/>
                  </a:lnTo>
                  <a:lnTo>
                    <a:pt x="71" y="344"/>
                  </a:lnTo>
                  <a:lnTo>
                    <a:pt x="60" y="336"/>
                  </a:lnTo>
                  <a:lnTo>
                    <a:pt x="49" y="325"/>
                  </a:lnTo>
                  <a:lnTo>
                    <a:pt x="40" y="313"/>
                  </a:lnTo>
                  <a:lnTo>
                    <a:pt x="31" y="301"/>
                  </a:lnTo>
                  <a:lnTo>
                    <a:pt x="23" y="287"/>
                  </a:lnTo>
                  <a:lnTo>
                    <a:pt x="16" y="274"/>
                  </a:lnTo>
                  <a:lnTo>
                    <a:pt x="11" y="258"/>
                  </a:lnTo>
                  <a:lnTo>
                    <a:pt x="8" y="242"/>
                  </a:lnTo>
                  <a:lnTo>
                    <a:pt x="5" y="223"/>
                  </a:lnTo>
                  <a:lnTo>
                    <a:pt x="4" y="203"/>
                  </a:lnTo>
                  <a:lnTo>
                    <a:pt x="4" y="203"/>
                  </a:lnTo>
                  <a:lnTo>
                    <a:pt x="5" y="179"/>
                  </a:lnTo>
                  <a:lnTo>
                    <a:pt x="9" y="157"/>
                  </a:lnTo>
                  <a:lnTo>
                    <a:pt x="15" y="136"/>
                  </a:lnTo>
                  <a:lnTo>
                    <a:pt x="23" y="116"/>
                  </a:lnTo>
                  <a:lnTo>
                    <a:pt x="31" y="98"/>
                  </a:lnTo>
                  <a:lnTo>
                    <a:pt x="42" y="80"/>
                  </a:lnTo>
                  <a:lnTo>
                    <a:pt x="55" y="65"/>
                  </a:lnTo>
                  <a:lnTo>
                    <a:pt x="70" y="52"/>
                  </a:lnTo>
                  <a:lnTo>
                    <a:pt x="85" y="39"/>
                  </a:lnTo>
                  <a:lnTo>
                    <a:pt x="101" y="29"/>
                  </a:lnTo>
                  <a:lnTo>
                    <a:pt x="119" y="19"/>
                  </a:lnTo>
                  <a:lnTo>
                    <a:pt x="138" y="12"/>
                  </a:lnTo>
                  <a:lnTo>
                    <a:pt x="156" y="7"/>
                  </a:lnTo>
                  <a:lnTo>
                    <a:pt x="178" y="2"/>
                  </a:lnTo>
                  <a:lnTo>
                    <a:pt x="197" y="0"/>
                  </a:lnTo>
                  <a:lnTo>
                    <a:pt x="218" y="0"/>
                  </a:lnTo>
                  <a:lnTo>
                    <a:pt x="218" y="0"/>
                  </a:lnTo>
                  <a:lnTo>
                    <a:pt x="243" y="0"/>
                  </a:lnTo>
                  <a:lnTo>
                    <a:pt x="267" y="2"/>
                  </a:lnTo>
                  <a:lnTo>
                    <a:pt x="289" y="6"/>
                  </a:lnTo>
                  <a:lnTo>
                    <a:pt x="309" y="12"/>
                  </a:lnTo>
                  <a:lnTo>
                    <a:pt x="328" y="18"/>
                  </a:lnTo>
                  <a:lnTo>
                    <a:pt x="345" y="27"/>
                  </a:lnTo>
                  <a:lnTo>
                    <a:pt x="361" y="36"/>
                  </a:lnTo>
                  <a:lnTo>
                    <a:pt x="375" y="46"/>
                  </a:lnTo>
                  <a:lnTo>
                    <a:pt x="375" y="46"/>
                  </a:lnTo>
                  <a:lnTo>
                    <a:pt x="367" y="67"/>
                  </a:lnTo>
                  <a:lnTo>
                    <a:pt x="360" y="89"/>
                  </a:lnTo>
                  <a:lnTo>
                    <a:pt x="345" y="140"/>
                  </a:lnTo>
                  <a:lnTo>
                    <a:pt x="330"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50"/>
            <p:cNvSpPr>
              <a:spLocks/>
            </p:cNvSpPr>
            <p:nvPr/>
          </p:nvSpPr>
          <p:spPr bwMode="auto">
            <a:xfrm>
              <a:off x="2987676" y="4138613"/>
              <a:ext cx="339725" cy="374650"/>
            </a:xfrm>
            <a:custGeom>
              <a:avLst/>
              <a:gdLst>
                <a:gd name="T0" fmla="*/ 294 w 429"/>
                <a:gd name="T1" fmla="*/ 389 h 474"/>
                <a:gd name="T2" fmla="*/ 281 w 429"/>
                <a:gd name="T3" fmla="*/ 408 h 474"/>
                <a:gd name="T4" fmla="*/ 248 w 429"/>
                <a:gd name="T5" fmla="*/ 439 h 474"/>
                <a:gd name="T6" fmla="*/ 212 w 429"/>
                <a:gd name="T7" fmla="*/ 461 h 474"/>
                <a:gd name="T8" fmla="*/ 183 w 429"/>
                <a:gd name="T9" fmla="*/ 470 h 474"/>
                <a:gd name="T10" fmla="*/ 161 w 429"/>
                <a:gd name="T11" fmla="*/ 474 h 474"/>
                <a:gd name="T12" fmla="*/ 150 w 429"/>
                <a:gd name="T13" fmla="*/ 474 h 474"/>
                <a:gd name="T14" fmla="*/ 117 w 429"/>
                <a:gd name="T15" fmla="*/ 471 h 474"/>
                <a:gd name="T16" fmla="*/ 87 w 429"/>
                <a:gd name="T17" fmla="*/ 464 h 474"/>
                <a:gd name="T18" fmla="*/ 61 w 429"/>
                <a:gd name="T19" fmla="*/ 450 h 474"/>
                <a:gd name="T20" fmla="*/ 40 w 429"/>
                <a:gd name="T21" fmla="*/ 432 h 474"/>
                <a:gd name="T22" fmla="*/ 24 w 429"/>
                <a:gd name="T23" fmla="*/ 408 h 474"/>
                <a:gd name="T24" fmla="*/ 11 w 429"/>
                <a:gd name="T25" fmla="*/ 377 h 474"/>
                <a:gd name="T26" fmla="*/ 4 w 429"/>
                <a:gd name="T27" fmla="*/ 341 h 474"/>
                <a:gd name="T28" fmla="*/ 2 w 429"/>
                <a:gd name="T29" fmla="*/ 299 h 474"/>
                <a:gd name="T30" fmla="*/ 2 w 429"/>
                <a:gd name="T31" fmla="*/ 253 h 474"/>
                <a:gd name="T32" fmla="*/ 5 w 429"/>
                <a:gd name="T33" fmla="*/ 175 h 474"/>
                <a:gd name="T34" fmla="*/ 5 w 429"/>
                <a:gd name="T35" fmla="*/ 138 h 474"/>
                <a:gd name="T36" fmla="*/ 4 w 429"/>
                <a:gd name="T37" fmla="*/ 72 h 474"/>
                <a:gd name="T38" fmla="*/ 0 w 429"/>
                <a:gd name="T39" fmla="*/ 0 h 474"/>
                <a:gd name="T40" fmla="*/ 31 w 429"/>
                <a:gd name="T41" fmla="*/ 4 h 474"/>
                <a:gd name="T42" fmla="*/ 72 w 429"/>
                <a:gd name="T43" fmla="*/ 5 h 474"/>
                <a:gd name="T44" fmla="*/ 129 w 429"/>
                <a:gd name="T45" fmla="*/ 3 h 474"/>
                <a:gd name="T46" fmla="*/ 143 w 429"/>
                <a:gd name="T47" fmla="*/ 0 h 474"/>
                <a:gd name="T48" fmla="*/ 138 w 429"/>
                <a:gd name="T49" fmla="*/ 56 h 474"/>
                <a:gd name="T50" fmla="*/ 133 w 429"/>
                <a:gd name="T51" fmla="*/ 192 h 474"/>
                <a:gd name="T52" fmla="*/ 133 w 429"/>
                <a:gd name="T53" fmla="*/ 274 h 474"/>
                <a:gd name="T54" fmla="*/ 135 w 429"/>
                <a:gd name="T55" fmla="*/ 314 h 474"/>
                <a:gd name="T56" fmla="*/ 142 w 429"/>
                <a:gd name="T57" fmla="*/ 336 h 474"/>
                <a:gd name="T58" fmla="*/ 149 w 429"/>
                <a:gd name="T59" fmla="*/ 354 h 474"/>
                <a:gd name="T60" fmla="*/ 159 w 429"/>
                <a:gd name="T61" fmla="*/ 368 h 474"/>
                <a:gd name="T62" fmla="*/ 171 w 429"/>
                <a:gd name="T63" fmla="*/ 380 h 474"/>
                <a:gd name="T64" fmla="*/ 185 w 429"/>
                <a:gd name="T65" fmla="*/ 386 h 474"/>
                <a:gd name="T66" fmla="*/ 202 w 429"/>
                <a:gd name="T67" fmla="*/ 389 h 474"/>
                <a:gd name="T68" fmla="*/ 211 w 429"/>
                <a:gd name="T69" fmla="*/ 389 h 474"/>
                <a:gd name="T70" fmla="*/ 231 w 429"/>
                <a:gd name="T71" fmla="*/ 388 h 474"/>
                <a:gd name="T72" fmla="*/ 248 w 429"/>
                <a:gd name="T73" fmla="*/ 381 h 474"/>
                <a:gd name="T74" fmla="*/ 262 w 429"/>
                <a:gd name="T75" fmla="*/ 368 h 474"/>
                <a:gd name="T76" fmla="*/ 274 w 429"/>
                <a:gd name="T77" fmla="*/ 352 h 474"/>
                <a:gd name="T78" fmla="*/ 283 w 429"/>
                <a:gd name="T79" fmla="*/ 332 h 474"/>
                <a:gd name="T80" fmla="*/ 289 w 429"/>
                <a:gd name="T81" fmla="*/ 309 h 474"/>
                <a:gd name="T82" fmla="*/ 293 w 429"/>
                <a:gd name="T83" fmla="*/ 282 h 474"/>
                <a:gd name="T84" fmla="*/ 294 w 429"/>
                <a:gd name="T85" fmla="*/ 212 h 474"/>
                <a:gd name="T86" fmla="*/ 294 w 429"/>
                <a:gd name="T87" fmla="*/ 155 h 474"/>
                <a:gd name="T88" fmla="*/ 290 w 429"/>
                <a:gd name="T89" fmla="*/ 51 h 474"/>
                <a:gd name="T90" fmla="*/ 287 w 429"/>
                <a:gd name="T91" fmla="*/ 0 h 474"/>
                <a:gd name="T92" fmla="*/ 336 w 429"/>
                <a:gd name="T93" fmla="*/ 4 h 474"/>
                <a:gd name="T94" fmla="*/ 357 w 429"/>
                <a:gd name="T95" fmla="*/ 5 h 474"/>
                <a:gd name="T96" fmla="*/ 398 w 429"/>
                <a:gd name="T97" fmla="*/ 3 h 474"/>
                <a:gd name="T98" fmla="*/ 429 w 429"/>
                <a:gd name="T99" fmla="*/ 0 h 474"/>
                <a:gd name="T100" fmla="*/ 423 w 429"/>
                <a:gd name="T101" fmla="*/ 102 h 474"/>
                <a:gd name="T102" fmla="*/ 422 w 429"/>
                <a:gd name="T103" fmla="*/ 212 h 474"/>
                <a:gd name="T104" fmla="*/ 422 w 429"/>
                <a:gd name="T105" fmla="*/ 249 h 474"/>
                <a:gd name="T106" fmla="*/ 423 w 429"/>
                <a:gd name="T107" fmla="*/ 360 h 474"/>
                <a:gd name="T108" fmla="*/ 429 w 429"/>
                <a:gd name="T109" fmla="*/ 461 h 474"/>
                <a:gd name="T110" fmla="*/ 396 w 429"/>
                <a:gd name="T111" fmla="*/ 459 h 474"/>
                <a:gd name="T112" fmla="*/ 362 w 429"/>
                <a:gd name="T113" fmla="*/ 456 h 474"/>
                <a:gd name="T114" fmla="*/ 345 w 429"/>
                <a:gd name="T115" fmla="*/ 458 h 474"/>
                <a:gd name="T116" fmla="*/ 292 w 429"/>
                <a:gd name="T117" fmla="*/ 4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474">
                  <a:moveTo>
                    <a:pt x="297" y="389"/>
                  </a:moveTo>
                  <a:lnTo>
                    <a:pt x="294" y="389"/>
                  </a:lnTo>
                  <a:lnTo>
                    <a:pt x="294" y="389"/>
                  </a:lnTo>
                  <a:lnTo>
                    <a:pt x="281" y="408"/>
                  </a:lnTo>
                  <a:lnTo>
                    <a:pt x="266" y="425"/>
                  </a:lnTo>
                  <a:lnTo>
                    <a:pt x="248" y="439"/>
                  </a:lnTo>
                  <a:lnTo>
                    <a:pt x="231" y="451"/>
                  </a:lnTo>
                  <a:lnTo>
                    <a:pt x="212" y="461"/>
                  </a:lnTo>
                  <a:lnTo>
                    <a:pt x="192" y="468"/>
                  </a:lnTo>
                  <a:lnTo>
                    <a:pt x="183" y="470"/>
                  </a:lnTo>
                  <a:lnTo>
                    <a:pt x="173" y="473"/>
                  </a:lnTo>
                  <a:lnTo>
                    <a:pt x="161" y="474"/>
                  </a:lnTo>
                  <a:lnTo>
                    <a:pt x="150" y="474"/>
                  </a:lnTo>
                  <a:lnTo>
                    <a:pt x="150" y="474"/>
                  </a:lnTo>
                  <a:lnTo>
                    <a:pt x="133" y="474"/>
                  </a:lnTo>
                  <a:lnTo>
                    <a:pt x="117" y="471"/>
                  </a:lnTo>
                  <a:lnTo>
                    <a:pt x="101" y="468"/>
                  </a:lnTo>
                  <a:lnTo>
                    <a:pt x="87" y="464"/>
                  </a:lnTo>
                  <a:lnTo>
                    <a:pt x="73" y="458"/>
                  </a:lnTo>
                  <a:lnTo>
                    <a:pt x="61" y="450"/>
                  </a:lnTo>
                  <a:lnTo>
                    <a:pt x="50" y="442"/>
                  </a:lnTo>
                  <a:lnTo>
                    <a:pt x="40" y="432"/>
                  </a:lnTo>
                  <a:lnTo>
                    <a:pt x="31" y="420"/>
                  </a:lnTo>
                  <a:lnTo>
                    <a:pt x="24" y="408"/>
                  </a:lnTo>
                  <a:lnTo>
                    <a:pt x="16" y="393"/>
                  </a:lnTo>
                  <a:lnTo>
                    <a:pt x="11" y="377"/>
                  </a:lnTo>
                  <a:lnTo>
                    <a:pt x="6" y="360"/>
                  </a:lnTo>
                  <a:lnTo>
                    <a:pt x="4" y="341"/>
                  </a:lnTo>
                  <a:lnTo>
                    <a:pt x="2" y="320"/>
                  </a:lnTo>
                  <a:lnTo>
                    <a:pt x="2" y="299"/>
                  </a:lnTo>
                  <a:lnTo>
                    <a:pt x="2" y="299"/>
                  </a:lnTo>
                  <a:lnTo>
                    <a:pt x="2" y="253"/>
                  </a:lnTo>
                  <a:lnTo>
                    <a:pt x="3" y="212"/>
                  </a:lnTo>
                  <a:lnTo>
                    <a:pt x="5" y="175"/>
                  </a:lnTo>
                  <a:lnTo>
                    <a:pt x="5" y="138"/>
                  </a:lnTo>
                  <a:lnTo>
                    <a:pt x="5" y="138"/>
                  </a:lnTo>
                  <a:lnTo>
                    <a:pt x="5" y="107"/>
                  </a:lnTo>
                  <a:lnTo>
                    <a:pt x="4" y="72"/>
                  </a:lnTo>
                  <a:lnTo>
                    <a:pt x="0" y="0"/>
                  </a:lnTo>
                  <a:lnTo>
                    <a:pt x="0" y="0"/>
                  </a:lnTo>
                  <a:lnTo>
                    <a:pt x="14" y="3"/>
                  </a:lnTo>
                  <a:lnTo>
                    <a:pt x="31" y="4"/>
                  </a:lnTo>
                  <a:lnTo>
                    <a:pt x="72" y="5"/>
                  </a:lnTo>
                  <a:lnTo>
                    <a:pt x="72" y="5"/>
                  </a:lnTo>
                  <a:lnTo>
                    <a:pt x="112" y="4"/>
                  </a:lnTo>
                  <a:lnTo>
                    <a:pt x="129" y="3"/>
                  </a:lnTo>
                  <a:lnTo>
                    <a:pt x="143" y="0"/>
                  </a:lnTo>
                  <a:lnTo>
                    <a:pt x="143" y="0"/>
                  </a:lnTo>
                  <a:lnTo>
                    <a:pt x="140" y="27"/>
                  </a:lnTo>
                  <a:lnTo>
                    <a:pt x="138" y="56"/>
                  </a:lnTo>
                  <a:lnTo>
                    <a:pt x="135" y="120"/>
                  </a:lnTo>
                  <a:lnTo>
                    <a:pt x="133" y="192"/>
                  </a:lnTo>
                  <a:lnTo>
                    <a:pt x="133" y="274"/>
                  </a:lnTo>
                  <a:lnTo>
                    <a:pt x="133" y="274"/>
                  </a:lnTo>
                  <a:lnTo>
                    <a:pt x="134" y="301"/>
                  </a:lnTo>
                  <a:lnTo>
                    <a:pt x="135" y="314"/>
                  </a:lnTo>
                  <a:lnTo>
                    <a:pt x="138" y="325"/>
                  </a:lnTo>
                  <a:lnTo>
                    <a:pt x="142" y="336"/>
                  </a:lnTo>
                  <a:lnTo>
                    <a:pt x="144" y="345"/>
                  </a:lnTo>
                  <a:lnTo>
                    <a:pt x="149" y="354"/>
                  </a:lnTo>
                  <a:lnTo>
                    <a:pt x="154" y="361"/>
                  </a:lnTo>
                  <a:lnTo>
                    <a:pt x="159" y="368"/>
                  </a:lnTo>
                  <a:lnTo>
                    <a:pt x="165" y="375"/>
                  </a:lnTo>
                  <a:lnTo>
                    <a:pt x="171" y="380"/>
                  </a:lnTo>
                  <a:lnTo>
                    <a:pt x="178" y="383"/>
                  </a:lnTo>
                  <a:lnTo>
                    <a:pt x="185" y="386"/>
                  </a:lnTo>
                  <a:lnTo>
                    <a:pt x="194" y="388"/>
                  </a:lnTo>
                  <a:lnTo>
                    <a:pt x="202" y="389"/>
                  </a:lnTo>
                  <a:lnTo>
                    <a:pt x="211" y="389"/>
                  </a:lnTo>
                  <a:lnTo>
                    <a:pt x="211" y="389"/>
                  </a:lnTo>
                  <a:lnTo>
                    <a:pt x="221" y="389"/>
                  </a:lnTo>
                  <a:lnTo>
                    <a:pt x="231" y="388"/>
                  </a:lnTo>
                  <a:lnTo>
                    <a:pt x="240" y="385"/>
                  </a:lnTo>
                  <a:lnTo>
                    <a:pt x="248" y="381"/>
                  </a:lnTo>
                  <a:lnTo>
                    <a:pt x="256" y="375"/>
                  </a:lnTo>
                  <a:lnTo>
                    <a:pt x="262" y="368"/>
                  </a:lnTo>
                  <a:lnTo>
                    <a:pt x="268" y="361"/>
                  </a:lnTo>
                  <a:lnTo>
                    <a:pt x="274" y="352"/>
                  </a:lnTo>
                  <a:lnTo>
                    <a:pt x="279" y="344"/>
                  </a:lnTo>
                  <a:lnTo>
                    <a:pt x="283" y="332"/>
                  </a:lnTo>
                  <a:lnTo>
                    <a:pt x="287" y="321"/>
                  </a:lnTo>
                  <a:lnTo>
                    <a:pt x="289" y="309"/>
                  </a:lnTo>
                  <a:lnTo>
                    <a:pt x="292" y="295"/>
                  </a:lnTo>
                  <a:lnTo>
                    <a:pt x="293" y="282"/>
                  </a:lnTo>
                  <a:lnTo>
                    <a:pt x="294" y="249"/>
                  </a:lnTo>
                  <a:lnTo>
                    <a:pt x="294" y="212"/>
                  </a:lnTo>
                  <a:lnTo>
                    <a:pt x="294" y="212"/>
                  </a:lnTo>
                  <a:lnTo>
                    <a:pt x="294" y="155"/>
                  </a:lnTo>
                  <a:lnTo>
                    <a:pt x="293" y="102"/>
                  </a:lnTo>
                  <a:lnTo>
                    <a:pt x="290" y="51"/>
                  </a:lnTo>
                  <a:lnTo>
                    <a:pt x="287" y="0"/>
                  </a:lnTo>
                  <a:lnTo>
                    <a:pt x="287" y="0"/>
                  </a:lnTo>
                  <a:lnTo>
                    <a:pt x="318" y="3"/>
                  </a:lnTo>
                  <a:lnTo>
                    <a:pt x="336" y="4"/>
                  </a:lnTo>
                  <a:lnTo>
                    <a:pt x="357" y="5"/>
                  </a:lnTo>
                  <a:lnTo>
                    <a:pt x="357" y="5"/>
                  </a:lnTo>
                  <a:lnTo>
                    <a:pt x="380" y="4"/>
                  </a:lnTo>
                  <a:lnTo>
                    <a:pt x="398" y="3"/>
                  </a:lnTo>
                  <a:lnTo>
                    <a:pt x="429" y="0"/>
                  </a:lnTo>
                  <a:lnTo>
                    <a:pt x="429" y="0"/>
                  </a:lnTo>
                  <a:lnTo>
                    <a:pt x="426" y="51"/>
                  </a:lnTo>
                  <a:lnTo>
                    <a:pt x="423" y="102"/>
                  </a:lnTo>
                  <a:lnTo>
                    <a:pt x="422" y="155"/>
                  </a:lnTo>
                  <a:lnTo>
                    <a:pt x="422" y="212"/>
                  </a:lnTo>
                  <a:lnTo>
                    <a:pt x="422" y="249"/>
                  </a:lnTo>
                  <a:lnTo>
                    <a:pt x="422" y="249"/>
                  </a:lnTo>
                  <a:lnTo>
                    <a:pt x="422" y="306"/>
                  </a:lnTo>
                  <a:lnTo>
                    <a:pt x="423" y="360"/>
                  </a:lnTo>
                  <a:lnTo>
                    <a:pt x="426" y="411"/>
                  </a:lnTo>
                  <a:lnTo>
                    <a:pt x="429" y="461"/>
                  </a:lnTo>
                  <a:lnTo>
                    <a:pt x="429" y="461"/>
                  </a:lnTo>
                  <a:lnTo>
                    <a:pt x="396" y="459"/>
                  </a:lnTo>
                  <a:lnTo>
                    <a:pt x="379" y="458"/>
                  </a:lnTo>
                  <a:lnTo>
                    <a:pt x="362" y="456"/>
                  </a:lnTo>
                  <a:lnTo>
                    <a:pt x="362" y="456"/>
                  </a:lnTo>
                  <a:lnTo>
                    <a:pt x="345" y="458"/>
                  </a:lnTo>
                  <a:lnTo>
                    <a:pt x="328" y="459"/>
                  </a:lnTo>
                  <a:lnTo>
                    <a:pt x="292" y="461"/>
                  </a:lnTo>
                  <a:lnTo>
                    <a:pt x="297" y="3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51"/>
            <p:cNvSpPr>
              <a:spLocks noEditPoints="1"/>
            </p:cNvSpPr>
            <p:nvPr/>
          </p:nvSpPr>
          <p:spPr bwMode="auto">
            <a:xfrm>
              <a:off x="3411538" y="4127500"/>
              <a:ext cx="355600" cy="574675"/>
            </a:xfrm>
            <a:custGeom>
              <a:avLst/>
              <a:gdLst>
                <a:gd name="T0" fmla="*/ 6 w 448"/>
                <a:gd name="T1" fmla="*/ 253 h 724"/>
                <a:gd name="T2" fmla="*/ 0 w 448"/>
                <a:gd name="T3" fmla="*/ 12 h 724"/>
                <a:gd name="T4" fmla="*/ 49 w 448"/>
                <a:gd name="T5" fmla="*/ 16 h 724"/>
                <a:gd name="T6" fmla="*/ 83 w 448"/>
                <a:gd name="T7" fmla="*/ 16 h 724"/>
                <a:gd name="T8" fmla="*/ 132 w 448"/>
                <a:gd name="T9" fmla="*/ 12 h 724"/>
                <a:gd name="T10" fmla="*/ 125 w 448"/>
                <a:gd name="T11" fmla="*/ 94 h 724"/>
                <a:gd name="T12" fmla="*/ 131 w 448"/>
                <a:gd name="T13" fmla="*/ 84 h 724"/>
                <a:gd name="T14" fmla="*/ 146 w 448"/>
                <a:gd name="T15" fmla="*/ 57 h 724"/>
                <a:gd name="T16" fmla="*/ 167 w 448"/>
                <a:gd name="T17" fmla="*/ 33 h 724"/>
                <a:gd name="T18" fmla="*/ 195 w 448"/>
                <a:gd name="T19" fmla="*/ 16 h 724"/>
                <a:gd name="T20" fmla="*/ 227 w 448"/>
                <a:gd name="T21" fmla="*/ 3 h 724"/>
                <a:gd name="T22" fmla="*/ 263 w 448"/>
                <a:gd name="T23" fmla="*/ 0 h 724"/>
                <a:gd name="T24" fmla="*/ 299 w 448"/>
                <a:gd name="T25" fmla="*/ 3 h 724"/>
                <a:gd name="T26" fmla="*/ 348 w 448"/>
                <a:gd name="T27" fmla="*/ 21 h 724"/>
                <a:gd name="T28" fmla="*/ 392 w 448"/>
                <a:gd name="T29" fmla="*/ 55 h 724"/>
                <a:gd name="T30" fmla="*/ 424 w 448"/>
                <a:gd name="T31" fmla="*/ 108 h 724"/>
                <a:gd name="T32" fmla="*/ 444 w 448"/>
                <a:gd name="T33" fmla="*/ 177 h 724"/>
                <a:gd name="T34" fmla="*/ 448 w 448"/>
                <a:gd name="T35" fmla="*/ 235 h 724"/>
                <a:gd name="T36" fmla="*/ 439 w 448"/>
                <a:gd name="T37" fmla="*/ 326 h 724"/>
                <a:gd name="T38" fmla="*/ 413 w 448"/>
                <a:gd name="T39" fmla="*/ 394 h 724"/>
                <a:gd name="T40" fmla="*/ 374 w 448"/>
                <a:gd name="T41" fmla="*/ 442 h 724"/>
                <a:gd name="T42" fmla="*/ 328 w 448"/>
                <a:gd name="T43" fmla="*/ 472 h 724"/>
                <a:gd name="T44" fmla="*/ 278 w 448"/>
                <a:gd name="T45" fmla="*/ 485 h 724"/>
                <a:gd name="T46" fmla="*/ 239 w 448"/>
                <a:gd name="T47" fmla="*/ 485 h 724"/>
                <a:gd name="T48" fmla="*/ 186 w 448"/>
                <a:gd name="T49" fmla="*/ 468 h 724"/>
                <a:gd name="T50" fmla="*/ 146 w 448"/>
                <a:gd name="T51" fmla="*/ 432 h 724"/>
                <a:gd name="T52" fmla="*/ 135 w 448"/>
                <a:gd name="T53" fmla="*/ 416 h 724"/>
                <a:gd name="T54" fmla="*/ 137 w 448"/>
                <a:gd name="T55" fmla="*/ 669 h 724"/>
                <a:gd name="T56" fmla="*/ 142 w 448"/>
                <a:gd name="T57" fmla="*/ 724 h 724"/>
                <a:gd name="T58" fmla="*/ 70 w 448"/>
                <a:gd name="T59" fmla="*/ 719 h 724"/>
                <a:gd name="T60" fmla="*/ 13 w 448"/>
                <a:gd name="T61" fmla="*/ 723 h 724"/>
                <a:gd name="T62" fmla="*/ 2 w 448"/>
                <a:gd name="T63" fmla="*/ 645 h 724"/>
                <a:gd name="T64" fmla="*/ 7 w 448"/>
                <a:gd name="T65" fmla="*/ 394 h 724"/>
                <a:gd name="T66" fmla="*/ 222 w 448"/>
                <a:gd name="T67" fmla="*/ 59 h 724"/>
                <a:gd name="T68" fmla="*/ 196 w 448"/>
                <a:gd name="T69" fmla="*/ 64 h 724"/>
                <a:gd name="T70" fmla="*/ 172 w 448"/>
                <a:gd name="T71" fmla="*/ 83 h 724"/>
                <a:gd name="T72" fmla="*/ 152 w 448"/>
                <a:gd name="T73" fmla="*/ 115 h 724"/>
                <a:gd name="T74" fmla="*/ 137 w 448"/>
                <a:gd name="T75" fmla="*/ 162 h 724"/>
                <a:gd name="T76" fmla="*/ 130 w 448"/>
                <a:gd name="T77" fmla="*/ 228 h 724"/>
                <a:gd name="T78" fmla="*/ 130 w 448"/>
                <a:gd name="T79" fmla="*/ 274 h 724"/>
                <a:gd name="T80" fmla="*/ 136 w 448"/>
                <a:gd name="T81" fmla="*/ 328 h 724"/>
                <a:gd name="T82" fmla="*/ 147 w 448"/>
                <a:gd name="T83" fmla="*/ 370 h 724"/>
                <a:gd name="T84" fmla="*/ 166 w 448"/>
                <a:gd name="T85" fmla="*/ 400 h 724"/>
                <a:gd name="T86" fmla="*/ 190 w 448"/>
                <a:gd name="T87" fmla="*/ 418 h 724"/>
                <a:gd name="T88" fmla="*/ 218 w 448"/>
                <a:gd name="T89" fmla="*/ 423 h 724"/>
                <a:gd name="T90" fmla="*/ 237 w 448"/>
                <a:gd name="T91" fmla="*/ 420 h 724"/>
                <a:gd name="T92" fmla="*/ 263 w 448"/>
                <a:gd name="T93" fmla="*/ 405 h 724"/>
                <a:gd name="T94" fmla="*/ 283 w 448"/>
                <a:gd name="T95" fmla="*/ 378 h 724"/>
                <a:gd name="T96" fmla="*/ 296 w 448"/>
                <a:gd name="T97" fmla="*/ 336 h 724"/>
                <a:gd name="T98" fmla="*/ 305 w 448"/>
                <a:gd name="T99" fmla="*/ 282 h 724"/>
                <a:gd name="T100" fmla="*/ 306 w 448"/>
                <a:gd name="T101" fmla="*/ 238 h 724"/>
                <a:gd name="T102" fmla="*/ 302 w 448"/>
                <a:gd name="T103" fmla="*/ 175 h 724"/>
                <a:gd name="T104" fmla="*/ 292 w 448"/>
                <a:gd name="T105" fmla="*/ 126 h 724"/>
                <a:gd name="T106" fmla="*/ 278 w 448"/>
                <a:gd name="T107" fmla="*/ 91 h 724"/>
                <a:gd name="T108" fmla="*/ 257 w 448"/>
                <a:gd name="T109" fmla="*/ 69 h 724"/>
                <a:gd name="T110" fmla="*/ 230 w 448"/>
                <a:gd name="T111" fmla="*/ 5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8" h="724">
                  <a:moveTo>
                    <a:pt x="7" y="342"/>
                  </a:moveTo>
                  <a:lnTo>
                    <a:pt x="7" y="342"/>
                  </a:lnTo>
                  <a:lnTo>
                    <a:pt x="6" y="253"/>
                  </a:lnTo>
                  <a:lnTo>
                    <a:pt x="5" y="171"/>
                  </a:lnTo>
                  <a:lnTo>
                    <a:pt x="2" y="91"/>
                  </a:lnTo>
                  <a:lnTo>
                    <a:pt x="0" y="12"/>
                  </a:lnTo>
                  <a:lnTo>
                    <a:pt x="0" y="12"/>
                  </a:lnTo>
                  <a:lnTo>
                    <a:pt x="33" y="15"/>
                  </a:lnTo>
                  <a:lnTo>
                    <a:pt x="49" y="16"/>
                  </a:lnTo>
                  <a:lnTo>
                    <a:pt x="66" y="17"/>
                  </a:lnTo>
                  <a:lnTo>
                    <a:pt x="66" y="17"/>
                  </a:lnTo>
                  <a:lnTo>
                    <a:pt x="83" y="16"/>
                  </a:lnTo>
                  <a:lnTo>
                    <a:pt x="99" y="15"/>
                  </a:lnTo>
                  <a:lnTo>
                    <a:pt x="132" y="12"/>
                  </a:lnTo>
                  <a:lnTo>
                    <a:pt x="132" y="12"/>
                  </a:lnTo>
                  <a:lnTo>
                    <a:pt x="128" y="50"/>
                  </a:lnTo>
                  <a:lnTo>
                    <a:pt x="126" y="73"/>
                  </a:lnTo>
                  <a:lnTo>
                    <a:pt x="125" y="94"/>
                  </a:lnTo>
                  <a:lnTo>
                    <a:pt x="128" y="94"/>
                  </a:lnTo>
                  <a:lnTo>
                    <a:pt x="128" y="94"/>
                  </a:lnTo>
                  <a:lnTo>
                    <a:pt x="131" y="84"/>
                  </a:lnTo>
                  <a:lnTo>
                    <a:pt x="135" y="74"/>
                  </a:lnTo>
                  <a:lnTo>
                    <a:pt x="140" y="65"/>
                  </a:lnTo>
                  <a:lnTo>
                    <a:pt x="146" y="57"/>
                  </a:lnTo>
                  <a:lnTo>
                    <a:pt x="152" y="48"/>
                  </a:lnTo>
                  <a:lnTo>
                    <a:pt x="160" y="41"/>
                  </a:lnTo>
                  <a:lnTo>
                    <a:pt x="167" y="33"/>
                  </a:lnTo>
                  <a:lnTo>
                    <a:pt x="176" y="27"/>
                  </a:lnTo>
                  <a:lnTo>
                    <a:pt x="185" y="21"/>
                  </a:lnTo>
                  <a:lnTo>
                    <a:pt x="195" y="16"/>
                  </a:lnTo>
                  <a:lnTo>
                    <a:pt x="204" y="11"/>
                  </a:lnTo>
                  <a:lnTo>
                    <a:pt x="216" y="7"/>
                  </a:lnTo>
                  <a:lnTo>
                    <a:pt x="227" y="3"/>
                  </a:lnTo>
                  <a:lnTo>
                    <a:pt x="238" y="1"/>
                  </a:lnTo>
                  <a:lnTo>
                    <a:pt x="250" y="0"/>
                  </a:lnTo>
                  <a:lnTo>
                    <a:pt x="263" y="0"/>
                  </a:lnTo>
                  <a:lnTo>
                    <a:pt x="263" y="0"/>
                  </a:lnTo>
                  <a:lnTo>
                    <a:pt x="280" y="1"/>
                  </a:lnTo>
                  <a:lnTo>
                    <a:pt x="299" y="3"/>
                  </a:lnTo>
                  <a:lnTo>
                    <a:pt x="315" y="7"/>
                  </a:lnTo>
                  <a:lnTo>
                    <a:pt x="332" y="13"/>
                  </a:lnTo>
                  <a:lnTo>
                    <a:pt x="348" y="21"/>
                  </a:lnTo>
                  <a:lnTo>
                    <a:pt x="363" y="31"/>
                  </a:lnTo>
                  <a:lnTo>
                    <a:pt x="378" y="42"/>
                  </a:lnTo>
                  <a:lnTo>
                    <a:pt x="392" y="55"/>
                  </a:lnTo>
                  <a:lnTo>
                    <a:pt x="403" y="70"/>
                  </a:lnTo>
                  <a:lnTo>
                    <a:pt x="414" y="88"/>
                  </a:lnTo>
                  <a:lnTo>
                    <a:pt x="424" y="108"/>
                  </a:lnTo>
                  <a:lnTo>
                    <a:pt x="433" y="129"/>
                  </a:lnTo>
                  <a:lnTo>
                    <a:pt x="439" y="152"/>
                  </a:lnTo>
                  <a:lnTo>
                    <a:pt x="444" y="177"/>
                  </a:lnTo>
                  <a:lnTo>
                    <a:pt x="446" y="206"/>
                  </a:lnTo>
                  <a:lnTo>
                    <a:pt x="448" y="235"/>
                  </a:lnTo>
                  <a:lnTo>
                    <a:pt x="448" y="235"/>
                  </a:lnTo>
                  <a:lnTo>
                    <a:pt x="446" y="268"/>
                  </a:lnTo>
                  <a:lnTo>
                    <a:pt x="444" y="297"/>
                  </a:lnTo>
                  <a:lnTo>
                    <a:pt x="439" y="326"/>
                  </a:lnTo>
                  <a:lnTo>
                    <a:pt x="431" y="351"/>
                  </a:lnTo>
                  <a:lnTo>
                    <a:pt x="423" y="373"/>
                  </a:lnTo>
                  <a:lnTo>
                    <a:pt x="413" y="394"/>
                  </a:lnTo>
                  <a:lnTo>
                    <a:pt x="402" y="413"/>
                  </a:lnTo>
                  <a:lnTo>
                    <a:pt x="389" y="429"/>
                  </a:lnTo>
                  <a:lnTo>
                    <a:pt x="374" y="442"/>
                  </a:lnTo>
                  <a:lnTo>
                    <a:pt x="361" y="455"/>
                  </a:lnTo>
                  <a:lnTo>
                    <a:pt x="345" y="465"/>
                  </a:lnTo>
                  <a:lnTo>
                    <a:pt x="328" y="472"/>
                  </a:lnTo>
                  <a:lnTo>
                    <a:pt x="312" y="478"/>
                  </a:lnTo>
                  <a:lnTo>
                    <a:pt x="295" y="482"/>
                  </a:lnTo>
                  <a:lnTo>
                    <a:pt x="278" y="485"/>
                  </a:lnTo>
                  <a:lnTo>
                    <a:pt x="260" y="486"/>
                  </a:lnTo>
                  <a:lnTo>
                    <a:pt x="260" y="486"/>
                  </a:lnTo>
                  <a:lnTo>
                    <a:pt x="239" y="485"/>
                  </a:lnTo>
                  <a:lnTo>
                    <a:pt x="219" y="481"/>
                  </a:lnTo>
                  <a:lnTo>
                    <a:pt x="202" y="476"/>
                  </a:lnTo>
                  <a:lnTo>
                    <a:pt x="186" y="468"/>
                  </a:lnTo>
                  <a:lnTo>
                    <a:pt x="171" y="459"/>
                  </a:lnTo>
                  <a:lnTo>
                    <a:pt x="157" y="446"/>
                  </a:lnTo>
                  <a:lnTo>
                    <a:pt x="146" y="432"/>
                  </a:lnTo>
                  <a:lnTo>
                    <a:pt x="136" y="416"/>
                  </a:lnTo>
                  <a:lnTo>
                    <a:pt x="135" y="416"/>
                  </a:lnTo>
                  <a:lnTo>
                    <a:pt x="135" y="416"/>
                  </a:lnTo>
                  <a:lnTo>
                    <a:pt x="135" y="497"/>
                  </a:lnTo>
                  <a:lnTo>
                    <a:pt x="136" y="588"/>
                  </a:lnTo>
                  <a:lnTo>
                    <a:pt x="137" y="669"/>
                  </a:lnTo>
                  <a:lnTo>
                    <a:pt x="140" y="702"/>
                  </a:lnTo>
                  <a:lnTo>
                    <a:pt x="142" y="724"/>
                  </a:lnTo>
                  <a:lnTo>
                    <a:pt x="142" y="724"/>
                  </a:lnTo>
                  <a:lnTo>
                    <a:pt x="129" y="723"/>
                  </a:lnTo>
                  <a:lnTo>
                    <a:pt x="111" y="720"/>
                  </a:lnTo>
                  <a:lnTo>
                    <a:pt x="70" y="719"/>
                  </a:lnTo>
                  <a:lnTo>
                    <a:pt x="70" y="719"/>
                  </a:lnTo>
                  <a:lnTo>
                    <a:pt x="31" y="720"/>
                  </a:lnTo>
                  <a:lnTo>
                    <a:pt x="13" y="723"/>
                  </a:lnTo>
                  <a:lnTo>
                    <a:pt x="0" y="724"/>
                  </a:lnTo>
                  <a:lnTo>
                    <a:pt x="0" y="724"/>
                  </a:lnTo>
                  <a:lnTo>
                    <a:pt x="2" y="645"/>
                  </a:lnTo>
                  <a:lnTo>
                    <a:pt x="5" y="565"/>
                  </a:lnTo>
                  <a:lnTo>
                    <a:pt x="6" y="483"/>
                  </a:lnTo>
                  <a:lnTo>
                    <a:pt x="7" y="394"/>
                  </a:lnTo>
                  <a:lnTo>
                    <a:pt x="7" y="342"/>
                  </a:lnTo>
                  <a:close/>
                  <a:moveTo>
                    <a:pt x="222" y="59"/>
                  </a:moveTo>
                  <a:lnTo>
                    <a:pt x="222" y="59"/>
                  </a:lnTo>
                  <a:lnTo>
                    <a:pt x="213" y="59"/>
                  </a:lnTo>
                  <a:lnTo>
                    <a:pt x="204" y="62"/>
                  </a:lnTo>
                  <a:lnTo>
                    <a:pt x="196" y="64"/>
                  </a:lnTo>
                  <a:lnTo>
                    <a:pt x="187" y="69"/>
                  </a:lnTo>
                  <a:lnTo>
                    <a:pt x="180" y="75"/>
                  </a:lnTo>
                  <a:lnTo>
                    <a:pt x="172" y="83"/>
                  </a:lnTo>
                  <a:lnTo>
                    <a:pt x="165" y="91"/>
                  </a:lnTo>
                  <a:lnTo>
                    <a:pt x="157" y="103"/>
                  </a:lnTo>
                  <a:lnTo>
                    <a:pt x="152" y="115"/>
                  </a:lnTo>
                  <a:lnTo>
                    <a:pt x="146" y="129"/>
                  </a:lnTo>
                  <a:lnTo>
                    <a:pt x="141" y="145"/>
                  </a:lnTo>
                  <a:lnTo>
                    <a:pt x="137" y="162"/>
                  </a:lnTo>
                  <a:lnTo>
                    <a:pt x="134" y="182"/>
                  </a:lnTo>
                  <a:lnTo>
                    <a:pt x="132" y="204"/>
                  </a:lnTo>
                  <a:lnTo>
                    <a:pt x="130" y="228"/>
                  </a:lnTo>
                  <a:lnTo>
                    <a:pt x="130" y="253"/>
                  </a:lnTo>
                  <a:lnTo>
                    <a:pt x="130" y="253"/>
                  </a:lnTo>
                  <a:lnTo>
                    <a:pt x="130" y="274"/>
                  </a:lnTo>
                  <a:lnTo>
                    <a:pt x="131" y="294"/>
                  </a:lnTo>
                  <a:lnTo>
                    <a:pt x="134" y="312"/>
                  </a:lnTo>
                  <a:lnTo>
                    <a:pt x="136" y="328"/>
                  </a:lnTo>
                  <a:lnTo>
                    <a:pt x="139" y="343"/>
                  </a:lnTo>
                  <a:lnTo>
                    <a:pt x="144" y="358"/>
                  </a:lnTo>
                  <a:lnTo>
                    <a:pt x="147" y="370"/>
                  </a:lnTo>
                  <a:lnTo>
                    <a:pt x="154" y="382"/>
                  </a:lnTo>
                  <a:lnTo>
                    <a:pt x="159" y="392"/>
                  </a:lnTo>
                  <a:lnTo>
                    <a:pt x="166" y="400"/>
                  </a:lnTo>
                  <a:lnTo>
                    <a:pt x="172" y="406"/>
                  </a:lnTo>
                  <a:lnTo>
                    <a:pt x="181" y="413"/>
                  </a:lnTo>
                  <a:lnTo>
                    <a:pt x="190" y="418"/>
                  </a:lnTo>
                  <a:lnTo>
                    <a:pt x="198" y="420"/>
                  </a:lnTo>
                  <a:lnTo>
                    <a:pt x="208" y="423"/>
                  </a:lnTo>
                  <a:lnTo>
                    <a:pt x="218" y="423"/>
                  </a:lnTo>
                  <a:lnTo>
                    <a:pt x="218" y="423"/>
                  </a:lnTo>
                  <a:lnTo>
                    <a:pt x="228" y="423"/>
                  </a:lnTo>
                  <a:lnTo>
                    <a:pt x="237" y="420"/>
                  </a:lnTo>
                  <a:lnTo>
                    <a:pt x="247" y="416"/>
                  </a:lnTo>
                  <a:lnTo>
                    <a:pt x="254" y="411"/>
                  </a:lnTo>
                  <a:lnTo>
                    <a:pt x="263" y="405"/>
                  </a:lnTo>
                  <a:lnTo>
                    <a:pt x="270" y="398"/>
                  </a:lnTo>
                  <a:lnTo>
                    <a:pt x="276" y="388"/>
                  </a:lnTo>
                  <a:lnTo>
                    <a:pt x="283" y="378"/>
                  </a:lnTo>
                  <a:lnTo>
                    <a:pt x="288" y="366"/>
                  </a:lnTo>
                  <a:lnTo>
                    <a:pt x="292" y="352"/>
                  </a:lnTo>
                  <a:lnTo>
                    <a:pt x="296" y="336"/>
                  </a:lnTo>
                  <a:lnTo>
                    <a:pt x="300" y="320"/>
                  </a:lnTo>
                  <a:lnTo>
                    <a:pt x="302" y="301"/>
                  </a:lnTo>
                  <a:lnTo>
                    <a:pt x="305" y="282"/>
                  </a:lnTo>
                  <a:lnTo>
                    <a:pt x="306" y="260"/>
                  </a:lnTo>
                  <a:lnTo>
                    <a:pt x="306" y="238"/>
                  </a:lnTo>
                  <a:lnTo>
                    <a:pt x="306" y="238"/>
                  </a:lnTo>
                  <a:lnTo>
                    <a:pt x="306" y="215"/>
                  </a:lnTo>
                  <a:lnTo>
                    <a:pt x="305" y="194"/>
                  </a:lnTo>
                  <a:lnTo>
                    <a:pt x="302" y="175"/>
                  </a:lnTo>
                  <a:lnTo>
                    <a:pt x="300" y="157"/>
                  </a:lnTo>
                  <a:lnTo>
                    <a:pt x="297" y="141"/>
                  </a:lnTo>
                  <a:lnTo>
                    <a:pt x="292" y="126"/>
                  </a:lnTo>
                  <a:lnTo>
                    <a:pt x="289" y="112"/>
                  </a:lnTo>
                  <a:lnTo>
                    <a:pt x="283" y="101"/>
                  </a:lnTo>
                  <a:lnTo>
                    <a:pt x="278" y="91"/>
                  </a:lnTo>
                  <a:lnTo>
                    <a:pt x="270" y="83"/>
                  </a:lnTo>
                  <a:lnTo>
                    <a:pt x="264" y="75"/>
                  </a:lnTo>
                  <a:lnTo>
                    <a:pt x="257" y="69"/>
                  </a:lnTo>
                  <a:lnTo>
                    <a:pt x="248" y="64"/>
                  </a:lnTo>
                  <a:lnTo>
                    <a:pt x="239" y="62"/>
                  </a:lnTo>
                  <a:lnTo>
                    <a:pt x="230" y="59"/>
                  </a:lnTo>
                  <a:lnTo>
                    <a:pt x="222" y="59"/>
                  </a:lnTo>
                  <a:lnTo>
                    <a:pt x="22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52"/>
            <p:cNvSpPr>
              <a:spLocks noEditPoints="1"/>
            </p:cNvSpPr>
            <p:nvPr/>
          </p:nvSpPr>
          <p:spPr bwMode="auto">
            <a:xfrm>
              <a:off x="3819526" y="4127500"/>
              <a:ext cx="330200"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3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8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4 w 416"/>
                <a:gd name="T73" fmla="*/ 1 h 486"/>
                <a:gd name="T74" fmla="*/ 286 w 416"/>
                <a:gd name="T75" fmla="*/ 8 h 486"/>
                <a:gd name="T76" fmla="*/ 322 w 416"/>
                <a:gd name="T77" fmla="*/ 22 h 486"/>
                <a:gd name="T78" fmla="*/ 351 w 416"/>
                <a:gd name="T79" fmla="*/ 43 h 486"/>
                <a:gd name="T80" fmla="*/ 378 w 416"/>
                <a:gd name="T81" fmla="*/ 70 h 486"/>
                <a:gd name="T82" fmla="*/ 396 w 416"/>
                <a:gd name="T83" fmla="*/ 104 h 486"/>
                <a:gd name="T84" fmla="*/ 409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8 w 416"/>
                <a:gd name="T107" fmla="*/ 43 h 486"/>
                <a:gd name="T108" fmla="*/ 208 w 416"/>
                <a:gd name="T109" fmla="*/ 43 h 486"/>
                <a:gd name="T110" fmla="*/ 190 w 416"/>
                <a:gd name="T111" fmla="*/ 50 h 486"/>
                <a:gd name="T112" fmla="*/ 175 w 416"/>
                <a:gd name="T113" fmla="*/ 64 h 486"/>
                <a:gd name="T114" fmla="*/ 164 w 416"/>
                <a:gd name="T115" fmla="*/ 83 h 486"/>
                <a:gd name="T116" fmla="*/ 156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3"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8" y="444"/>
                  </a:lnTo>
                  <a:lnTo>
                    <a:pt x="378" y="444"/>
                  </a:lnTo>
                  <a:lnTo>
                    <a:pt x="365" y="452"/>
                  </a:lnTo>
                  <a:lnTo>
                    <a:pt x="351" y="460"/>
                  </a:lnTo>
                  <a:lnTo>
                    <a:pt x="337" y="467"/>
                  </a:lnTo>
                  <a:lnTo>
                    <a:pt x="319" y="473"/>
                  </a:lnTo>
                  <a:lnTo>
                    <a:pt x="301" y="478"/>
                  </a:lnTo>
                  <a:lnTo>
                    <a:pt x="281" y="482"/>
                  </a:lnTo>
                  <a:lnTo>
                    <a:pt x="257" y="485"/>
                  </a:lnTo>
                  <a:lnTo>
                    <a:pt x="232" y="486"/>
                  </a:lnTo>
                  <a:lnTo>
                    <a:pt x="232" y="486"/>
                  </a:lnTo>
                  <a:lnTo>
                    <a:pt x="209" y="485"/>
                  </a:lnTo>
                  <a:lnTo>
                    <a:pt x="187" y="482"/>
                  </a:lnTo>
                  <a:lnTo>
                    <a:pt x="164" y="478"/>
                  </a:lnTo>
                  <a:lnTo>
                    <a:pt x="143" y="472"/>
                  </a:lnTo>
                  <a:lnTo>
                    <a:pt x="123" y="463"/>
                  </a:lnTo>
                  <a:lnTo>
                    <a:pt x="105" y="454"/>
                  </a:lnTo>
                  <a:lnTo>
                    <a:pt x="86" y="441"/>
                  </a:lnTo>
                  <a:lnTo>
                    <a:pt x="70" y="428"/>
                  </a:lnTo>
                  <a:lnTo>
                    <a:pt x="54" y="413"/>
                  </a:lnTo>
                  <a:lnTo>
                    <a:pt x="41"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4" y="8"/>
                  </a:lnTo>
                  <a:lnTo>
                    <a:pt x="175" y="3"/>
                  </a:lnTo>
                  <a:lnTo>
                    <a:pt x="198" y="1"/>
                  </a:lnTo>
                  <a:lnTo>
                    <a:pt x="221" y="0"/>
                  </a:lnTo>
                  <a:lnTo>
                    <a:pt x="221" y="0"/>
                  </a:lnTo>
                  <a:lnTo>
                    <a:pt x="244" y="1"/>
                  </a:lnTo>
                  <a:lnTo>
                    <a:pt x="266" y="3"/>
                  </a:lnTo>
                  <a:lnTo>
                    <a:pt x="286" y="8"/>
                  </a:lnTo>
                  <a:lnTo>
                    <a:pt x="304" y="15"/>
                  </a:lnTo>
                  <a:lnTo>
                    <a:pt x="322" y="22"/>
                  </a:lnTo>
                  <a:lnTo>
                    <a:pt x="338" y="32"/>
                  </a:lnTo>
                  <a:lnTo>
                    <a:pt x="351" y="43"/>
                  </a:lnTo>
                  <a:lnTo>
                    <a:pt x="365" y="55"/>
                  </a:lnTo>
                  <a:lnTo>
                    <a:pt x="378" y="70"/>
                  </a:lnTo>
                  <a:lnTo>
                    <a:pt x="387" y="86"/>
                  </a:lnTo>
                  <a:lnTo>
                    <a:pt x="396" y="104"/>
                  </a:lnTo>
                  <a:lnTo>
                    <a:pt x="404" y="122"/>
                  </a:lnTo>
                  <a:lnTo>
                    <a:pt x="409"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8" y="43"/>
                  </a:lnTo>
                  <a:lnTo>
                    <a:pt x="218" y="43"/>
                  </a:lnTo>
                  <a:lnTo>
                    <a:pt x="208" y="43"/>
                  </a:lnTo>
                  <a:lnTo>
                    <a:pt x="198" y="47"/>
                  </a:lnTo>
                  <a:lnTo>
                    <a:pt x="190" y="50"/>
                  </a:lnTo>
                  <a:lnTo>
                    <a:pt x="183" y="57"/>
                  </a:lnTo>
                  <a:lnTo>
                    <a:pt x="175" y="64"/>
                  </a:lnTo>
                  <a:lnTo>
                    <a:pt x="169" y="73"/>
                  </a:lnTo>
                  <a:lnTo>
                    <a:pt x="164" y="83"/>
                  </a:lnTo>
                  <a:lnTo>
                    <a:pt x="159" y="94"/>
                  </a:lnTo>
                  <a:lnTo>
                    <a:pt x="156"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53"/>
            <p:cNvSpPr>
              <a:spLocks/>
            </p:cNvSpPr>
            <p:nvPr/>
          </p:nvSpPr>
          <p:spPr bwMode="auto">
            <a:xfrm>
              <a:off x="4210051" y="4130675"/>
              <a:ext cx="231775" cy="373063"/>
            </a:xfrm>
            <a:custGeom>
              <a:avLst/>
              <a:gdLst>
                <a:gd name="T0" fmla="*/ 131 w 290"/>
                <a:gd name="T1" fmla="*/ 128 h 471"/>
                <a:gd name="T2" fmla="*/ 144 w 290"/>
                <a:gd name="T3" fmla="*/ 98 h 471"/>
                <a:gd name="T4" fmla="*/ 159 w 290"/>
                <a:gd name="T5" fmla="*/ 71 h 471"/>
                <a:gd name="T6" fmla="*/ 175 w 290"/>
                <a:gd name="T7" fmla="*/ 50 h 471"/>
                <a:gd name="T8" fmla="*/ 192 w 290"/>
                <a:gd name="T9" fmla="*/ 31 h 471"/>
                <a:gd name="T10" fmla="*/ 211 w 290"/>
                <a:gd name="T11" fmla="*/ 17 h 471"/>
                <a:gd name="T12" fmla="*/ 231 w 290"/>
                <a:gd name="T13" fmla="*/ 8 h 471"/>
                <a:gd name="T14" fmla="*/ 252 w 290"/>
                <a:gd name="T15" fmla="*/ 3 h 471"/>
                <a:gd name="T16" fmla="*/ 275 w 290"/>
                <a:gd name="T17" fmla="*/ 0 h 471"/>
                <a:gd name="T18" fmla="*/ 290 w 290"/>
                <a:gd name="T19" fmla="*/ 1 h 471"/>
                <a:gd name="T20" fmla="*/ 288 w 290"/>
                <a:gd name="T21" fmla="*/ 16 h 471"/>
                <a:gd name="T22" fmla="*/ 285 w 290"/>
                <a:gd name="T23" fmla="*/ 50 h 471"/>
                <a:gd name="T24" fmla="*/ 285 w 290"/>
                <a:gd name="T25" fmla="*/ 70 h 471"/>
                <a:gd name="T26" fmla="*/ 285 w 290"/>
                <a:gd name="T27" fmla="*/ 133 h 471"/>
                <a:gd name="T28" fmla="*/ 276 w 290"/>
                <a:gd name="T29" fmla="*/ 140 h 471"/>
                <a:gd name="T30" fmla="*/ 255 w 290"/>
                <a:gd name="T31" fmla="*/ 132 h 471"/>
                <a:gd name="T32" fmla="*/ 228 w 290"/>
                <a:gd name="T33" fmla="*/ 127 h 471"/>
                <a:gd name="T34" fmla="*/ 218 w 290"/>
                <a:gd name="T35" fmla="*/ 128 h 471"/>
                <a:gd name="T36" fmla="*/ 198 w 290"/>
                <a:gd name="T37" fmla="*/ 132 h 471"/>
                <a:gd name="T38" fmla="*/ 181 w 290"/>
                <a:gd name="T39" fmla="*/ 139 h 471"/>
                <a:gd name="T40" fmla="*/ 167 w 290"/>
                <a:gd name="T41" fmla="*/ 149 h 471"/>
                <a:gd name="T42" fmla="*/ 155 w 290"/>
                <a:gd name="T43" fmla="*/ 163 h 471"/>
                <a:gd name="T44" fmla="*/ 146 w 290"/>
                <a:gd name="T45" fmla="*/ 177 h 471"/>
                <a:gd name="T46" fmla="*/ 140 w 290"/>
                <a:gd name="T47" fmla="*/ 194 h 471"/>
                <a:gd name="T48" fmla="*/ 136 w 290"/>
                <a:gd name="T49" fmla="*/ 212 h 471"/>
                <a:gd name="T50" fmla="*/ 136 w 290"/>
                <a:gd name="T51" fmla="*/ 259 h 471"/>
                <a:gd name="T52" fmla="*/ 136 w 290"/>
                <a:gd name="T53" fmla="*/ 316 h 471"/>
                <a:gd name="T54" fmla="*/ 140 w 290"/>
                <a:gd name="T55" fmla="*/ 421 h 471"/>
                <a:gd name="T56" fmla="*/ 144 w 290"/>
                <a:gd name="T57" fmla="*/ 471 h 471"/>
                <a:gd name="T58" fmla="*/ 93 w 290"/>
                <a:gd name="T59" fmla="*/ 468 h 471"/>
                <a:gd name="T60" fmla="*/ 72 w 290"/>
                <a:gd name="T61" fmla="*/ 466 h 471"/>
                <a:gd name="T62" fmla="*/ 32 w 290"/>
                <a:gd name="T63" fmla="*/ 469 h 471"/>
                <a:gd name="T64" fmla="*/ 0 w 290"/>
                <a:gd name="T65" fmla="*/ 471 h 471"/>
                <a:gd name="T66" fmla="*/ 6 w 290"/>
                <a:gd name="T67" fmla="*/ 370 h 471"/>
                <a:gd name="T68" fmla="*/ 9 w 290"/>
                <a:gd name="T69" fmla="*/ 259 h 471"/>
                <a:gd name="T70" fmla="*/ 9 w 290"/>
                <a:gd name="T71" fmla="*/ 222 h 471"/>
                <a:gd name="T72" fmla="*/ 6 w 290"/>
                <a:gd name="T73" fmla="*/ 112 h 471"/>
                <a:gd name="T74" fmla="*/ 0 w 290"/>
                <a:gd name="T75" fmla="*/ 10 h 471"/>
                <a:gd name="T76" fmla="*/ 33 w 290"/>
                <a:gd name="T77" fmla="*/ 13 h 471"/>
                <a:gd name="T78" fmla="*/ 66 w 290"/>
                <a:gd name="T79" fmla="*/ 15 h 471"/>
                <a:gd name="T80" fmla="*/ 83 w 290"/>
                <a:gd name="T81" fmla="*/ 14 h 471"/>
                <a:gd name="T82" fmla="*/ 133 w 290"/>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471">
                  <a:moveTo>
                    <a:pt x="129" y="127"/>
                  </a:moveTo>
                  <a:lnTo>
                    <a:pt x="131" y="128"/>
                  </a:lnTo>
                  <a:lnTo>
                    <a:pt x="131" y="128"/>
                  </a:lnTo>
                  <a:lnTo>
                    <a:pt x="144" y="98"/>
                  </a:lnTo>
                  <a:lnTo>
                    <a:pt x="151" y="84"/>
                  </a:lnTo>
                  <a:lnTo>
                    <a:pt x="159" y="71"/>
                  </a:lnTo>
                  <a:lnTo>
                    <a:pt x="166" y="60"/>
                  </a:lnTo>
                  <a:lnTo>
                    <a:pt x="175" y="50"/>
                  </a:lnTo>
                  <a:lnTo>
                    <a:pt x="183" y="40"/>
                  </a:lnTo>
                  <a:lnTo>
                    <a:pt x="192" y="31"/>
                  </a:lnTo>
                  <a:lnTo>
                    <a:pt x="201" y="24"/>
                  </a:lnTo>
                  <a:lnTo>
                    <a:pt x="211" y="17"/>
                  </a:lnTo>
                  <a:lnTo>
                    <a:pt x="221" y="13"/>
                  </a:lnTo>
                  <a:lnTo>
                    <a:pt x="231" y="8"/>
                  </a:lnTo>
                  <a:lnTo>
                    <a:pt x="240" y="5"/>
                  </a:lnTo>
                  <a:lnTo>
                    <a:pt x="252" y="3"/>
                  </a:lnTo>
                  <a:lnTo>
                    <a:pt x="263" y="1"/>
                  </a:lnTo>
                  <a:lnTo>
                    <a:pt x="275" y="0"/>
                  </a:lnTo>
                  <a:lnTo>
                    <a:pt x="275" y="0"/>
                  </a:lnTo>
                  <a:lnTo>
                    <a:pt x="290" y="1"/>
                  </a:lnTo>
                  <a:lnTo>
                    <a:pt x="290" y="1"/>
                  </a:lnTo>
                  <a:lnTo>
                    <a:pt x="288" y="16"/>
                  </a:lnTo>
                  <a:lnTo>
                    <a:pt x="286" y="32"/>
                  </a:lnTo>
                  <a:lnTo>
                    <a:pt x="285" y="50"/>
                  </a:lnTo>
                  <a:lnTo>
                    <a:pt x="285" y="70"/>
                  </a:lnTo>
                  <a:lnTo>
                    <a:pt x="285" y="70"/>
                  </a:lnTo>
                  <a:lnTo>
                    <a:pt x="285" y="101"/>
                  </a:lnTo>
                  <a:lnTo>
                    <a:pt x="285" y="133"/>
                  </a:lnTo>
                  <a:lnTo>
                    <a:pt x="276" y="140"/>
                  </a:lnTo>
                  <a:lnTo>
                    <a:pt x="276" y="140"/>
                  </a:lnTo>
                  <a:lnTo>
                    <a:pt x="266" y="135"/>
                  </a:lnTo>
                  <a:lnTo>
                    <a:pt x="255" y="132"/>
                  </a:lnTo>
                  <a:lnTo>
                    <a:pt x="243" y="128"/>
                  </a:lnTo>
                  <a:lnTo>
                    <a:pt x="228" y="127"/>
                  </a:lnTo>
                  <a:lnTo>
                    <a:pt x="228" y="127"/>
                  </a:lnTo>
                  <a:lnTo>
                    <a:pt x="218" y="128"/>
                  </a:lnTo>
                  <a:lnTo>
                    <a:pt x="208" y="129"/>
                  </a:lnTo>
                  <a:lnTo>
                    <a:pt x="198" y="132"/>
                  </a:lnTo>
                  <a:lnTo>
                    <a:pt x="190" y="135"/>
                  </a:lnTo>
                  <a:lnTo>
                    <a:pt x="181" y="139"/>
                  </a:lnTo>
                  <a:lnTo>
                    <a:pt x="173" y="144"/>
                  </a:lnTo>
                  <a:lnTo>
                    <a:pt x="167" y="149"/>
                  </a:lnTo>
                  <a:lnTo>
                    <a:pt x="161" y="155"/>
                  </a:lnTo>
                  <a:lnTo>
                    <a:pt x="155" y="163"/>
                  </a:lnTo>
                  <a:lnTo>
                    <a:pt x="150" y="170"/>
                  </a:lnTo>
                  <a:lnTo>
                    <a:pt x="146" y="177"/>
                  </a:lnTo>
                  <a:lnTo>
                    <a:pt x="142" y="186"/>
                  </a:lnTo>
                  <a:lnTo>
                    <a:pt x="140" y="194"/>
                  </a:lnTo>
                  <a:lnTo>
                    <a:pt x="138" y="204"/>
                  </a:lnTo>
                  <a:lnTo>
                    <a:pt x="136" y="212"/>
                  </a:lnTo>
                  <a:lnTo>
                    <a:pt x="136" y="222"/>
                  </a:lnTo>
                  <a:lnTo>
                    <a:pt x="136" y="259"/>
                  </a:lnTo>
                  <a:lnTo>
                    <a:pt x="136" y="259"/>
                  </a:lnTo>
                  <a:lnTo>
                    <a:pt x="136" y="316"/>
                  </a:lnTo>
                  <a:lnTo>
                    <a:pt x="138" y="370"/>
                  </a:lnTo>
                  <a:lnTo>
                    <a:pt x="140" y="421"/>
                  </a:lnTo>
                  <a:lnTo>
                    <a:pt x="144" y="471"/>
                  </a:lnTo>
                  <a:lnTo>
                    <a:pt x="144" y="471"/>
                  </a:lnTo>
                  <a:lnTo>
                    <a:pt x="113" y="469"/>
                  </a:lnTo>
                  <a:lnTo>
                    <a:pt x="93" y="468"/>
                  </a:lnTo>
                  <a:lnTo>
                    <a:pt x="72" y="466"/>
                  </a:lnTo>
                  <a:lnTo>
                    <a:pt x="72" y="466"/>
                  </a:lnTo>
                  <a:lnTo>
                    <a:pt x="51" y="468"/>
                  </a:lnTo>
                  <a:lnTo>
                    <a:pt x="32" y="469"/>
                  </a:lnTo>
                  <a:lnTo>
                    <a:pt x="0" y="471"/>
                  </a:lnTo>
                  <a:lnTo>
                    <a:pt x="0" y="471"/>
                  </a:lnTo>
                  <a:lnTo>
                    <a:pt x="4" y="421"/>
                  </a:lnTo>
                  <a:lnTo>
                    <a:pt x="6" y="370"/>
                  </a:lnTo>
                  <a:lnTo>
                    <a:pt x="7" y="316"/>
                  </a:lnTo>
                  <a:lnTo>
                    <a:pt x="9" y="259"/>
                  </a:lnTo>
                  <a:lnTo>
                    <a:pt x="9" y="222"/>
                  </a:lnTo>
                  <a:lnTo>
                    <a:pt x="9" y="222"/>
                  </a:lnTo>
                  <a:lnTo>
                    <a:pt x="7" y="165"/>
                  </a:lnTo>
                  <a:lnTo>
                    <a:pt x="6" y="112"/>
                  </a:lnTo>
                  <a:lnTo>
                    <a:pt x="4" y="61"/>
                  </a:lnTo>
                  <a:lnTo>
                    <a:pt x="0" y="10"/>
                  </a:lnTo>
                  <a:lnTo>
                    <a:pt x="0" y="10"/>
                  </a:lnTo>
                  <a:lnTo>
                    <a:pt x="33" y="13"/>
                  </a:lnTo>
                  <a:lnTo>
                    <a:pt x="49" y="14"/>
                  </a:lnTo>
                  <a:lnTo>
                    <a:pt x="66" y="15"/>
                  </a:lnTo>
                  <a:lnTo>
                    <a:pt x="66" y="15"/>
                  </a:lnTo>
                  <a:lnTo>
                    <a:pt x="83" y="14"/>
                  </a:lnTo>
                  <a:lnTo>
                    <a:pt x="99" y="13"/>
                  </a:lnTo>
                  <a:lnTo>
                    <a:pt x="133" y="10"/>
                  </a:lnTo>
                  <a:lnTo>
                    <a:pt x="129"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54"/>
            <p:cNvSpPr>
              <a:spLocks/>
            </p:cNvSpPr>
            <p:nvPr/>
          </p:nvSpPr>
          <p:spPr bwMode="auto">
            <a:xfrm>
              <a:off x="45116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1 w 406"/>
                <a:gd name="T13" fmla="*/ 78 h 682"/>
                <a:gd name="T14" fmla="*/ 133 w 406"/>
                <a:gd name="T15" fmla="*/ 96 h 682"/>
                <a:gd name="T16" fmla="*/ 120 w 406"/>
                <a:gd name="T17" fmla="*/ 119 h 682"/>
                <a:gd name="T18" fmla="*/ 117 w 406"/>
                <a:gd name="T19" fmla="*/ 144 h 682"/>
                <a:gd name="T20" fmla="*/ 119 w 406"/>
                <a:gd name="T21" fmla="*/ 168 h 682"/>
                <a:gd name="T22" fmla="*/ 135 w 406"/>
                <a:gd name="T23" fmla="*/ 199 h 682"/>
                <a:gd name="T24" fmla="*/ 161 w 406"/>
                <a:gd name="T25" fmla="*/ 223 h 682"/>
                <a:gd name="T26" fmla="*/ 262 w 406"/>
                <a:gd name="T27" fmla="*/ 277 h 682"/>
                <a:gd name="T28" fmla="*/ 328 w 406"/>
                <a:gd name="T29" fmla="*/ 315 h 682"/>
                <a:gd name="T30" fmla="*/ 361 w 406"/>
                <a:gd name="T31" fmla="*/ 344 h 682"/>
                <a:gd name="T32" fmla="*/ 387 w 406"/>
                <a:gd name="T33" fmla="*/ 382 h 682"/>
                <a:gd name="T34" fmla="*/ 403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9 w 406"/>
                <a:gd name="T55" fmla="*/ 610 h 682"/>
                <a:gd name="T56" fmla="*/ 27 w 406"/>
                <a:gd name="T57" fmla="*/ 519 h 682"/>
                <a:gd name="T58" fmla="*/ 48 w 406"/>
                <a:gd name="T59" fmla="*/ 531 h 682"/>
                <a:gd name="T60" fmla="*/ 60 w 406"/>
                <a:gd name="T61" fmla="*/ 559 h 682"/>
                <a:gd name="T62" fmla="*/ 78 w 406"/>
                <a:gd name="T63" fmla="*/ 585 h 682"/>
                <a:gd name="T64" fmla="*/ 104 w 406"/>
                <a:gd name="T65" fmla="*/ 605 h 682"/>
                <a:gd name="T66" fmla="*/ 138 w 406"/>
                <a:gd name="T67" fmla="*/ 619 h 682"/>
                <a:gd name="T68" fmla="*/ 177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9 w 406"/>
                <a:gd name="T81" fmla="*/ 526 h 682"/>
                <a:gd name="T82" fmla="*/ 282 w 406"/>
                <a:gd name="T83" fmla="*/ 490 h 682"/>
                <a:gd name="T84" fmla="*/ 263 w 406"/>
                <a:gd name="T85" fmla="*/ 461 h 682"/>
                <a:gd name="T86" fmla="*/ 223 w 406"/>
                <a:gd name="T87" fmla="*/ 430 h 682"/>
                <a:gd name="T88" fmla="*/ 120 w 406"/>
                <a:gd name="T89" fmla="*/ 378 h 682"/>
                <a:gd name="T90" fmla="*/ 71 w 406"/>
                <a:gd name="T91" fmla="*/ 344 h 682"/>
                <a:gd name="T92" fmla="*/ 40 w 406"/>
                <a:gd name="T93" fmla="*/ 313 h 682"/>
                <a:gd name="T94" fmla="*/ 17 w 406"/>
                <a:gd name="T95" fmla="*/ 274 h 682"/>
                <a:gd name="T96" fmla="*/ 5 w 406"/>
                <a:gd name="T97" fmla="*/ 223 h 682"/>
                <a:gd name="T98" fmla="*/ 6 w 406"/>
                <a:gd name="T99" fmla="*/ 179 h 682"/>
                <a:gd name="T100" fmla="*/ 22 w 406"/>
                <a:gd name="T101" fmla="*/ 116 h 682"/>
                <a:gd name="T102" fmla="*/ 56 w 406"/>
                <a:gd name="T103" fmla="*/ 65 h 682"/>
                <a:gd name="T104" fmla="*/ 102 w 406"/>
                <a:gd name="T105" fmla="*/ 29 h 682"/>
                <a:gd name="T106" fmla="*/ 158 w 406"/>
                <a:gd name="T107" fmla="*/ 7 h 682"/>
                <a:gd name="T108" fmla="*/ 220 w 406"/>
                <a:gd name="T109" fmla="*/ 0 h 682"/>
                <a:gd name="T110" fmla="*/ 268 w 406"/>
                <a:gd name="T111" fmla="*/ 2 h 682"/>
                <a:gd name="T112" fmla="*/ 329 w 406"/>
                <a:gd name="T113" fmla="*/ 18 h 682"/>
                <a:gd name="T114" fmla="*/ 376 w 406"/>
                <a:gd name="T115" fmla="*/ 46 h 682"/>
                <a:gd name="T116" fmla="*/ 361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1" y="140"/>
                  </a:moveTo>
                  <a:lnTo>
                    <a:pt x="331" y="140"/>
                  </a:lnTo>
                  <a:lnTo>
                    <a:pt x="323" y="121"/>
                  </a:lnTo>
                  <a:lnTo>
                    <a:pt x="313" y="105"/>
                  </a:lnTo>
                  <a:lnTo>
                    <a:pt x="301" y="90"/>
                  </a:lnTo>
                  <a:lnTo>
                    <a:pt x="294" y="84"/>
                  </a:lnTo>
                  <a:lnTo>
                    <a:pt x="288" y="79"/>
                  </a:lnTo>
                  <a:lnTo>
                    <a:pt x="280" y="74"/>
                  </a:lnTo>
                  <a:lnTo>
                    <a:pt x="272" y="70"/>
                  </a:lnTo>
                  <a:lnTo>
                    <a:pt x="264" y="67"/>
                  </a:lnTo>
                  <a:lnTo>
                    <a:pt x="256" y="63"/>
                  </a:lnTo>
                  <a:lnTo>
                    <a:pt x="236" y="59"/>
                  </a:lnTo>
                  <a:lnTo>
                    <a:pt x="216" y="58"/>
                  </a:lnTo>
                  <a:lnTo>
                    <a:pt x="216" y="58"/>
                  </a:lnTo>
                  <a:lnTo>
                    <a:pt x="205" y="59"/>
                  </a:lnTo>
                  <a:lnTo>
                    <a:pt x="195" y="60"/>
                  </a:lnTo>
                  <a:lnTo>
                    <a:pt x="185" y="62"/>
                  </a:lnTo>
                  <a:lnTo>
                    <a:pt x="175" y="65"/>
                  </a:lnTo>
                  <a:lnTo>
                    <a:pt x="166" y="69"/>
                  </a:lnTo>
                  <a:lnTo>
                    <a:pt x="159" y="73"/>
                  </a:lnTo>
                  <a:lnTo>
                    <a:pt x="151" y="78"/>
                  </a:lnTo>
                  <a:lnTo>
                    <a:pt x="144" y="84"/>
                  </a:lnTo>
                  <a:lnTo>
                    <a:pt x="138" y="90"/>
                  </a:lnTo>
                  <a:lnTo>
                    <a:pt x="133" y="96"/>
                  </a:lnTo>
                  <a:lnTo>
                    <a:pt x="128" y="104"/>
                  </a:lnTo>
                  <a:lnTo>
                    <a:pt x="124" y="111"/>
                  </a:lnTo>
                  <a:lnTo>
                    <a:pt x="120" y="119"/>
                  </a:lnTo>
                  <a:lnTo>
                    <a:pt x="118" y="127"/>
                  </a:lnTo>
                  <a:lnTo>
                    <a:pt x="117" y="136"/>
                  </a:lnTo>
                  <a:lnTo>
                    <a:pt x="117" y="144"/>
                  </a:lnTo>
                  <a:lnTo>
                    <a:pt x="117" y="144"/>
                  </a:lnTo>
                  <a:lnTo>
                    <a:pt x="117" y="157"/>
                  </a:lnTo>
                  <a:lnTo>
                    <a:pt x="119" y="168"/>
                  </a:lnTo>
                  <a:lnTo>
                    <a:pt x="123" y="179"/>
                  </a:lnTo>
                  <a:lnTo>
                    <a:pt x="129" y="189"/>
                  </a:lnTo>
                  <a:lnTo>
                    <a:pt x="135" y="199"/>
                  </a:lnTo>
                  <a:lnTo>
                    <a:pt x="143" y="208"/>
                  </a:lnTo>
                  <a:lnTo>
                    <a:pt x="151" y="215"/>
                  </a:lnTo>
                  <a:lnTo>
                    <a:pt x="161" y="223"/>
                  </a:lnTo>
                  <a:lnTo>
                    <a:pt x="184" y="238"/>
                  </a:lnTo>
                  <a:lnTo>
                    <a:pt x="208" y="251"/>
                  </a:lnTo>
                  <a:lnTo>
                    <a:pt x="262" y="277"/>
                  </a:lnTo>
                  <a:lnTo>
                    <a:pt x="288" y="291"/>
                  </a:lnTo>
                  <a:lnTo>
                    <a:pt x="314" y="306"/>
                  </a:lnTo>
                  <a:lnTo>
                    <a:pt x="328" y="315"/>
                  </a:lnTo>
                  <a:lnTo>
                    <a:pt x="339" y="325"/>
                  </a:lnTo>
                  <a:lnTo>
                    <a:pt x="350" y="335"/>
                  </a:lnTo>
                  <a:lnTo>
                    <a:pt x="361" y="344"/>
                  </a:lnTo>
                  <a:lnTo>
                    <a:pt x="371" y="356"/>
                  </a:lnTo>
                  <a:lnTo>
                    <a:pt x="380" y="368"/>
                  </a:lnTo>
                  <a:lnTo>
                    <a:pt x="387" y="382"/>
                  </a:lnTo>
                  <a:lnTo>
                    <a:pt x="393" y="397"/>
                  </a:lnTo>
                  <a:lnTo>
                    <a:pt x="399" y="411"/>
                  </a:lnTo>
                  <a:lnTo>
                    <a:pt x="403" y="429"/>
                  </a:lnTo>
                  <a:lnTo>
                    <a:pt x="406" y="447"/>
                  </a:lnTo>
                  <a:lnTo>
                    <a:pt x="406" y="466"/>
                  </a:lnTo>
                  <a:lnTo>
                    <a:pt x="406" y="466"/>
                  </a:lnTo>
                  <a:lnTo>
                    <a:pt x="404" y="490"/>
                  </a:lnTo>
                  <a:lnTo>
                    <a:pt x="402" y="512"/>
                  </a:lnTo>
                  <a:lnTo>
                    <a:pt x="396" y="534"/>
                  </a:lnTo>
                  <a:lnTo>
                    <a:pt x="388" y="554"/>
                  </a:lnTo>
                  <a:lnTo>
                    <a:pt x="378" y="573"/>
                  </a:lnTo>
                  <a:lnTo>
                    <a:pt x="366" y="591"/>
                  </a:lnTo>
                  <a:lnTo>
                    <a:pt x="352" y="607"/>
                  </a:lnTo>
                  <a:lnTo>
                    <a:pt x="336" y="622"/>
                  </a:lnTo>
                  <a:lnTo>
                    <a:pt x="319" y="636"/>
                  </a:lnTo>
                  <a:lnTo>
                    <a:pt x="300" y="647"/>
                  </a:lnTo>
                  <a:lnTo>
                    <a:pt x="279" y="657"/>
                  </a:lnTo>
                  <a:lnTo>
                    <a:pt x="257" y="666"/>
                  </a:lnTo>
                  <a:lnTo>
                    <a:pt x="233" y="673"/>
                  </a:lnTo>
                  <a:lnTo>
                    <a:pt x="208" y="678"/>
                  </a:lnTo>
                  <a:lnTo>
                    <a:pt x="181" y="681"/>
                  </a:lnTo>
                  <a:lnTo>
                    <a:pt x="154" y="682"/>
                  </a:lnTo>
                  <a:lnTo>
                    <a:pt x="154" y="682"/>
                  </a:lnTo>
                  <a:lnTo>
                    <a:pt x="128" y="681"/>
                  </a:lnTo>
                  <a:lnTo>
                    <a:pt x="104" y="678"/>
                  </a:lnTo>
                  <a:lnTo>
                    <a:pt x="82" y="674"/>
                  </a:lnTo>
                  <a:lnTo>
                    <a:pt x="61" y="669"/>
                  </a:lnTo>
                  <a:lnTo>
                    <a:pt x="42" y="663"/>
                  </a:lnTo>
                  <a:lnTo>
                    <a:pt x="26" y="656"/>
                  </a:lnTo>
                  <a:lnTo>
                    <a:pt x="11" y="648"/>
                  </a:lnTo>
                  <a:lnTo>
                    <a:pt x="0" y="641"/>
                  </a:lnTo>
                  <a:lnTo>
                    <a:pt x="0" y="641"/>
                  </a:lnTo>
                  <a:lnTo>
                    <a:pt x="9" y="610"/>
                  </a:lnTo>
                  <a:lnTo>
                    <a:pt x="16" y="580"/>
                  </a:lnTo>
                  <a:lnTo>
                    <a:pt x="22" y="550"/>
                  </a:lnTo>
                  <a:lnTo>
                    <a:pt x="27" y="519"/>
                  </a:lnTo>
                  <a:lnTo>
                    <a:pt x="46" y="519"/>
                  </a:lnTo>
                  <a:lnTo>
                    <a:pt x="46" y="519"/>
                  </a:lnTo>
                  <a:lnTo>
                    <a:pt x="48" y="531"/>
                  </a:lnTo>
                  <a:lnTo>
                    <a:pt x="51" y="540"/>
                  </a:lnTo>
                  <a:lnTo>
                    <a:pt x="55" y="550"/>
                  </a:lnTo>
                  <a:lnTo>
                    <a:pt x="60" y="559"/>
                  </a:lnTo>
                  <a:lnTo>
                    <a:pt x="66" y="568"/>
                  </a:lnTo>
                  <a:lnTo>
                    <a:pt x="72" y="576"/>
                  </a:lnTo>
                  <a:lnTo>
                    <a:pt x="78" y="585"/>
                  </a:lnTo>
                  <a:lnTo>
                    <a:pt x="87" y="593"/>
                  </a:lnTo>
                  <a:lnTo>
                    <a:pt x="96" y="599"/>
                  </a:lnTo>
                  <a:lnTo>
                    <a:pt x="104" y="605"/>
                  </a:lnTo>
                  <a:lnTo>
                    <a:pt x="114" y="610"/>
                  </a:lnTo>
                  <a:lnTo>
                    <a:pt x="125" y="615"/>
                  </a:lnTo>
                  <a:lnTo>
                    <a:pt x="138" y="619"/>
                  </a:lnTo>
                  <a:lnTo>
                    <a:pt x="150" y="621"/>
                  </a:lnTo>
                  <a:lnTo>
                    <a:pt x="164" y="622"/>
                  </a:lnTo>
                  <a:lnTo>
                    <a:pt x="177" y="622"/>
                  </a:lnTo>
                  <a:lnTo>
                    <a:pt x="177" y="622"/>
                  </a:lnTo>
                  <a:lnTo>
                    <a:pt x="191" y="622"/>
                  </a:lnTo>
                  <a:lnTo>
                    <a:pt x="204" y="621"/>
                  </a:lnTo>
                  <a:lnTo>
                    <a:pt x="215" y="619"/>
                  </a:lnTo>
                  <a:lnTo>
                    <a:pt x="226" y="615"/>
                  </a:lnTo>
                  <a:lnTo>
                    <a:pt x="236" y="611"/>
                  </a:lnTo>
                  <a:lnTo>
                    <a:pt x="246" y="606"/>
                  </a:lnTo>
                  <a:lnTo>
                    <a:pt x="253" y="600"/>
                  </a:lnTo>
                  <a:lnTo>
                    <a:pt x="261" y="594"/>
                  </a:lnTo>
                  <a:lnTo>
                    <a:pt x="268" y="588"/>
                  </a:lnTo>
                  <a:lnTo>
                    <a:pt x="273" y="580"/>
                  </a:lnTo>
                  <a:lnTo>
                    <a:pt x="278" y="571"/>
                  </a:lnTo>
                  <a:lnTo>
                    <a:pt x="282" y="563"/>
                  </a:lnTo>
                  <a:lnTo>
                    <a:pt x="285" y="554"/>
                  </a:lnTo>
                  <a:lnTo>
                    <a:pt x="287" y="545"/>
                  </a:lnTo>
                  <a:lnTo>
                    <a:pt x="289" y="535"/>
                  </a:lnTo>
                  <a:lnTo>
                    <a:pt x="289" y="526"/>
                  </a:lnTo>
                  <a:lnTo>
                    <a:pt x="289" y="526"/>
                  </a:lnTo>
                  <a:lnTo>
                    <a:pt x="288" y="513"/>
                  </a:lnTo>
                  <a:lnTo>
                    <a:pt x="285" y="501"/>
                  </a:lnTo>
                  <a:lnTo>
                    <a:pt x="282" y="490"/>
                  </a:lnTo>
                  <a:lnTo>
                    <a:pt x="277" y="480"/>
                  </a:lnTo>
                  <a:lnTo>
                    <a:pt x="270" y="470"/>
                  </a:lnTo>
                  <a:lnTo>
                    <a:pt x="263" y="461"/>
                  </a:lnTo>
                  <a:lnTo>
                    <a:pt x="254" y="452"/>
                  </a:lnTo>
                  <a:lnTo>
                    <a:pt x="244" y="445"/>
                  </a:lnTo>
                  <a:lnTo>
                    <a:pt x="223" y="430"/>
                  </a:lnTo>
                  <a:lnTo>
                    <a:pt x="199" y="418"/>
                  </a:lnTo>
                  <a:lnTo>
                    <a:pt x="146" y="392"/>
                  </a:lnTo>
                  <a:lnTo>
                    <a:pt x="120" y="378"/>
                  </a:lnTo>
                  <a:lnTo>
                    <a:pt x="94" y="362"/>
                  </a:lnTo>
                  <a:lnTo>
                    <a:pt x="82" y="354"/>
                  </a:lnTo>
                  <a:lnTo>
                    <a:pt x="71" y="344"/>
                  </a:lnTo>
                  <a:lnTo>
                    <a:pt x="60" y="336"/>
                  </a:lnTo>
                  <a:lnTo>
                    <a:pt x="50" y="325"/>
                  </a:lnTo>
                  <a:lnTo>
                    <a:pt x="40" y="313"/>
                  </a:lnTo>
                  <a:lnTo>
                    <a:pt x="31" y="301"/>
                  </a:lnTo>
                  <a:lnTo>
                    <a:pt x="24" y="287"/>
                  </a:lnTo>
                  <a:lnTo>
                    <a:pt x="17" y="274"/>
                  </a:lnTo>
                  <a:lnTo>
                    <a:pt x="11" y="258"/>
                  </a:lnTo>
                  <a:lnTo>
                    <a:pt x="8" y="242"/>
                  </a:lnTo>
                  <a:lnTo>
                    <a:pt x="5" y="223"/>
                  </a:lnTo>
                  <a:lnTo>
                    <a:pt x="5" y="203"/>
                  </a:lnTo>
                  <a:lnTo>
                    <a:pt x="5" y="203"/>
                  </a:lnTo>
                  <a:lnTo>
                    <a:pt x="6" y="179"/>
                  </a:lnTo>
                  <a:lnTo>
                    <a:pt x="9" y="157"/>
                  </a:lnTo>
                  <a:lnTo>
                    <a:pt x="15" y="136"/>
                  </a:lnTo>
                  <a:lnTo>
                    <a:pt x="22" y="116"/>
                  </a:lnTo>
                  <a:lnTo>
                    <a:pt x="31" y="98"/>
                  </a:lnTo>
                  <a:lnTo>
                    <a:pt x="42" y="80"/>
                  </a:lnTo>
                  <a:lnTo>
                    <a:pt x="56" y="65"/>
                  </a:lnTo>
                  <a:lnTo>
                    <a:pt x="70" y="52"/>
                  </a:lnTo>
                  <a:lnTo>
                    <a:pt x="84" y="39"/>
                  </a:lnTo>
                  <a:lnTo>
                    <a:pt x="102" y="29"/>
                  </a:lnTo>
                  <a:lnTo>
                    <a:pt x="119" y="19"/>
                  </a:lnTo>
                  <a:lnTo>
                    <a:pt x="138" y="12"/>
                  </a:lnTo>
                  <a:lnTo>
                    <a:pt x="158" y="7"/>
                  </a:lnTo>
                  <a:lnTo>
                    <a:pt x="177" y="2"/>
                  </a:lnTo>
                  <a:lnTo>
                    <a:pt x="199" y="0"/>
                  </a:lnTo>
                  <a:lnTo>
                    <a:pt x="220" y="0"/>
                  </a:lnTo>
                  <a:lnTo>
                    <a:pt x="220" y="0"/>
                  </a:lnTo>
                  <a:lnTo>
                    <a:pt x="244" y="0"/>
                  </a:lnTo>
                  <a:lnTo>
                    <a:pt x="268" y="2"/>
                  </a:lnTo>
                  <a:lnTo>
                    <a:pt x="289" y="6"/>
                  </a:lnTo>
                  <a:lnTo>
                    <a:pt x="310" y="12"/>
                  </a:lnTo>
                  <a:lnTo>
                    <a:pt x="329" y="18"/>
                  </a:lnTo>
                  <a:lnTo>
                    <a:pt x="346" y="27"/>
                  </a:lnTo>
                  <a:lnTo>
                    <a:pt x="361" y="36"/>
                  </a:lnTo>
                  <a:lnTo>
                    <a:pt x="376" y="46"/>
                  </a:lnTo>
                  <a:lnTo>
                    <a:pt x="376" y="46"/>
                  </a:lnTo>
                  <a:lnTo>
                    <a:pt x="367" y="67"/>
                  </a:lnTo>
                  <a:lnTo>
                    <a:pt x="361" y="89"/>
                  </a:lnTo>
                  <a:lnTo>
                    <a:pt x="345" y="140"/>
                  </a:lnTo>
                  <a:lnTo>
                    <a:pt x="331"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55"/>
            <p:cNvSpPr>
              <a:spLocks/>
            </p:cNvSpPr>
            <p:nvPr/>
          </p:nvSpPr>
          <p:spPr bwMode="auto">
            <a:xfrm>
              <a:off x="4864101" y="4003675"/>
              <a:ext cx="225425" cy="509588"/>
            </a:xfrm>
            <a:custGeom>
              <a:avLst/>
              <a:gdLst>
                <a:gd name="T0" fmla="*/ 279 w 285"/>
                <a:gd name="T1" fmla="*/ 174 h 643"/>
                <a:gd name="T2" fmla="*/ 275 w 285"/>
                <a:gd name="T3" fmla="*/ 200 h 643"/>
                <a:gd name="T4" fmla="*/ 277 w 285"/>
                <a:gd name="T5" fmla="*/ 211 h 643"/>
                <a:gd name="T6" fmla="*/ 195 w 285"/>
                <a:gd name="T7" fmla="*/ 221 h 643"/>
                <a:gd name="T8" fmla="*/ 192 w 285"/>
                <a:gd name="T9" fmla="*/ 272 h 643"/>
                <a:gd name="T10" fmla="*/ 189 w 285"/>
                <a:gd name="T11" fmla="*/ 434 h 643"/>
                <a:gd name="T12" fmla="*/ 189 w 285"/>
                <a:gd name="T13" fmla="*/ 479 h 643"/>
                <a:gd name="T14" fmla="*/ 194 w 285"/>
                <a:gd name="T15" fmla="*/ 541 h 643"/>
                <a:gd name="T16" fmla="*/ 199 w 285"/>
                <a:gd name="T17" fmla="*/ 561 h 643"/>
                <a:gd name="T18" fmla="*/ 206 w 285"/>
                <a:gd name="T19" fmla="*/ 575 h 643"/>
                <a:gd name="T20" fmla="*/ 215 w 285"/>
                <a:gd name="T21" fmla="*/ 583 h 643"/>
                <a:gd name="T22" fmla="*/ 227 w 285"/>
                <a:gd name="T23" fmla="*/ 587 h 643"/>
                <a:gd name="T24" fmla="*/ 242 w 285"/>
                <a:gd name="T25" fmla="*/ 588 h 643"/>
                <a:gd name="T26" fmla="*/ 257 w 285"/>
                <a:gd name="T27" fmla="*/ 588 h 643"/>
                <a:gd name="T28" fmla="*/ 277 w 285"/>
                <a:gd name="T29" fmla="*/ 583 h 643"/>
                <a:gd name="T30" fmla="*/ 285 w 285"/>
                <a:gd name="T31" fmla="*/ 618 h 643"/>
                <a:gd name="T32" fmla="*/ 275 w 285"/>
                <a:gd name="T33" fmla="*/ 623 h 643"/>
                <a:gd name="T34" fmla="*/ 251 w 285"/>
                <a:gd name="T35" fmla="*/ 633 h 643"/>
                <a:gd name="T36" fmla="*/ 223 w 285"/>
                <a:gd name="T37" fmla="*/ 639 h 643"/>
                <a:gd name="T38" fmla="*/ 195 w 285"/>
                <a:gd name="T39" fmla="*/ 643 h 643"/>
                <a:gd name="T40" fmla="*/ 181 w 285"/>
                <a:gd name="T41" fmla="*/ 643 h 643"/>
                <a:gd name="T42" fmla="*/ 154 w 285"/>
                <a:gd name="T43" fmla="*/ 640 h 643"/>
                <a:gd name="T44" fmla="*/ 129 w 285"/>
                <a:gd name="T45" fmla="*/ 633 h 643"/>
                <a:gd name="T46" fmla="*/ 108 w 285"/>
                <a:gd name="T47" fmla="*/ 622 h 643"/>
                <a:gd name="T48" fmla="*/ 92 w 285"/>
                <a:gd name="T49" fmla="*/ 606 h 643"/>
                <a:gd name="T50" fmla="*/ 78 w 285"/>
                <a:gd name="T51" fmla="*/ 585 h 643"/>
                <a:gd name="T52" fmla="*/ 68 w 285"/>
                <a:gd name="T53" fmla="*/ 558 h 643"/>
                <a:gd name="T54" fmla="*/ 62 w 285"/>
                <a:gd name="T55" fmla="*/ 529 h 643"/>
                <a:gd name="T56" fmla="*/ 61 w 285"/>
                <a:gd name="T57" fmla="*/ 495 h 643"/>
                <a:gd name="T58" fmla="*/ 61 w 285"/>
                <a:gd name="T59" fmla="*/ 433 h 643"/>
                <a:gd name="T60" fmla="*/ 66 w 285"/>
                <a:gd name="T61" fmla="*/ 288 h 643"/>
                <a:gd name="T62" fmla="*/ 0 w 285"/>
                <a:gd name="T63" fmla="*/ 224 h 643"/>
                <a:gd name="T64" fmla="*/ 3 w 285"/>
                <a:gd name="T65" fmla="*/ 211 h 643"/>
                <a:gd name="T66" fmla="*/ 4 w 285"/>
                <a:gd name="T67" fmla="*/ 200 h 643"/>
                <a:gd name="T68" fmla="*/ 0 w 285"/>
                <a:gd name="T69" fmla="*/ 174 h 643"/>
                <a:gd name="T70" fmla="*/ 67 w 285"/>
                <a:gd name="T71" fmla="*/ 176 h 643"/>
                <a:gd name="T72" fmla="*/ 63 w 285"/>
                <a:gd name="T73" fmla="*/ 59 h 643"/>
                <a:gd name="T74" fmla="*/ 129 w 285"/>
                <a:gd name="T75" fmla="*/ 31 h 643"/>
                <a:gd name="T76" fmla="*/ 203 w 285"/>
                <a:gd name="T77" fmla="*/ 7 h 643"/>
                <a:gd name="T78" fmla="*/ 200 w 285"/>
                <a:gd name="T79" fmla="*/ 43 h 643"/>
                <a:gd name="T80" fmla="*/ 196 w 285"/>
                <a:gd name="T81" fmla="*/ 131 h 643"/>
                <a:gd name="T82" fmla="*/ 279 w 285"/>
                <a:gd name="T83" fmla="*/ 1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643">
                  <a:moveTo>
                    <a:pt x="279" y="174"/>
                  </a:moveTo>
                  <a:lnTo>
                    <a:pt x="279" y="174"/>
                  </a:lnTo>
                  <a:lnTo>
                    <a:pt x="277" y="186"/>
                  </a:lnTo>
                  <a:lnTo>
                    <a:pt x="275" y="200"/>
                  </a:lnTo>
                  <a:lnTo>
                    <a:pt x="275" y="200"/>
                  </a:lnTo>
                  <a:lnTo>
                    <a:pt x="277" y="211"/>
                  </a:lnTo>
                  <a:lnTo>
                    <a:pt x="279" y="224"/>
                  </a:lnTo>
                  <a:lnTo>
                    <a:pt x="195" y="221"/>
                  </a:lnTo>
                  <a:lnTo>
                    <a:pt x="195" y="221"/>
                  </a:lnTo>
                  <a:lnTo>
                    <a:pt x="192" y="272"/>
                  </a:lnTo>
                  <a:lnTo>
                    <a:pt x="190" y="330"/>
                  </a:lnTo>
                  <a:lnTo>
                    <a:pt x="189" y="434"/>
                  </a:lnTo>
                  <a:lnTo>
                    <a:pt x="189" y="434"/>
                  </a:lnTo>
                  <a:lnTo>
                    <a:pt x="189" y="479"/>
                  </a:lnTo>
                  <a:lnTo>
                    <a:pt x="190" y="514"/>
                  </a:lnTo>
                  <a:lnTo>
                    <a:pt x="194" y="541"/>
                  </a:lnTo>
                  <a:lnTo>
                    <a:pt x="196" y="552"/>
                  </a:lnTo>
                  <a:lnTo>
                    <a:pt x="199" y="561"/>
                  </a:lnTo>
                  <a:lnTo>
                    <a:pt x="202" y="568"/>
                  </a:lnTo>
                  <a:lnTo>
                    <a:pt x="206" y="575"/>
                  </a:lnTo>
                  <a:lnTo>
                    <a:pt x="210" y="580"/>
                  </a:lnTo>
                  <a:lnTo>
                    <a:pt x="215" y="583"/>
                  </a:lnTo>
                  <a:lnTo>
                    <a:pt x="221" y="586"/>
                  </a:lnTo>
                  <a:lnTo>
                    <a:pt x="227" y="587"/>
                  </a:lnTo>
                  <a:lnTo>
                    <a:pt x="233" y="588"/>
                  </a:lnTo>
                  <a:lnTo>
                    <a:pt x="242" y="588"/>
                  </a:lnTo>
                  <a:lnTo>
                    <a:pt x="242" y="588"/>
                  </a:lnTo>
                  <a:lnTo>
                    <a:pt x="257" y="588"/>
                  </a:lnTo>
                  <a:lnTo>
                    <a:pt x="268" y="586"/>
                  </a:lnTo>
                  <a:lnTo>
                    <a:pt x="277" y="583"/>
                  </a:lnTo>
                  <a:lnTo>
                    <a:pt x="285" y="580"/>
                  </a:lnTo>
                  <a:lnTo>
                    <a:pt x="285" y="618"/>
                  </a:lnTo>
                  <a:lnTo>
                    <a:pt x="285" y="618"/>
                  </a:lnTo>
                  <a:lnTo>
                    <a:pt x="275" y="623"/>
                  </a:lnTo>
                  <a:lnTo>
                    <a:pt x="264" y="628"/>
                  </a:lnTo>
                  <a:lnTo>
                    <a:pt x="251" y="633"/>
                  </a:lnTo>
                  <a:lnTo>
                    <a:pt x="238" y="637"/>
                  </a:lnTo>
                  <a:lnTo>
                    <a:pt x="223" y="639"/>
                  </a:lnTo>
                  <a:lnTo>
                    <a:pt x="210" y="642"/>
                  </a:lnTo>
                  <a:lnTo>
                    <a:pt x="195" y="643"/>
                  </a:lnTo>
                  <a:lnTo>
                    <a:pt x="181" y="643"/>
                  </a:lnTo>
                  <a:lnTo>
                    <a:pt x="181" y="643"/>
                  </a:lnTo>
                  <a:lnTo>
                    <a:pt x="168" y="643"/>
                  </a:lnTo>
                  <a:lnTo>
                    <a:pt x="154" y="640"/>
                  </a:lnTo>
                  <a:lnTo>
                    <a:pt x="141" y="638"/>
                  </a:lnTo>
                  <a:lnTo>
                    <a:pt x="129" y="633"/>
                  </a:lnTo>
                  <a:lnTo>
                    <a:pt x="118" y="628"/>
                  </a:lnTo>
                  <a:lnTo>
                    <a:pt x="108" y="622"/>
                  </a:lnTo>
                  <a:lnTo>
                    <a:pt x="99" y="614"/>
                  </a:lnTo>
                  <a:lnTo>
                    <a:pt x="92" y="606"/>
                  </a:lnTo>
                  <a:lnTo>
                    <a:pt x="84" y="596"/>
                  </a:lnTo>
                  <a:lnTo>
                    <a:pt x="78" y="585"/>
                  </a:lnTo>
                  <a:lnTo>
                    <a:pt x="72" y="572"/>
                  </a:lnTo>
                  <a:lnTo>
                    <a:pt x="68" y="558"/>
                  </a:lnTo>
                  <a:lnTo>
                    <a:pt x="65" y="545"/>
                  </a:lnTo>
                  <a:lnTo>
                    <a:pt x="62" y="529"/>
                  </a:lnTo>
                  <a:lnTo>
                    <a:pt x="61" y="513"/>
                  </a:lnTo>
                  <a:lnTo>
                    <a:pt x="61" y="495"/>
                  </a:lnTo>
                  <a:lnTo>
                    <a:pt x="61" y="495"/>
                  </a:lnTo>
                  <a:lnTo>
                    <a:pt x="61" y="433"/>
                  </a:lnTo>
                  <a:lnTo>
                    <a:pt x="63" y="361"/>
                  </a:lnTo>
                  <a:lnTo>
                    <a:pt x="66" y="288"/>
                  </a:lnTo>
                  <a:lnTo>
                    <a:pt x="67" y="222"/>
                  </a:lnTo>
                  <a:lnTo>
                    <a:pt x="0" y="224"/>
                  </a:lnTo>
                  <a:lnTo>
                    <a:pt x="0" y="224"/>
                  </a:lnTo>
                  <a:lnTo>
                    <a:pt x="3" y="211"/>
                  </a:lnTo>
                  <a:lnTo>
                    <a:pt x="4" y="200"/>
                  </a:lnTo>
                  <a:lnTo>
                    <a:pt x="4" y="200"/>
                  </a:lnTo>
                  <a:lnTo>
                    <a:pt x="3" y="186"/>
                  </a:lnTo>
                  <a:lnTo>
                    <a:pt x="0" y="174"/>
                  </a:lnTo>
                  <a:lnTo>
                    <a:pt x="67" y="176"/>
                  </a:lnTo>
                  <a:lnTo>
                    <a:pt x="67" y="176"/>
                  </a:lnTo>
                  <a:lnTo>
                    <a:pt x="66" y="121"/>
                  </a:lnTo>
                  <a:lnTo>
                    <a:pt x="63" y="59"/>
                  </a:lnTo>
                  <a:lnTo>
                    <a:pt x="63" y="59"/>
                  </a:lnTo>
                  <a:lnTo>
                    <a:pt x="129" y="31"/>
                  </a:lnTo>
                  <a:lnTo>
                    <a:pt x="194" y="0"/>
                  </a:lnTo>
                  <a:lnTo>
                    <a:pt x="203" y="7"/>
                  </a:lnTo>
                  <a:lnTo>
                    <a:pt x="203" y="7"/>
                  </a:lnTo>
                  <a:lnTo>
                    <a:pt x="200" y="43"/>
                  </a:lnTo>
                  <a:lnTo>
                    <a:pt x="197" y="85"/>
                  </a:lnTo>
                  <a:lnTo>
                    <a:pt x="196" y="131"/>
                  </a:lnTo>
                  <a:lnTo>
                    <a:pt x="195" y="175"/>
                  </a:lnTo>
                  <a:lnTo>
                    <a:pt x="279"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56"/>
            <p:cNvSpPr>
              <a:spLocks/>
            </p:cNvSpPr>
            <p:nvPr/>
          </p:nvSpPr>
          <p:spPr bwMode="auto">
            <a:xfrm>
              <a:off x="5156201" y="4130675"/>
              <a:ext cx="228600" cy="373063"/>
            </a:xfrm>
            <a:custGeom>
              <a:avLst/>
              <a:gdLst>
                <a:gd name="T0" fmla="*/ 131 w 289"/>
                <a:gd name="T1" fmla="*/ 128 h 471"/>
                <a:gd name="T2" fmla="*/ 144 w 289"/>
                <a:gd name="T3" fmla="*/ 98 h 471"/>
                <a:gd name="T4" fmla="*/ 158 w 289"/>
                <a:gd name="T5" fmla="*/ 71 h 471"/>
                <a:gd name="T6" fmla="*/ 174 w 289"/>
                <a:gd name="T7" fmla="*/ 50 h 471"/>
                <a:gd name="T8" fmla="*/ 191 w 289"/>
                <a:gd name="T9" fmla="*/ 31 h 471"/>
                <a:gd name="T10" fmla="*/ 210 w 289"/>
                <a:gd name="T11" fmla="*/ 17 h 471"/>
                <a:gd name="T12" fmla="*/ 230 w 289"/>
                <a:gd name="T13" fmla="*/ 8 h 471"/>
                <a:gd name="T14" fmla="*/ 251 w 289"/>
                <a:gd name="T15" fmla="*/ 3 h 471"/>
                <a:gd name="T16" fmla="*/ 275 w 289"/>
                <a:gd name="T17" fmla="*/ 0 h 471"/>
                <a:gd name="T18" fmla="*/ 289 w 289"/>
                <a:gd name="T19" fmla="*/ 1 h 471"/>
                <a:gd name="T20" fmla="*/ 287 w 289"/>
                <a:gd name="T21" fmla="*/ 16 h 471"/>
                <a:gd name="T22" fmla="*/ 284 w 289"/>
                <a:gd name="T23" fmla="*/ 50 h 471"/>
                <a:gd name="T24" fmla="*/ 284 w 289"/>
                <a:gd name="T25" fmla="*/ 70 h 471"/>
                <a:gd name="T26" fmla="*/ 286 w 289"/>
                <a:gd name="T27" fmla="*/ 133 h 471"/>
                <a:gd name="T28" fmla="*/ 277 w 289"/>
                <a:gd name="T29" fmla="*/ 140 h 471"/>
                <a:gd name="T30" fmla="*/ 255 w 289"/>
                <a:gd name="T31" fmla="*/ 132 h 471"/>
                <a:gd name="T32" fmla="*/ 227 w 289"/>
                <a:gd name="T33" fmla="*/ 127 h 471"/>
                <a:gd name="T34" fmla="*/ 217 w 289"/>
                <a:gd name="T35" fmla="*/ 128 h 471"/>
                <a:gd name="T36" fmla="*/ 198 w 289"/>
                <a:gd name="T37" fmla="*/ 132 h 471"/>
                <a:gd name="T38" fmla="*/ 182 w 289"/>
                <a:gd name="T39" fmla="*/ 139 h 471"/>
                <a:gd name="T40" fmla="*/ 167 w 289"/>
                <a:gd name="T41" fmla="*/ 149 h 471"/>
                <a:gd name="T42" fmla="*/ 154 w 289"/>
                <a:gd name="T43" fmla="*/ 163 h 471"/>
                <a:gd name="T44" fmla="*/ 146 w 289"/>
                <a:gd name="T45" fmla="*/ 177 h 471"/>
                <a:gd name="T46" fmla="*/ 139 w 289"/>
                <a:gd name="T47" fmla="*/ 194 h 471"/>
                <a:gd name="T48" fmla="*/ 136 w 289"/>
                <a:gd name="T49" fmla="*/ 212 h 471"/>
                <a:gd name="T50" fmla="*/ 136 w 289"/>
                <a:gd name="T51" fmla="*/ 259 h 471"/>
                <a:gd name="T52" fmla="*/ 136 w 289"/>
                <a:gd name="T53" fmla="*/ 316 h 471"/>
                <a:gd name="T54" fmla="*/ 139 w 289"/>
                <a:gd name="T55" fmla="*/ 421 h 471"/>
                <a:gd name="T56" fmla="*/ 143 w 289"/>
                <a:gd name="T57" fmla="*/ 471 h 471"/>
                <a:gd name="T58" fmla="*/ 93 w 289"/>
                <a:gd name="T59" fmla="*/ 468 h 471"/>
                <a:gd name="T60" fmla="*/ 71 w 289"/>
                <a:gd name="T61" fmla="*/ 466 h 471"/>
                <a:gd name="T62" fmla="*/ 31 w 289"/>
                <a:gd name="T63" fmla="*/ 469 h 471"/>
                <a:gd name="T64" fmla="*/ 0 w 289"/>
                <a:gd name="T65" fmla="*/ 471 h 471"/>
                <a:gd name="T66" fmla="*/ 7 w 289"/>
                <a:gd name="T67" fmla="*/ 370 h 471"/>
                <a:gd name="T68" fmla="*/ 8 w 289"/>
                <a:gd name="T69" fmla="*/ 259 h 471"/>
                <a:gd name="T70" fmla="*/ 8 w 289"/>
                <a:gd name="T71" fmla="*/ 222 h 471"/>
                <a:gd name="T72" fmla="*/ 7 w 289"/>
                <a:gd name="T73" fmla="*/ 112 h 471"/>
                <a:gd name="T74" fmla="*/ 0 w 289"/>
                <a:gd name="T75" fmla="*/ 10 h 471"/>
                <a:gd name="T76" fmla="*/ 33 w 289"/>
                <a:gd name="T77" fmla="*/ 13 h 471"/>
                <a:gd name="T78" fmla="*/ 66 w 289"/>
                <a:gd name="T79" fmla="*/ 15 h 471"/>
                <a:gd name="T80" fmla="*/ 82 w 289"/>
                <a:gd name="T81" fmla="*/ 14 h 471"/>
                <a:gd name="T82" fmla="*/ 132 w 289"/>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471">
                  <a:moveTo>
                    <a:pt x="128" y="127"/>
                  </a:moveTo>
                  <a:lnTo>
                    <a:pt x="131" y="128"/>
                  </a:lnTo>
                  <a:lnTo>
                    <a:pt x="131" y="128"/>
                  </a:lnTo>
                  <a:lnTo>
                    <a:pt x="144" y="98"/>
                  </a:lnTo>
                  <a:lnTo>
                    <a:pt x="151" y="84"/>
                  </a:lnTo>
                  <a:lnTo>
                    <a:pt x="158" y="71"/>
                  </a:lnTo>
                  <a:lnTo>
                    <a:pt x="165" y="60"/>
                  </a:lnTo>
                  <a:lnTo>
                    <a:pt x="174" y="50"/>
                  </a:lnTo>
                  <a:lnTo>
                    <a:pt x="183" y="40"/>
                  </a:lnTo>
                  <a:lnTo>
                    <a:pt x="191" y="31"/>
                  </a:lnTo>
                  <a:lnTo>
                    <a:pt x="200" y="24"/>
                  </a:lnTo>
                  <a:lnTo>
                    <a:pt x="210" y="17"/>
                  </a:lnTo>
                  <a:lnTo>
                    <a:pt x="220" y="13"/>
                  </a:lnTo>
                  <a:lnTo>
                    <a:pt x="230" y="8"/>
                  </a:lnTo>
                  <a:lnTo>
                    <a:pt x="241" y="5"/>
                  </a:lnTo>
                  <a:lnTo>
                    <a:pt x="251" y="3"/>
                  </a:lnTo>
                  <a:lnTo>
                    <a:pt x="263" y="1"/>
                  </a:lnTo>
                  <a:lnTo>
                    <a:pt x="275" y="0"/>
                  </a:lnTo>
                  <a:lnTo>
                    <a:pt x="275" y="0"/>
                  </a:lnTo>
                  <a:lnTo>
                    <a:pt x="289" y="1"/>
                  </a:lnTo>
                  <a:lnTo>
                    <a:pt x="289" y="1"/>
                  </a:lnTo>
                  <a:lnTo>
                    <a:pt x="287" y="16"/>
                  </a:lnTo>
                  <a:lnTo>
                    <a:pt x="286" y="32"/>
                  </a:lnTo>
                  <a:lnTo>
                    <a:pt x="284" y="50"/>
                  </a:lnTo>
                  <a:lnTo>
                    <a:pt x="284" y="70"/>
                  </a:lnTo>
                  <a:lnTo>
                    <a:pt x="284" y="70"/>
                  </a:lnTo>
                  <a:lnTo>
                    <a:pt x="284" y="101"/>
                  </a:lnTo>
                  <a:lnTo>
                    <a:pt x="286" y="133"/>
                  </a:lnTo>
                  <a:lnTo>
                    <a:pt x="277" y="140"/>
                  </a:lnTo>
                  <a:lnTo>
                    <a:pt x="277" y="140"/>
                  </a:lnTo>
                  <a:lnTo>
                    <a:pt x="267" y="135"/>
                  </a:lnTo>
                  <a:lnTo>
                    <a:pt x="255" y="132"/>
                  </a:lnTo>
                  <a:lnTo>
                    <a:pt x="242" y="128"/>
                  </a:lnTo>
                  <a:lnTo>
                    <a:pt x="227" y="127"/>
                  </a:lnTo>
                  <a:lnTo>
                    <a:pt x="227" y="127"/>
                  </a:lnTo>
                  <a:lnTo>
                    <a:pt x="217" y="128"/>
                  </a:lnTo>
                  <a:lnTo>
                    <a:pt x="208" y="129"/>
                  </a:lnTo>
                  <a:lnTo>
                    <a:pt x="198" y="132"/>
                  </a:lnTo>
                  <a:lnTo>
                    <a:pt x="189" y="135"/>
                  </a:lnTo>
                  <a:lnTo>
                    <a:pt x="182" y="139"/>
                  </a:lnTo>
                  <a:lnTo>
                    <a:pt x="174" y="144"/>
                  </a:lnTo>
                  <a:lnTo>
                    <a:pt x="167" y="149"/>
                  </a:lnTo>
                  <a:lnTo>
                    <a:pt x="160" y="155"/>
                  </a:lnTo>
                  <a:lnTo>
                    <a:pt x="154" y="163"/>
                  </a:lnTo>
                  <a:lnTo>
                    <a:pt x="149" y="170"/>
                  </a:lnTo>
                  <a:lnTo>
                    <a:pt x="146" y="177"/>
                  </a:lnTo>
                  <a:lnTo>
                    <a:pt x="142" y="186"/>
                  </a:lnTo>
                  <a:lnTo>
                    <a:pt x="139" y="194"/>
                  </a:lnTo>
                  <a:lnTo>
                    <a:pt x="137" y="204"/>
                  </a:lnTo>
                  <a:lnTo>
                    <a:pt x="136" y="212"/>
                  </a:lnTo>
                  <a:lnTo>
                    <a:pt x="136" y="222"/>
                  </a:lnTo>
                  <a:lnTo>
                    <a:pt x="136" y="259"/>
                  </a:lnTo>
                  <a:lnTo>
                    <a:pt x="136" y="259"/>
                  </a:lnTo>
                  <a:lnTo>
                    <a:pt x="136" y="316"/>
                  </a:lnTo>
                  <a:lnTo>
                    <a:pt x="137" y="370"/>
                  </a:lnTo>
                  <a:lnTo>
                    <a:pt x="139" y="421"/>
                  </a:lnTo>
                  <a:lnTo>
                    <a:pt x="143" y="471"/>
                  </a:lnTo>
                  <a:lnTo>
                    <a:pt x="143" y="471"/>
                  </a:lnTo>
                  <a:lnTo>
                    <a:pt x="112" y="469"/>
                  </a:lnTo>
                  <a:lnTo>
                    <a:pt x="93" y="468"/>
                  </a:lnTo>
                  <a:lnTo>
                    <a:pt x="71" y="466"/>
                  </a:lnTo>
                  <a:lnTo>
                    <a:pt x="71" y="466"/>
                  </a:lnTo>
                  <a:lnTo>
                    <a:pt x="50" y="468"/>
                  </a:lnTo>
                  <a:lnTo>
                    <a:pt x="31" y="469"/>
                  </a:lnTo>
                  <a:lnTo>
                    <a:pt x="0" y="471"/>
                  </a:lnTo>
                  <a:lnTo>
                    <a:pt x="0" y="471"/>
                  </a:lnTo>
                  <a:lnTo>
                    <a:pt x="4" y="421"/>
                  </a:lnTo>
                  <a:lnTo>
                    <a:pt x="7" y="370"/>
                  </a:lnTo>
                  <a:lnTo>
                    <a:pt x="8" y="316"/>
                  </a:lnTo>
                  <a:lnTo>
                    <a:pt x="8" y="259"/>
                  </a:lnTo>
                  <a:lnTo>
                    <a:pt x="8" y="222"/>
                  </a:lnTo>
                  <a:lnTo>
                    <a:pt x="8" y="222"/>
                  </a:lnTo>
                  <a:lnTo>
                    <a:pt x="8" y="165"/>
                  </a:lnTo>
                  <a:lnTo>
                    <a:pt x="7" y="112"/>
                  </a:lnTo>
                  <a:lnTo>
                    <a:pt x="4" y="61"/>
                  </a:lnTo>
                  <a:lnTo>
                    <a:pt x="0" y="10"/>
                  </a:lnTo>
                  <a:lnTo>
                    <a:pt x="0" y="10"/>
                  </a:lnTo>
                  <a:lnTo>
                    <a:pt x="33" y="13"/>
                  </a:lnTo>
                  <a:lnTo>
                    <a:pt x="49" y="14"/>
                  </a:lnTo>
                  <a:lnTo>
                    <a:pt x="66" y="15"/>
                  </a:lnTo>
                  <a:lnTo>
                    <a:pt x="66" y="15"/>
                  </a:lnTo>
                  <a:lnTo>
                    <a:pt x="82" y="14"/>
                  </a:lnTo>
                  <a:lnTo>
                    <a:pt x="98" y="13"/>
                  </a:lnTo>
                  <a:lnTo>
                    <a:pt x="132" y="10"/>
                  </a:lnTo>
                  <a:lnTo>
                    <a:pt x="128"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57"/>
            <p:cNvSpPr>
              <a:spLocks noEditPoints="1"/>
            </p:cNvSpPr>
            <p:nvPr/>
          </p:nvSpPr>
          <p:spPr bwMode="auto">
            <a:xfrm>
              <a:off x="5410201" y="4127500"/>
              <a:ext cx="328613"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2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6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3 w 416"/>
                <a:gd name="T73" fmla="*/ 1 h 486"/>
                <a:gd name="T74" fmla="*/ 286 w 416"/>
                <a:gd name="T75" fmla="*/ 8 h 486"/>
                <a:gd name="T76" fmla="*/ 322 w 416"/>
                <a:gd name="T77" fmla="*/ 22 h 486"/>
                <a:gd name="T78" fmla="*/ 351 w 416"/>
                <a:gd name="T79" fmla="*/ 43 h 486"/>
                <a:gd name="T80" fmla="*/ 376 w 416"/>
                <a:gd name="T81" fmla="*/ 70 h 486"/>
                <a:gd name="T82" fmla="*/ 396 w 416"/>
                <a:gd name="T83" fmla="*/ 104 h 486"/>
                <a:gd name="T84" fmla="*/ 408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7 w 416"/>
                <a:gd name="T107" fmla="*/ 43 h 486"/>
                <a:gd name="T108" fmla="*/ 208 w 416"/>
                <a:gd name="T109" fmla="*/ 43 h 486"/>
                <a:gd name="T110" fmla="*/ 190 w 416"/>
                <a:gd name="T111" fmla="*/ 50 h 486"/>
                <a:gd name="T112" fmla="*/ 175 w 416"/>
                <a:gd name="T113" fmla="*/ 64 h 486"/>
                <a:gd name="T114" fmla="*/ 164 w 416"/>
                <a:gd name="T115" fmla="*/ 83 h 486"/>
                <a:gd name="T116" fmla="*/ 155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2"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6" y="444"/>
                  </a:lnTo>
                  <a:lnTo>
                    <a:pt x="376" y="444"/>
                  </a:lnTo>
                  <a:lnTo>
                    <a:pt x="364" y="452"/>
                  </a:lnTo>
                  <a:lnTo>
                    <a:pt x="351" y="460"/>
                  </a:lnTo>
                  <a:lnTo>
                    <a:pt x="337" y="467"/>
                  </a:lnTo>
                  <a:lnTo>
                    <a:pt x="319" y="473"/>
                  </a:lnTo>
                  <a:lnTo>
                    <a:pt x="301" y="478"/>
                  </a:lnTo>
                  <a:lnTo>
                    <a:pt x="281" y="482"/>
                  </a:lnTo>
                  <a:lnTo>
                    <a:pt x="257" y="485"/>
                  </a:lnTo>
                  <a:lnTo>
                    <a:pt x="232" y="486"/>
                  </a:lnTo>
                  <a:lnTo>
                    <a:pt x="232" y="486"/>
                  </a:lnTo>
                  <a:lnTo>
                    <a:pt x="209" y="485"/>
                  </a:lnTo>
                  <a:lnTo>
                    <a:pt x="186" y="482"/>
                  </a:lnTo>
                  <a:lnTo>
                    <a:pt x="164" y="478"/>
                  </a:lnTo>
                  <a:lnTo>
                    <a:pt x="143" y="472"/>
                  </a:lnTo>
                  <a:lnTo>
                    <a:pt x="123" y="463"/>
                  </a:lnTo>
                  <a:lnTo>
                    <a:pt x="105" y="454"/>
                  </a:lnTo>
                  <a:lnTo>
                    <a:pt x="86" y="441"/>
                  </a:lnTo>
                  <a:lnTo>
                    <a:pt x="70" y="428"/>
                  </a:lnTo>
                  <a:lnTo>
                    <a:pt x="54" y="413"/>
                  </a:lnTo>
                  <a:lnTo>
                    <a:pt x="40"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3" y="8"/>
                  </a:lnTo>
                  <a:lnTo>
                    <a:pt x="175" y="3"/>
                  </a:lnTo>
                  <a:lnTo>
                    <a:pt x="198" y="1"/>
                  </a:lnTo>
                  <a:lnTo>
                    <a:pt x="221" y="0"/>
                  </a:lnTo>
                  <a:lnTo>
                    <a:pt x="221" y="0"/>
                  </a:lnTo>
                  <a:lnTo>
                    <a:pt x="243" y="1"/>
                  </a:lnTo>
                  <a:lnTo>
                    <a:pt x="266" y="3"/>
                  </a:lnTo>
                  <a:lnTo>
                    <a:pt x="286" y="8"/>
                  </a:lnTo>
                  <a:lnTo>
                    <a:pt x="304" y="15"/>
                  </a:lnTo>
                  <a:lnTo>
                    <a:pt x="322" y="22"/>
                  </a:lnTo>
                  <a:lnTo>
                    <a:pt x="338" y="32"/>
                  </a:lnTo>
                  <a:lnTo>
                    <a:pt x="351" y="43"/>
                  </a:lnTo>
                  <a:lnTo>
                    <a:pt x="365" y="55"/>
                  </a:lnTo>
                  <a:lnTo>
                    <a:pt x="376" y="70"/>
                  </a:lnTo>
                  <a:lnTo>
                    <a:pt x="387" y="86"/>
                  </a:lnTo>
                  <a:lnTo>
                    <a:pt x="396" y="104"/>
                  </a:lnTo>
                  <a:lnTo>
                    <a:pt x="402" y="122"/>
                  </a:lnTo>
                  <a:lnTo>
                    <a:pt x="408"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7" y="43"/>
                  </a:lnTo>
                  <a:lnTo>
                    <a:pt x="217" y="43"/>
                  </a:lnTo>
                  <a:lnTo>
                    <a:pt x="208" y="43"/>
                  </a:lnTo>
                  <a:lnTo>
                    <a:pt x="198" y="47"/>
                  </a:lnTo>
                  <a:lnTo>
                    <a:pt x="190" y="50"/>
                  </a:lnTo>
                  <a:lnTo>
                    <a:pt x="181" y="57"/>
                  </a:lnTo>
                  <a:lnTo>
                    <a:pt x="175" y="64"/>
                  </a:lnTo>
                  <a:lnTo>
                    <a:pt x="169" y="73"/>
                  </a:lnTo>
                  <a:lnTo>
                    <a:pt x="164" y="83"/>
                  </a:lnTo>
                  <a:lnTo>
                    <a:pt x="159" y="94"/>
                  </a:lnTo>
                  <a:lnTo>
                    <a:pt x="155"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58"/>
            <p:cNvSpPr>
              <a:spLocks noEditPoints="1"/>
            </p:cNvSpPr>
            <p:nvPr/>
          </p:nvSpPr>
          <p:spPr bwMode="auto">
            <a:xfrm>
              <a:off x="5775326" y="4127500"/>
              <a:ext cx="347663" cy="385763"/>
            </a:xfrm>
            <a:custGeom>
              <a:avLst/>
              <a:gdLst>
                <a:gd name="T0" fmla="*/ 52 w 439"/>
                <a:gd name="T1" fmla="*/ 52 h 486"/>
                <a:gd name="T2" fmla="*/ 117 w 439"/>
                <a:gd name="T3" fmla="*/ 17 h 486"/>
                <a:gd name="T4" fmla="*/ 187 w 439"/>
                <a:gd name="T5" fmla="*/ 1 h 486"/>
                <a:gd name="T6" fmla="*/ 229 w 439"/>
                <a:gd name="T7" fmla="*/ 0 h 486"/>
                <a:gd name="T8" fmla="*/ 280 w 439"/>
                <a:gd name="T9" fmla="*/ 8 h 486"/>
                <a:gd name="T10" fmla="*/ 323 w 439"/>
                <a:gd name="T11" fmla="*/ 27 h 486"/>
                <a:gd name="T12" fmla="*/ 355 w 439"/>
                <a:gd name="T13" fmla="*/ 57 h 486"/>
                <a:gd name="T14" fmla="*/ 377 w 439"/>
                <a:gd name="T15" fmla="*/ 99 h 486"/>
                <a:gd name="T16" fmla="*/ 384 w 439"/>
                <a:gd name="T17" fmla="*/ 155 h 486"/>
                <a:gd name="T18" fmla="*/ 382 w 439"/>
                <a:gd name="T19" fmla="*/ 372 h 486"/>
                <a:gd name="T20" fmla="*/ 385 w 439"/>
                <a:gd name="T21" fmla="*/ 406 h 486"/>
                <a:gd name="T22" fmla="*/ 395 w 439"/>
                <a:gd name="T23" fmla="*/ 426 h 486"/>
                <a:gd name="T24" fmla="*/ 413 w 439"/>
                <a:gd name="T25" fmla="*/ 435 h 486"/>
                <a:gd name="T26" fmla="*/ 439 w 439"/>
                <a:gd name="T27" fmla="*/ 460 h 486"/>
                <a:gd name="T28" fmla="*/ 391 w 439"/>
                <a:gd name="T29" fmla="*/ 480 h 486"/>
                <a:gd name="T30" fmla="*/ 351 w 439"/>
                <a:gd name="T31" fmla="*/ 486 h 486"/>
                <a:gd name="T32" fmla="*/ 318 w 439"/>
                <a:gd name="T33" fmla="*/ 481 h 486"/>
                <a:gd name="T34" fmla="*/ 282 w 439"/>
                <a:gd name="T35" fmla="*/ 457 h 486"/>
                <a:gd name="T36" fmla="*/ 260 w 439"/>
                <a:gd name="T37" fmla="*/ 416 h 486"/>
                <a:gd name="T38" fmla="*/ 236 w 439"/>
                <a:gd name="T39" fmla="*/ 444 h 486"/>
                <a:gd name="T40" fmla="*/ 193 w 439"/>
                <a:gd name="T41" fmla="*/ 475 h 486"/>
                <a:gd name="T42" fmla="*/ 136 w 439"/>
                <a:gd name="T43" fmla="*/ 486 h 486"/>
                <a:gd name="T44" fmla="*/ 102 w 439"/>
                <a:gd name="T45" fmla="*/ 483 h 486"/>
                <a:gd name="T46" fmla="*/ 62 w 439"/>
                <a:gd name="T47" fmla="*/ 470 h 486"/>
                <a:gd name="T48" fmla="*/ 32 w 439"/>
                <a:gd name="T49" fmla="*/ 446 h 486"/>
                <a:gd name="T50" fmla="*/ 12 w 439"/>
                <a:gd name="T51" fmla="*/ 416 h 486"/>
                <a:gd name="T52" fmla="*/ 1 w 439"/>
                <a:gd name="T53" fmla="*/ 384 h 486"/>
                <a:gd name="T54" fmla="*/ 0 w 439"/>
                <a:gd name="T55" fmla="*/ 361 h 486"/>
                <a:gd name="T56" fmla="*/ 4 w 439"/>
                <a:gd name="T57" fmla="*/ 320 h 486"/>
                <a:gd name="T58" fmla="*/ 22 w 439"/>
                <a:gd name="T59" fmla="*/ 286 h 486"/>
                <a:gd name="T60" fmla="*/ 48 w 439"/>
                <a:gd name="T61" fmla="*/ 260 h 486"/>
                <a:gd name="T62" fmla="*/ 83 w 439"/>
                <a:gd name="T63" fmla="*/ 240 h 486"/>
                <a:gd name="T64" fmla="*/ 141 w 439"/>
                <a:gd name="T65" fmla="*/ 222 h 486"/>
                <a:gd name="T66" fmla="*/ 204 w 439"/>
                <a:gd name="T67" fmla="*/ 206 h 486"/>
                <a:gd name="T68" fmla="*/ 244 w 439"/>
                <a:gd name="T69" fmla="*/ 187 h 486"/>
                <a:gd name="T70" fmla="*/ 254 w 439"/>
                <a:gd name="T71" fmla="*/ 176 h 486"/>
                <a:gd name="T72" fmla="*/ 257 w 439"/>
                <a:gd name="T73" fmla="*/ 153 h 486"/>
                <a:gd name="T74" fmla="*/ 254 w 439"/>
                <a:gd name="T75" fmla="*/ 130 h 486"/>
                <a:gd name="T76" fmla="*/ 243 w 439"/>
                <a:gd name="T77" fmla="*/ 108 h 486"/>
                <a:gd name="T78" fmla="*/ 226 w 439"/>
                <a:gd name="T79" fmla="*/ 90 h 486"/>
                <a:gd name="T80" fmla="*/ 204 w 439"/>
                <a:gd name="T81" fmla="*/ 78 h 486"/>
                <a:gd name="T82" fmla="*/ 176 w 439"/>
                <a:gd name="T83" fmla="*/ 72 h 486"/>
                <a:gd name="T84" fmla="*/ 148 w 439"/>
                <a:gd name="T85" fmla="*/ 72 h 486"/>
                <a:gd name="T86" fmla="*/ 99 w 439"/>
                <a:gd name="T87" fmla="*/ 88 h 486"/>
                <a:gd name="T88" fmla="*/ 59 w 439"/>
                <a:gd name="T89" fmla="*/ 114 h 486"/>
                <a:gd name="T90" fmla="*/ 32 w 439"/>
                <a:gd name="T91" fmla="*/ 67 h 486"/>
                <a:gd name="T92" fmla="*/ 249 w 439"/>
                <a:gd name="T93" fmla="*/ 230 h 486"/>
                <a:gd name="T94" fmla="*/ 195 w 439"/>
                <a:gd name="T95" fmla="*/ 253 h 486"/>
                <a:gd name="T96" fmla="*/ 167 w 439"/>
                <a:gd name="T97" fmla="*/ 268 h 486"/>
                <a:gd name="T98" fmla="*/ 145 w 439"/>
                <a:gd name="T99" fmla="*/ 292 h 486"/>
                <a:gd name="T100" fmla="*/ 133 w 439"/>
                <a:gd name="T101" fmla="*/ 331 h 486"/>
                <a:gd name="T102" fmla="*/ 133 w 439"/>
                <a:gd name="T103" fmla="*/ 364 h 486"/>
                <a:gd name="T104" fmla="*/ 147 w 439"/>
                <a:gd name="T105" fmla="*/ 401 h 486"/>
                <a:gd name="T106" fmla="*/ 176 w 439"/>
                <a:gd name="T107" fmla="*/ 419 h 486"/>
                <a:gd name="T108" fmla="*/ 195 w 439"/>
                <a:gd name="T109" fmla="*/ 420 h 486"/>
                <a:gd name="T110" fmla="*/ 217 w 439"/>
                <a:gd name="T111" fmla="*/ 414 h 486"/>
                <a:gd name="T112" fmla="*/ 234 w 439"/>
                <a:gd name="T113" fmla="*/ 401 h 486"/>
                <a:gd name="T114" fmla="*/ 246 w 439"/>
                <a:gd name="T115" fmla="*/ 383 h 486"/>
                <a:gd name="T116" fmla="*/ 256 w 439"/>
                <a:gd name="T117" fmla="*/ 348 h 486"/>
                <a:gd name="T118" fmla="*/ 259 w 439"/>
                <a:gd name="T119" fmla="*/ 26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9" h="486">
                  <a:moveTo>
                    <a:pt x="32" y="67"/>
                  </a:moveTo>
                  <a:lnTo>
                    <a:pt x="32" y="67"/>
                  </a:lnTo>
                  <a:lnTo>
                    <a:pt x="52" y="52"/>
                  </a:lnTo>
                  <a:lnTo>
                    <a:pt x="73" y="38"/>
                  </a:lnTo>
                  <a:lnTo>
                    <a:pt x="95" y="27"/>
                  </a:lnTo>
                  <a:lnTo>
                    <a:pt x="117" y="17"/>
                  </a:lnTo>
                  <a:lnTo>
                    <a:pt x="141" y="10"/>
                  </a:lnTo>
                  <a:lnTo>
                    <a:pt x="164" y="3"/>
                  </a:lnTo>
                  <a:lnTo>
                    <a:pt x="187" y="1"/>
                  </a:lnTo>
                  <a:lnTo>
                    <a:pt x="210" y="0"/>
                  </a:lnTo>
                  <a:lnTo>
                    <a:pt x="210" y="0"/>
                  </a:lnTo>
                  <a:lnTo>
                    <a:pt x="229" y="0"/>
                  </a:lnTo>
                  <a:lnTo>
                    <a:pt x="246" y="2"/>
                  </a:lnTo>
                  <a:lnTo>
                    <a:pt x="264" y="5"/>
                  </a:lnTo>
                  <a:lnTo>
                    <a:pt x="280" y="8"/>
                  </a:lnTo>
                  <a:lnTo>
                    <a:pt x="296" y="13"/>
                  </a:lnTo>
                  <a:lnTo>
                    <a:pt x="310" y="19"/>
                  </a:lnTo>
                  <a:lnTo>
                    <a:pt x="323" y="27"/>
                  </a:lnTo>
                  <a:lnTo>
                    <a:pt x="336" y="36"/>
                  </a:lnTo>
                  <a:lnTo>
                    <a:pt x="347" y="46"/>
                  </a:lnTo>
                  <a:lnTo>
                    <a:pt x="355" y="57"/>
                  </a:lnTo>
                  <a:lnTo>
                    <a:pt x="364" y="69"/>
                  </a:lnTo>
                  <a:lnTo>
                    <a:pt x="372" y="83"/>
                  </a:lnTo>
                  <a:lnTo>
                    <a:pt x="377" y="99"/>
                  </a:lnTo>
                  <a:lnTo>
                    <a:pt x="382" y="116"/>
                  </a:lnTo>
                  <a:lnTo>
                    <a:pt x="384" y="135"/>
                  </a:lnTo>
                  <a:lnTo>
                    <a:pt x="384" y="155"/>
                  </a:lnTo>
                  <a:lnTo>
                    <a:pt x="384" y="155"/>
                  </a:lnTo>
                  <a:lnTo>
                    <a:pt x="383" y="268"/>
                  </a:lnTo>
                  <a:lnTo>
                    <a:pt x="382" y="372"/>
                  </a:lnTo>
                  <a:lnTo>
                    <a:pt x="382" y="372"/>
                  </a:lnTo>
                  <a:lnTo>
                    <a:pt x="383" y="392"/>
                  </a:lnTo>
                  <a:lnTo>
                    <a:pt x="385" y="406"/>
                  </a:lnTo>
                  <a:lnTo>
                    <a:pt x="389" y="419"/>
                  </a:lnTo>
                  <a:lnTo>
                    <a:pt x="391" y="423"/>
                  </a:lnTo>
                  <a:lnTo>
                    <a:pt x="395" y="426"/>
                  </a:lnTo>
                  <a:lnTo>
                    <a:pt x="399" y="430"/>
                  </a:lnTo>
                  <a:lnTo>
                    <a:pt x="403" y="432"/>
                  </a:lnTo>
                  <a:lnTo>
                    <a:pt x="413" y="435"/>
                  </a:lnTo>
                  <a:lnTo>
                    <a:pt x="425" y="436"/>
                  </a:lnTo>
                  <a:lnTo>
                    <a:pt x="439" y="437"/>
                  </a:lnTo>
                  <a:lnTo>
                    <a:pt x="439" y="460"/>
                  </a:lnTo>
                  <a:lnTo>
                    <a:pt x="439" y="460"/>
                  </a:lnTo>
                  <a:lnTo>
                    <a:pt x="414" y="472"/>
                  </a:lnTo>
                  <a:lnTo>
                    <a:pt x="391" y="480"/>
                  </a:lnTo>
                  <a:lnTo>
                    <a:pt x="382" y="483"/>
                  </a:lnTo>
                  <a:lnTo>
                    <a:pt x="372" y="485"/>
                  </a:lnTo>
                  <a:lnTo>
                    <a:pt x="351" y="486"/>
                  </a:lnTo>
                  <a:lnTo>
                    <a:pt x="351" y="486"/>
                  </a:lnTo>
                  <a:lnTo>
                    <a:pt x="333" y="485"/>
                  </a:lnTo>
                  <a:lnTo>
                    <a:pt x="318" y="481"/>
                  </a:lnTo>
                  <a:lnTo>
                    <a:pt x="305" y="475"/>
                  </a:lnTo>
                  <a:lnTo>
                    <a:pt x="293" y="467"/>
                  </a:lnTo>
                  <a:lnTo>
                    <a:pt x="282" y="457"/>
                  </a:lnTo>
                  <a:lnTo>
                    <a:pt x="274" y="445"/>
                  </a:lnTo>
                  <a:lnTo>
                    <a:pt x="266" y="431"/>
                  </a:lnTo>
                  <a:lnTo>
                    <a:pt x="260" y="416"/>
                  </a:lnTo>
                  <a:lnTo>
                    <a:pt x="260" y="416"/>
                  </a:lnTo>
                  <a:lnTo>
                    <a:pt x="249" y="431"/>
                  </a:lnTo>
                  <a:lnTo>
                    <a:pt x="236" y="444"/>
                  </a:lnTo>
                  <a:lnTo>
                    <a:pt x="223" y="456"/>
                  </a:lnTo>
                  <a:lnTo>
                    <a:pt x="208" y="466"/>
                  </a:lnTo>
                  <a:lnTo>
                    <a:pt x="193" y="475"/>
                  </a:lnTo>
                  <a:lnTo>
                    <a:pt x="176" y="481"/>
                  </a:lnTo>
                  <a:lnTo>
                    <a:pt x="157" y="485"/>
                  </a:lnTo>
                  <a:lnTo>
                    <a:pt x="136" y="486"/>
                  </a:lnTo>
                  <a:lnTo>
                    <a:pt x="136" y="486"/>
                  </a:lnTo>
                  <a:lnTo>
                    <a:pt x="119" y="485"/>
                  </a:lnTo>
                  <a:lnTo>
                    <a:pt x="102" y="483"/>
                  </a:lnTo>
                  <a:lnTo>
                    <a:pt x="88" y="480"/>
                  </a:lnTo>
                  <a:lnTo>
                    <a:pt x="74" y="475"/>
                  </a:lnTo>
                  <a:lnTo>
                    <a:pt x="62" y="470"/>
                  </a:lnTo>
                  <a:lnTo>
                    <a:pt x="50" y="462"/>
                  </a:lnTo>
                  <a:lnTo>
                    <a:pt x="40" y="455"/>
                  </a:lnTo>
                  <a:lnTo>
                    <a:pt x="32" y="446"/>
                  </a:lnTo>
                  <a:lnTo>
                    <a:pt x="24" y="437"/>
                  </a:lnTo>
                  <a:lnTo>
                    <a:pt x="17" y="428"/>
                  </a:lnTo>
                  <a:lnTo>
                    <a:pt x="12" y="416"/>
                  </a:lnTo>
                  <a:lnTo>
                    <a:pt x="7" y="406"/>
                  </a:lnTo>
                  <a:lnTo>
                    <a:pt x="3" y="395"/>
                  </a:lnTo>
                  <a:lnTo>
                    <a:pt x="1" y="384"/>
                  </a:lnTo>
                  <a:lnTo>
                    <a:pt x="0" y="373"/>
                  </a:lnTo>
                  <a:lnTo>
                    <a:pt x="0" y="361"/>
                  </a:lnTo>
                  <a:lnTo>
                    <a:pt x="0" y="361"/>
                  </a:lnTo>
                  <a:lnTo>
                    <a:pt x="0" y="346"/>
                  </a:lnTo>
                  <a:lnTo>
                    <a:pt x="2" y="332"/>
                  </a:lnTo>
                  <a:lnTo>
                    <a:pt x="4" y="320"/>
                  </a:lnTo>
                  <a:lnTo>
                    <a:pt x="9" y="307"/>
                  </a:lnTo>
                  <a:lnTo>
                    <a:pt x="14" y="296"/>
                  </a:lnTo>
                  <a:lnTo>
                    <a:pt x="22" y="286"/>
                  </a:lnTo>
                  <a:lnTo>
                    <a:pt x="29" y="276"/>
                  </a:lnTo>
                  <a:lnTo>
                    <a:pt x="38" y="268"/>
                  </a:lnTo>
                  <a:lnTo>
                    <a:pt x="48" y="260"/>
                  </a:lnTo>
                  <a:lnTo>
                    <a:pt x="58" y="253"/>
                  </a:lnTo>
                  <a:lnTo>
                    <a:pt x="70" y="246"/>
                  </a:lnTo>
                  <a:lnTo>
                    <a:pt x="83" y="240"/>
                  </a:lnTo>
                  <a:lnTo>
                    <a:pt x="95" y="235"/>
                  </a:lnTo>
                  <a:lnTo>
                    <a:pt x="110" y="230"/>
                  </a:lnTo>
                  <a:lnTo>
                    <a:pt x="141" y="222"/>
                  </a:lnTo>
                  <a:lnTo>
                    <a:pt x="141" y="222"/>
                  </a:lnTo>
                  <a:lnTo>
                    <a:pt x="176" y="213"/>
                  </a:lnTo>
                  <a:lnTo>
                    <a:pt x="204" y="206"/>
                  </a:lnTo>
                  <a:lnTo>
                    <a:pt x="224" y="198"/>
                  </a:lnTo>
                  <a:lnTo>
                    <a:pt x="239" y="191"/>
                  </a:lnTo>
                  <a:lnTo>
                    <a:pt x="244" y="187"/>
                  </a:lnTo>
                  <a:lnTo>
                    <a:pt x="249" y="183"/>
                  </a:lnTo>
                  <a:lnTo>
                    <a:pt x="251" y="179"/>
                  </a:lnTo>
                  <a:lnTo>
                    <a:pt x="254" y="176"/>
                  </a:lnTo>
                  <a:lnTo>
                    <a:pt x="256" y="166"/>
                  </a:lnTo>
                  <a:lnTo>
                    <a:pt x="257" y="153"/>
                  </a:lnTo>
                  <a:lnTo>
                    <a:pt x="257" y="153"/>
                  </a:lnTo>
                  <a:lnTo>
                    <a:pt x="256" y="146"/>
                  </a:lnTo>
                  <a:lnTo>
                    <a:pt x="255" y="137"/>
                  </a:lnTo>
                  <a:lnTo>
                    <a:pt x="254" y="130"/>
                  </a:lnTo>
                  <a:lnTo>
                    <a:pt x="250" y="121"/>
                  </a:lnTo>
                  <a:lnTo>
                    <a:pt x="248" y="115"/>
                  </a:lnTo>
                  <a:lnTo>
                    <a:pt x="243" y="108"/>
                  </a:lnTo>
                  <a:lnTo>
                    <a:pt x="238" y="101"/>
                  </a:lnTo>
                  <a:lnTo>
                    <a:pt x="233" y="95"/>
                  </a:lnTo>
                  <a:lnTo>
                    <a:pt x="226" y="90"/>
                  </a:lnTo>
                  <a:lnTo>
                    <a:pt x="219" y="85"/>
                  </a:lnTo>
                  <a:lnTo>
                    <a:pt x="212" y="81"/>
                  </a:lnTo>
                  <a:lnTo>
                    <a:pt x="204" y="78"/>
                  </a:lnTo>
                  <a:lnTo>
                    <a:pt x="195" y="75"/>
                  </a:lnTo>
                  <a:lnTo>
                    <a:pt x="186" y="73"/>
                  </a:lnTo>
                  <a:lnTo>
                    <a:pt x="176" y="72"/>
                  </a:lnTo>
                  <a:lnTo>
                    <a:pt x="166" y="72"/>
                  </a:lnTo>
                  <a:lnTo>
                    <a:pt x="166" y="72"/>
                  </a:lnTo>
                  <a:lnTo>
                    <a:pt x="148" y="72"/>
                  </a:lnTo>
                  <a:lnTo>
                    <a:pt x="131" y="75"/>
                  </a:lnTo>
                  <a:lnTo>
                    <a:pt x="115" y="80"/>
                  </a:lnTo>
                  <a:lnTo>
                    <a:pt x="99" y="88"/>
                  </a:lnTo>
                  <a:lnTo>
                    <a:pt x="84" y="95"/>
                  </a:lnTo>
                  <a:lnTo>
                    <a:pt x="70" y="104"/>
                  </a:lnTo>
                  <a:lnTo>
                    <a:pt x="59" y="114"/>
                  </a:lnTo>
                  <a:lnTo>
                    <a:pt x="50" y="124"/>
                  </a:lnTo>
                  <a:lnTo>
                    <a:pt x="44" y="124"/>
                  </a:lnTo>
                  <a:lnTo>
                    <a:pt x="32" y="67"/>
                  </a:lnTo>
                  <a:close/>
                  <a:moveTo>
                    <a:pt x="259" y="225"/>
                  </a:moveTo>
                  <a:lnTo>
                    <a:pt x="259" y="225"/>
                  </a:lnTo>
                  <a:lnTo>
                    <a:pt x="249" y="230"/>
                  </a:lnTo>
                  <a:lnTo>
                    <a:pt x="238" y="235"/>
                  </a:lnTo>
                  <a:lnTo>
                    <a:pt x="217" y="244"/>
                  </a:lnTo>
                  <a:lnTo>
                    <a:pt x="195" y="253"/>
                  </a:lnTo>
                  <a:lnTo>
                    <a:pt x="186" y="256"/>
                  </a:lnTo>
                  <a:lnTo>
                    <a:pt x="176" y="261"/>
                  </a:lnTo>
                  <a:lnTo>
                    <a:pt x="167" y="268"/>
                  </a:lnTo>
                  <a:lnTo>
                    <a:pt x="158" y="275"/>
                  </a:lnTo>
                  <a:lnTo>
                    <a:pt x="151" y="282"/>
                  </a:lnTo>
                  <a:lnTo>
                    <a:pt x="145" y="292"/>
                  </a:lnTo>
                  <a:lnTo>
                    <a:pt x="140" y="303"/>
                  </a:lnTo>
                  <a:lnTo>
                    <a:pt x="136" y="316"/>
                  </a:lnTo>
                  <a:lnTo>
                    <a:pt x="133" y="331"/>
                  </a:lnTo>
                  <a:lnTo>
                    <a:pt x="132" y="348"/>
                  </a:lnTo>
                  <a:lnTo>
                    <a:pt x="132" y="348"/>
                  </a:lnTo>
                  <a:lnTo>
                    <a:pt x="133" y="364"/>
                  </a:lnTo>
                  <a:lnTo>
                    <a:pt x="137" y="379"/>
                  </a:lnTo>
                  <a:lnTo>
                    <a:pt x="141" y="392"/>
                  </a:lnTo>
                  <a:lnTo>
                    <a:pt x="147" y="401"/>
                  </a:lnTo>
                  <a:lnTo>
                    <a:pt x="156" y="409"/>
                  </a:lnTo>
                  <a:lnTo>
                    <a:pt x="164" y="415"/>
                  </a:lnTo>
                  <a:lnTo>
                    <a:pt x="176" y="419"/>
                  </a:lnTo>
                  <a:lnTo>
                    <a:pt x="187" y="420"/>
                  </a:lnTo>
                  <a:lnTo>
                    <a:pt x="187" y="420"/>
                  </a:lnTo>
                  <a:lnTo>
                    <a:pt x="195" y="420"/>
                  </a:lnTo>
                  <a:lnTo>
                    <a:pt x="203" y="419"/>
                  </a:lnTo>
                  <a:lnTo>
                    <a:pt x="209" y="416"/>
                  </a:lnTo>
                  <a:lnTo>
                    <a:pt x="217" y="414"/>
                  </a:lnTo>
                  <a:lnTo>
                    <a:pt x="223" y="410"/>
                  </a:lnTo>
                  <a:lnTo>
                    <a:pt x="228" y="406"/>
                  </a:lnTo>
                  <a:lnTo>
                    <a:pt x="234" y="401"/>
                  </a:lnTo>
                  <a:lnTo>
                    <a:pt x="238" y="397"/>
                  </a:lnTo>
                  <a:lnTo>
                    <a:pt x="243" y="390"/>
                  </a:lnTo>
                  <a:lnTo>
                    <a:pt x="246" y="383"/>
                  </a:lnTo>
                  <a:lnTo>
                    <a:pt x="250" y="375"/>
                  </a:lnTo>
                  <a:lnTo>
                    <a:pt x="253" y="367"/>
                  </a:lnTo>
                  <a:lnTo>
                    <a:pt x="256" y="348"/>
                  </a:lnTo>
                  <a:lnTo>
                    <a:pt x="257" y="326"/>
                  </a:lnTo>
                  <a:lnTo>
                    <a:pt x="257" y="326"/>
                  </a:lnTo>
                  <a:lnTo>
                    <a:pt x="259" y="263"/>
                  </a:lnTo>
                  <a:lnTo>
                    <a:pt x="259" y="225"/>
                  </a:lnTo>
                  <a:lnTo>
                    <a:pt x="259" y="2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59"/>
            <p:cNvSpPr>
              <a:spLocks/>
            </p:cNvSpPr>
            <p:nvPr/>
          </p:nvSpPr>
          <p:spPr bwMode="auto">
            <a:xfrm>
              <a:off x="6170613" y="4127500"/>
              <a:ext cx="555625" cy="376238"/>
            </a:xfrm>
            <a:custGeom>
              <a:avLst/>
              <a:gdLst>
                <a:gd name="T0" fmla="*/ 135 w 700"/>
                <a:gd name="T1" fmla="*/ 84 h 473"/>
                <a:gd name="T2" fmla="*/ 181 w 700"/>
                <a:gd name="T3" fmla="*/ 34 h 473"/>
                <a:gd name="T4" fmla="*/ 237 w 700"/>
                <a:gd name="T5" fmla="*/ 6 h 473"/>
                <a:gd name="T6" fmla="*/ 268 w 700"/>
                <a:gd name="T7" fmla="*/ 0 h 473"/>
                <a:gd name="T8" fmla="*/ 290 w 700"/>
                <a:gd name="T9" fmla="*/ 0 h 473"/>
                <a:gd name="T10" fmla="*/ 320 w 700"/>
                <a:gd name="T11" fmla="*/ 6 h 473"/>
                <a:gd name="T12" fmla="*/ 345 w 700"/>
                <a:gd name="T13" fmla="*/ 17 h 473"/>
                <a:gd name="T14" fmla="*/ 368 w 700"/>
                <a:gd name="T15" fmla="*/ 36 h 473"/>
                <a:gd name="T16" fmla="*/ 402 w 700"/>
                <a:gd name="T17" fmla="*/ 90 h 473"/>
                <a:gd name="T18" fmla="*/ 433 w 700"/>
                <a:gd name="T19" fmla="*/ 52 h 473"/>
                <a:gd name="T20" fmla="*/ 487 w 700"/>
                <a:gd name="T21" fmla="*/ 13 h 473"/>
                <a:gd name="T22" fmla="*/ 538 w 700"/>
                <a:gd name="T23" fmla="*/ 0 h 473"/>
                <a:gd name="T24" fmla="*/ 567 w 700"/>
                <a:gd name="T25" fmla="*/ 0 h 473"/>
                <a:gd name="T26" fmla="*/ 613 w 700"/>
                <a:gd name="T27" fmla="*/ 10 h 473"/>
                <a:gd name="T28" fmla="*/ 650 w 700"/>
                <a:gd name="T29" fmla="*/ 32 h 473"/>
                <a:gd name="T30" fmla="*/ 676 w 700"/>
                <a:gd name="T31" fmla="*/ 65 h 473"/>
                <a:gd name="T32" fmla="*/ 692 w 700"/>
                <a:gd name="T33" fmla="*/ 114 h 473"/>
                <a:gd name="T34" fmla="*/ 698 w 700"/>
                <a:gd name="T35" fmla="*/ 175 h 473"/>
                <a:gd name="T36" fmla="*/ 696 w 700"/>
                <a:gd name="T37" fmla="*/ 261 h 473"/>
                <a:gd name="T38" fmla="*/ 695 w 700"/>
                <a:gd name="T39" fmla="*/ 336 h 473"/>
                <a:gd name="T40" fmla="*/ 700 w 700"/>
                <a:gd name="T41" fmla="*/ 473 h 473"/>
                <a:gd name="T42" fmla="*/ 628 w 700"/>
                <a:gd name="T43" fmla="*/ 468 h 473"/>
                <a:gd name="T44" fmla="*/ 571 w 700"/>
                <a:gd name="T45" fmla="*/ 472 h 473"/>
                <a:gd name="T46" fmla="*/ 559 w 700"/>
                <a:gd name="T47" fmla="*/ 446 h 473"/>
                <a:gd name="T48" fmla="*/ 566 w 700"/>
                <a:gd name="T49" fmla="*/ 281 h 473"/>
                <a:gd name="T50" fmla="*/ 566 w 700"/>
                <a:gd name="T51" fmla="*/ 172 h 473"/>
                <a:gd name="T52" fmla="*/ 558 w 700"/>
                <a:gd name="T53" fmla="*/ 137 h 473"/>
                <a:gd name="T54" fmla="*/ 546 w 700"/>
                <a:gd name="T55" fmla="*/ 112 h 473"/>
                <a:gd name="T56" fmla="*/ 528 w 700"/>
                <a:gd name="T57" fmla="*/ 95 h 473"/>
                <a:gd name="T58" fmla="*/ 506 w 700"/>
                <a:gd name="T59" fmla="*/ 85 h 473"/>
                <a:gd name="T60" fmla="*/ 489 w 700"/>
                <a:gd name="T61" fmla="*/ 84 h 473"/>
                <a:gd name="T62" fmla="*/ 458 w 700"/>
                <a:gd name="T63" fmla="*/ 90 h 473"/>
                <a:gd name="T64" fmla="*/ 437 w 700"/>
                <a:gd name="T65" fmla="*/ 106 h 473"/>
                <a:gd name="T66" fmla="*/ 423 w 700"/>
                <a:gd name="T67" fmla="*/ 130 h 473"/>
                <a:gd name="T68" fmla="*/ 413 w 700"/>
                <a:gd name="T69" fmla="*/ 176 h 473"/>
                <a:gd name="T70" fmla="*/ 413 w 700"/>
                <a:gd name="T71" fmla="*/ 261 h 473"/>
                <a:gd name="T72" fmla="*/ 417 w 700"/>
                <a:gd name="T73" fmla="*/ 423 h 473"/>
                <a:gd name="T74" fmla="*/ 390 w 700"/>
                <a:gd name="T75" fmla="*/ 471 h 473"/>
                <a:gd name="T76" fmla="*/ 349 w 700"/>
                <a:gd name="T77" fmla="*/ 468 h 473"/>
                <a:gd name="T78" fmla="*/ 278 w 700"/>
                <a:gd name="T79" fmla="*/ 473 h 473"/>
                <a:gd name="T80" fmla="*/ 284 w 700"/>
                <a:gd name="T81" fmla="*/ 372 h 473"/>
                <a:gd name="T82" fmla="*/ 285 w 700"/>
                <a:gd name="T83" fmla="*/ 203 h 473"/>
                <a:gd name="T84" fmla="*/ 282 w 700"/>
                <a:gd name="T85" fmla="*/ 152 h 473"/>
                <a:gd name="T86" fmla="*/ 270 w 700"/>
                <a:gd name="T87" fmla="*/ 115 h 473"/>
                <a:gd name="T88" fmla="*/ 257 w 700"/>
                <a:gd name="T89" fmla="*/ 96 h 473"/>
                <a:gd name="T90" fmla="*/ 236 w 700"/>
                <a:gd name="T91" fmla="*/ 85 h 473"/>
                <a:gd name="T92" fmla="*/ 218 w 700"/>
                <a:gd name="T93" fmla="*/ 84 h 473"/>
                <a:gd name="T94" fmla="*/ 190 w 700"/>
                <a:gd name="T95" fmla="*/ 89 h 473"/>
                <a:gd name="T96" fmla="*/ 168 w 700"/>
                <a:gd name="T97" fmla="*/ 105 h 473"/>
                <a:gd name="T98" fmla="*/ 150 w 700"/>
                <a:gd name="T99" fmla="*/ 130 h 473"/>
                <a:gd name="T100" fmla="*/ 140 w 700"/>
                <a:gd name="T101" fmla="*/ 165 h 473"/>
                <a:gd name="T102" fmla="*/ 135 w 700"/>
                <a:gd name="T103" fmla="*/ 224 h 473"/>
                <a:gd name="T104" fmla="*/ 135 w 700"/>
                <a:gd name="T105" fmla="*/ 318 h 473"/>
                <a:gd name="T106" fmla="*/ 143 w 700"/>
                <a:gd name="T107" fmla="*/ 473 h 473"/>
                <a:gd name="T108" fmla="*/ 93 w 700"/>
                <a:gd name="T109" fmla="*/ 470 h 473"/>
                <a:gd name="T110" fmla="*/ 51 w 700"/>
                <a:gd name="T111" fmla="*/ 470 h 473"/>
                <a:gd name="T112" fmla="*/ 0 w 700"/>
                <a:gd name="T113" fmla="*/ 473 h 473"/>
                <a:gd name="T114" fmla="*/ 8 w 700"/>
                <a:gd name="T115" fmla="*/ 318 h 473"/>
                <a:gd name="T116" fmla="*/ 8 w 700"/>
                <a:gd name="T117" fmla="*/ 224 h 473"/>
                <a:gd name="T118" fmla="*/ 4 w 700"/>
                <a:gd name="T119" fmla="*/ 63 h 473"/>
                <a:gd name="T120" fmla="*/ 34 w 700"/>
                <a:gd name="T121" fmla="*/ 15 h 473"/>
                <a:gd name="T122" fmla="*/ 68 w 700"/>
                <a:gd name="T123" fmla="*/ 17 h 473"/>
                <a:gd name="T124" fmla="*/ 138 w 700"/>
                <a:gd name="T125" fmla="*/ 1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0" h="473">
                  <a:moveTo>
                    <a:pt x="134" y="84"/>
                  </a:moveTo>
                  <a:lnTo>
                    <a:pt x="135" y="84"/>
                  </a:lnTo>
                  <a:lnTo>
                    <a:pt x="135" y="84"/>
                  </a:lnTo>
                  <a:lnTo>
                    <a:pt x="149" y="65"/>
                  </a:lnTo>
                  <a:lnTo>
                    <a:pt x="164" y="49"/>
                  </a:lnTo>
                  <a:lnTo>
                    <a:pt x="181" y="34"/>
                  </a:lnTo>
                  <a:lnTo>
                    <a:pt x="199" y="22"/>
                  </a:lnTo>
                  <a:lnTo>
                    <a:pt x="217" y="12"/>
                  </a:lnTo>
                  <a:lnTo>
                    <a:pt x="237" y="6"/>
                  </a:lnTo>
                  <a:lnTo>
                    <a:pt x="247" y="3"/>
                  </a:lnTo>
                  <a:lnTo>
                    <a:pt x="258" y="1"/>
                  </a:lnTo>
                  <a:lnTo>
                    <a:pt x="268" y="0"/>
                  </a:lnTo>
                  <a:lnTo>
                    <a:pt x="279" y="0"/>
                  </a:lnTo>
                  <a:lnTo>
                    <a:pt x="279" y="0"/>
                  </a:lnTo>
                  <a:lnTo>
                    <a:pt x="290" y="0"/>
                  </a:lnTo>
                  <a:lnTo>
                    <a:pt x="300" y="1"/>
                  </a:lnTo>
                  <a:lnTo>
                    <a:pt x="310" y="3"/>
                  </a:lnTo>
                  <a:lnTo>
                    <a:pt x="320" y="6"/>
                  </a:lnTo>
                  <a:lnTo>
                    <a:pt x="329" y="8"/>
                  </a:lnTo>
                  <a:lnTo>
                    <a:pt x="337" y="13"/>
                  </a:lnTo>
                  <a:lnTo>
                    <a:pt x="345" y="17"/>
                  </a:lnTo>
                  <a:lnTo>
                    <a:pt x="354" y="23"/>
                  </a:lnTo>
                  <a:lnTo>
                    <a:pt x="361" y="29"/>
                  </a:lnTo>
                  <a:lnTo>
                    <a:pt x="368" y="36"/>
                  </a:lnTo>
                  <a:lnTo>
                    <a:pt x="381" y="52"/>
                  </a:lnTo>
                  <a:lnTo>
                    <a:pt x="392" y="69"/>
                  </a:lnTo>
                  <a:lnTo>
                    <a:pt x="402" y="90"/>
                  </a:lnTo>
                  <a:lnTo>
                    <a:pt x="402" y="90"/>
                  </a:lnTo>
                  <a:lnTo>
                    <a:pt x="417" y="69"/>
                  </a:lnTo>
                  <a:lnTo>
                    <a:pt x="433" y="52"/>
                  </a:lnTo>
                  <a:lnTo>
                    <a:pt x="450" y="36"/>
                  </a:lnTo>
                  <a:lnTo>
                    <a:pt x="469" y="23"/>
                  </a:lnTo>
                  <a:lnTo>
                    <a:pt x="487" y="13"/>
                  </a:lnTo>
                  <a:lnTo>
                    <a:pt x="507" y="6"/>
                  </a:lnTo>
                  <a:lnTo>
                    <a:pt x="528" y="1"/>
                  </a:lnTo>
                  <a:lnTo>
                    <a:pt x="538" y="0"/>
                  </a:lnTo>
                  <a:lnTo>
                    <a:pt x="550" y="0"/>
                  </a:lnTo>
                  <a:lnTo>
                    <a:pt x="550" y="0"/>
                  </a:lnTo>
                  <a:lnTo>
                    <a:pt x="567" y="0"/>
                  </a:lnTo>
                  <a:lnTo>
                    <a:pt x="583" y="2"/>
                  </a:lnTo>
                  <a:lnTo>
                    <a:pt x="598" y="6"/>
                  </a:lnTo>
                  <a:lnTo>
                    <a:pt x="613" y="10"/>
                  </a:lnTo>
                  <a:lnTo>
                    <a:pt x="626" y="16"/>
                  </a:lnTo>
                  <a:lnTo>
                    <a:pt x="639" y="23"/>
                  </a:lnTo>
                  <a:lnTo>
                    <a:pt x="650" y="32"/>
                  </a:lnTo>
                  <a:lnTo>
                    <a:pt x="660" y="42"/>
                  </a:lnTo>
                  <a:lnTo>
                    <a:pt x="669" y="53"/>
                  </a:lnTo>
                  <a:lnTo>
                    <a:pt x="676" y="65"/>
                  </a:lnTo>
                  <a:lnTo>
                    <a:pt x="682" y="80"/>
                  </a:lnTo>
                  <a:lnTo>
                    <a:pt x="688" y="96"/>
                  </a:lnTo>
                  <a:lnTo>
                    <a:pt x="692" y="114"/>
                  </a:lnTo>
                  <a:lnTo>
                    <a:pt x="696" y="132"/>
                  </a:lnTo>
                  <a:lnTo>
                    <a:pt x="697" y="153"/>
                  </a:lnTo>
                  <a:lnTo>
                    <a:pt x="698" y="175"/>
                  </a:lnTo>
                  <a:lnTo>
                    <a:pt x="698" y="175"/>
                  </a:lnTo>
                  <a:lnTo>
                    <a:pt x="697" y="220"/>
                  </a:lnTo>
                  <a:lnTo>
                    <a:pt x="696" y="261"/>
                  </a:lnTo>
                  <a:lnTo>
                    <a:pt x="695" y="299"/>
                  </a:lnTo>
                  <a:lnTo>
                    <a:pt x="695" y="336"/>
                  </a:lnTo>
                  <a:lnTo>
                    <a:pt x="695" y="336"/>
                  </a:lnTo>
                  <a:lnTo>
                    <a:pt x="695" y="367"/>
                  </a:lnTo>
                  <a:lnTo>
                    <a:pt x="696" y="401"/>
                  </a:lnTo>
                  <a:lnTo>
                    <a:pt x="700" y="473"/>
                  </a:lnTo>
                  <a:lnTo>
                    <a:pt x="700" y="473"/>
                  </a:lnTo>
                  <a:lnTo>
                    <a:pt x="667" y="470"/>
                  </a:lnTo>
                  <a:lnTo>
                    <a:pt x="628" y="468"/>
                  </a:lnTo>
                  <a:lnTo>
                    <a:pt x="628" y="468"/>
                  </a:lnTo>
                  <a:lnTo>
                    <a:pt x="588" y="470"/>
                  </a:lnTo>
                  <a:lnTo>
                    <a:pt x="571" y="472"/>
                  </a:lnTo>
                  <a:lnTo>
                    <a:pt x="556" y="473"/>
                  </a:lnTo>
                  <a:lnTo>
                    <a:pt x="556" y="473"/>
                  </a:lnTo>
                  <a:lnTo>
                    <a:pt x="559" y="446"/>
                  </a:lnTo>
                  <a:lnTo>
                    <a:pt x="561" y="418"/>
                  </a:lnTo>
                  <a:lnTo>
                    <a:pt x="564" y="353"/>
                  </a:lnTo>
                  <a:lnTo>
                    <a:pt x="566" y="281"/>
                  </a:lnTo>
                  <a:lnTo>
                    <a:pt x="567" y="199"/>
                  </a:lnTo>
                  <a:lnTo>
                    <a:pt x="567" y="199"/>
                  </a:lnTo>
                  <a:lnTo>
                    <a:pt x="566" y="172"/>
                  </a:lnTo>
                  <a:lnTo>
                    <a:pt x="563" y="160"/>
                  </a:lnTo>
                  <a:lnTo>
                    <a:pt x="561" y="148"/>
                  </a:lnTo>
                  <a:lnTo>
                    <a:pt x="558" y="137"/>
                  </a:lnTo>
                  <a:lnTo>
                    <a:pt x="554" y="129"/>
                  </a:lnTo>
                  <a:lnTo>
                    <a:pt x="551" y="120"/>
                  </a:lnTo>
                  <a:lnTo>
                    <a:pt x="546" y="112"/>
                  </a:lnTo>
                  <a:lnTo>
                    <a:pt x="541" y="105"/>
                  </a:lnTo>
                  <a:lnTo>
                    <a:pt x="535" y="99"/>
                  </a:lnTo>
                  <a:lnTo>
                    <a:pt x="528" y="95"/>
                  </a:lnTo>
                  <a:lnTo>
                    <a:pt x="521" y="90"/>
                  </a:lnTo>
                  <a:lnTo>
                    <a:pt x="514" y="88"/>
                  </a:lnTo>
                  <a:lnTo>
                    <a:pt x="506" y="85"/>
                  </a:lnTo>
                  <a:lnTo>
                    <a:pt x="497" y="84"/>
                  </a:lnTo>
                  <a:lnTo>
                    <a:pt x="489" y="84"/>
                  </a:lnTo>
                  <a:lnTo>
                    <a:pt x="489" y="84"/>
                  </a:lnTo>
                  <a:lnTo>
                    <a:pt x="478" y="84"/>
                  </a:lnTo>
                  <a:lnTo>
                    <a:pt x="468" y="86"/>
                  </a:lnTo>
                  <a:lnTo>
                    <a:pt x="458" y="90"/>
                  </a:lnTo>
                  <a:lnTo>
                    <a:pt x="450" y="94"/>
                  </a:lnTo>
                  <a:lnTo>
                    <a:pt x="443" y="100"/>
                  </a:lnTo>
                  <a:lnTo>
                    <a:pt x="437" y="106"/>
                  </a:lnTo>
                  <a:lnTo>
                    <a:pt x="432" y="114"/>
                  </a:lnTo>
                  <a:lnTo>
                    <a:pt x="427" y="121"/>
                  </a:lnTo>
                  <a:lnTo>
                    <a:pt x="423" y="130"/>
                  </a:lnTo>
                  <a:lnTo>
                    <a:pt x="421" y="139"/>
                  </a:lnTo>
                  <a:lnTo>
                    <a:pt x="416" y="157"/>
                  </a:lnTo>
                  <a:lnTo>
                    <a:pt x="413" y="176"/>
                  </a:lnTo>
                  <a:lnTo>
                    <a:pt x="413" y="193"/>
                  </a:lnTo>
                  <a:lnTo>
                    <a:pt x="413" y="261"/>
                  </a:lnTo>
                  <a:lnTo>
                    <a:pt x="413" y="261"/>
                  </a:lnTo>
                  <a:lnTo>
                    <a:pt x="413" y="318"/>
                  </a:lnTo>
                  <a:lnTo>
                    <a:pt x="414" y="372"/>
                  </a:lnTo>
                  <a:lnTo>
                    <a:pt x="417" y="423"/>
                  </a:lnTo>
                  <a:lnTo>
                    <a:pt x="421" y="473"/>
                  </a:lnTo>
                  <a:lnTo>
                    <a:pt x="421" y="473"/>
                  </a:lnTo>
                  <a:lnTo>
                    <a:pt x="390" y="471"/>
                  </a:lnTo>
                  <a:lnTo>
                    <a:pt x="371" y="470"/>
                  </a:lnTo>
                  <a:lnTo>
                    <a:pt x="349" y="468"/>
                  </a:lnTo>
                  <a:lnTo>
                    <a:pt x="349" y="468"/>
                  </a:lnTo>
                  <a:lnTo>
                    <a:pt x="328" y="470"/>
                  </a:lnTo>
                  <a:lnTo>
                    <a:pt x="309" y="471"/>
                  </a:lnTo>
                  <a:lnTo>
                    <a:pt x="278" y="473"/>
                  </a:lnTo>
                  <a:lnTo>
                    <a:pt x="278" y="473"/>
                  </a:lnTo>
                  <a:lnTo>
                    <a:pt x="282" y="423"/>
                  </a:lnTo>
                  <a:lnTo>
                    <a:pt x="284" y="372"/>
                  </a:lnTo>
                  <a:lnTo>
                    <a:pt x="285" y="318"/>
                  </a:lnTo>
                  <a:lnTo>
                    <a:pt x="285" y="261"/>
                  </a:lnTo>
                  <a:lnTo>
                    <a:pt x="285" y="203"/>
                  </a:lnTo>
                  <a:lnTo>
                    <a:pt x="285" y="203"/>
                  </a:lnTo>
                  <a:lnTo>
                    <a:pt x="284" y="177"/>
                  </a:lnTo>
                  <a:lnTo>
                    <a:pt x="282" y="152"/>
                  </a:lnTo>
                  <a:lnTo>
                    <a:pt x="278" y="132"/>
                  </a:lnTo>
                  <a:lnTo>
                    <a:pt x="274" y="122"/>
                  </a:lnTo>
                  <a:lnTo>
                    <a:pt x="270" y="115"/>
                  </a:lnTo>
                  <a:lnTo>
                    <a:pt x="267" y="108"/>
                  </a:lnTo>
                  <a:lnTo>
                    <a:pt x="262" y="101"/>
                  </a:lnTo>
                  <a:lnTo>
                    <a:pt x="257" y="96"/>
                  </a:lnTo>
                  <a:lnTo>
                    <a:pt x="251" y="91"/>
                  </a:lnTo>
                  <a:lnTo>
                    <a:pt x="243" y="88"/>
                  </a:lnTo>
                  <a:lnTo>
                    <a:pt x="236" y="85"/>
                  </a:lnTo>
                  <a:lnTo>
                    <a:pt x="227" y="84"/>
                  </a:lnTo>
                  <a:lnTo>
                    <a:pt x="218" y="84"/>
                  </a:lnTo>
                  <a:lnTo>
                    <a:pt x="218" y="84"/>
                  </a:lnTo>
                  <a:lnTo>
                    <a:pt x="208" y="84"/>
                  </a:lnTo>
                  <a:lnTo>
                    <a:pt x="199" y="86"/>
                  </a:lnTo>
                  <a:lnTo>
                    <a:pt x="190" y="89"/>
                  </a:lnTo>
                  <a:lnTo>
                    <a:pt x="181" y="93"/>
                  </a:lnTo>
                  <a:lnTo>
                    <a:pt x="174" y="99"/>
                  </a:lnTo>
                  <a:lnTo>
                    <a:pt x="168" y="105"/>
                  </a:lnTo>
                  <a:lnTo>
                    <a:pt x="161" y="112"/>
                  </a:lnTo>
                  <a:lnTo>
                    <a:pt x="155" y="121"/>
                  </a:lnTo>
                  <a:lnTo>
                    <a:pt x="150" y="130"/>
                  </a:lnTo>
                  <a:lnTo>
                    <a:pt x="146" y="141"/>
                  </a:lnTo>
                  <a:lnTo>
                    <a:pt x="143" y="152"/>
                  </a:lnTo>
                  <a:lnTo>
                    <a:pt x="140" y="165"/>
                  </a:lnTo>
                  <a:lnTo>
                    <a:pt x="138" y="178"/>
                  </a:lnTo>
                  <a:lnTo>
                    <a:pt x="137" y="192"/>
                  </a:lnTo>
                  <a:lnTo>
                    <a:pt x="135" y="224"/>
                  </a:lnTo>
                  <a:lnTo>
                    <a:pt x="135" y="261"/>
                  </a:lnTo>
                  <a:lnTo>
                    <a:pt x="135" y="261"/>
                  </a:lnTo>
                  <a:lnTo>
                    <a:pt x="135" y="318"/>
                  </a:lnTo>
                  <a:lnTo>
                    <a:pt x="137" y="372"/>
                  </a:lnTo>
                  <a:lnTo>
                    <a:pt x="139" y="423"/>
                  </a:lnTo>
                  <a:lnTo>
                    <a:pt x="143" y="473"/>
                  </a:lnTo>
                  <a:lnTo>
                    <a:pt x="143" y="473"/>
                  </a:lnTo>
                  <a:lnTo>
                    <a:pt x="112" y="471"/>
                  </a:lnTo>
                  <a:lnTo>
                    <a:pt x="93" y="470"/>
                  </a:lnTo>
                  <a:lnTo>
                    <a:pt x="72" y="468"/>
                  </a:lnTo>
                  <a:lnTo>
                    <a:pt x="72" y="468"/>
                  </a:lnTo>
                  <a:lnTo>
                    <a:pt x="51" y="470"/>
                  </a:lnTo>
                  <a:lnTo>
                    <a:pt x="31" y="471"/>
                  </a:lnTo>
                  <a:lnTo>
                    <a:pt x="0" y="473"/>
                  </a:lnTo>
                  <a:lnTo>
                    <a:pt x="0" y="473"/>
                  </a:lnTo>
                  <a:lnTo>
                    <a:pt x="4" y="423"/>
                  </a:lnTo>
                  <a:lnTo>
                    <a:pt x="6" y="372"/>
                  </a:lnTo>
                  <a:lnTo>
                    <a:pt x="8" y="318"/>
                  </a:lnTo>
                  <a:lnTo>
                    <a:pt x="8" y="261"/>
                  </a:lnTo>
                  <a:lnTo>
                    <a:pt x="8" y="224"/>
                  </a:lnTo>
                  <a:lnTo>
                    <a:pt x="8" y="224"/>
                  </a:lnTo>
                  <a:lnTo>
                    <a:pt x="8" y="167"/>
                  </a:lnTo>
                  <a:lnTo>
                    <a:pt x="6" y="114"/>
                  </a:lnTo>
                  <a:lnTo>
                    <a:pt x="4" y="63"/>
                  </a:lnTo>
                  <a:lnTo>
                    <a:pt x="0" y="12"/>
                  </a:lnTo>
                  <a:lnTo>
                    <a:pt x="0" y="12"/>
                  </a:lnTo>
                  <a:lnTo>
                    <a:pt x="34" y="15"/>
                  </a:lnTo>
                  <a:lnTo>
                    <a:pt x="51" y="16"/>
                  </a:lnTo>
                  <a:lnTo>
                    <a:pt x="68" y="17"/>
                  </a:lnTo>
                  <a:lnTo>
                    <a:pt x="68" y="17"/>
                  </a:lnTo>
                  <a:lnTo>
                    <a:pt x="84" y="16"/>
                  </a:lnTo>
                  <a:lnTo>
                    <a:pt x="102" y="15"/>
                  </a:lnTo>
                  <a:lnTo>
                    <a:pt x="138" y="12"/>
                  </a:lnTo>
                  <a:lnTo>
                    <a:pt x="134"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60"/>
            <p:cNvSpPr>
              <a:spLocks/>
            </p:cNvSpPr>
            <p:nvPr/>
          </p:nvSpPr>
          <p:spPr bwMode="auto">
            <a:xfrm>
              <a:off x="3519488" y="4560888"/>
              <a:ext cx="3214688" cy="420688"/>
            </a:xfrm>
            <a:custGeom>
              <a:avLst/>
              <a:gdLst>
                <a:gd name="T0" fmla="*/ 3976 w 4051"/>
                <a:gd name="T1" fmla="*/ 25 h 530"/>
                <a:gd name="T2" fmla="*/ 3891 w 4051"/>
                <a:gd name="T3" fmla="*/ 75 h 530"/>
                <a:gd name="T4" fmla="*/ 3689 w 4051"/>
                <a:gd name="T5" fmla="*/ 154 h 530"/>
                <a:gd name="T6" fmla="*/ 3475 w 4051"/>
                <a:gd name="T7" fmla="*/ 203 h 530"/>
                <a:gd name="T8" fmla="*/ 3257 w 4051"/>
                <a:gd name="T9" fmla="*/ 230 h 530"/>
                <a:gd name="T10" fmla="*/ 2962 w 4051"/>
                <a:gd name="T11" fmla="*/ 237 h 530"/>
                <a:gd name="T12" fmla="*/ 2740 w 4051"/>
                <a:gd name="T13" fmla="*/ 226 h 530"/>
                <a:gd name="T14" fmla="*/ 2445 w 4051"/>
                <a:gd name="T15" fmla="*/ 194 h 530"/>
                <a:gd name="T16" fmla="*/ 2223 w 4051"/>
                <a:gd name="T17" fmla="*/ 158 h 530"/>
                <a:gd name="T18" fmla="*/ 1712 w 4051"/>
                <a:gd name="T19" fmla="*/ 51 h 530"/>
                <a:gd name="T20" fmla="*/ 1837 w 4051"/>
                <a:gd name="T21" fmla="*/ 155 h 530"/>
                <a:gd name="T22" fmla="*/ 2130 w 4051"/>
                <a:gd name="T23" fmla="*/ 241 h 530"/>
                <a:gd name="T24" fmla="*/ 2353 w 4051"/>
                <a:gd name="T25" fmla="*/ 292 h 530"/>
                <a:gd name="T26" fmla="*/ 2654 w 4051"/>
                <a:gd name="T27" fmla="*/ 338 h 530"/>
                <a:gd name="T28" fmla="*/ 2884 w 4051"/>
                <a:gd name="T29" fmla="*/ 356 h 530"/>
                <a:gd name="T30" fmla="*/ 3140 w 4051"/>
                <a:gd name="T31" fmla="*/ 355 h 530"/>
                <a:gd name="T32" fmla="*/ 3396 w 4051"/>
                <a:gd name="T33" fmla="*/ 328 h 530"/>
                <a:gd name="T34" fmla="*/ 3272 w 4051"/>
                <a:gd name="T35" fmla="*/ 371 h 530"/>
                <a:gd name="T36" fmla="*/ 3113 w 4051"/>
                <a:gd name="T37" fmla="*/ 405 h 530"/>
                <a:gd name="T38" fmla="*/ 2882 w 4051"/>
                <a:gd name="T39" fmla="*/ 423 h 530"/>
                <a:gd name="T40" fmla="*/ 2713 w 4051"/>
                <a:gd name="T41" fmla="*/ 418 h 530"/>
                <a:gd name="T42" fmla="*/ 2487 w 4051"/>
                <a:gd name="T43" fmla="*/ 395 h 530"/>
                <a:gd name="T44" fmla="*/ 2305 w 4051"/>
                <a:gd name="T45" fmla="*/ 364 h 530"/>
                <a:gd name="T46" fmla="*/ 2094 w 4051"/>
                <a:gd name="T47" fmla="*/ 317 h 530"/>
                <a:gd name="T48" fmla="*/ 1792 w 4051"/>
                <a:gd name="T49" fmla="*/ 231 h 530"/>
                <a:gd name="T50" fmla="*/ 1453 w 4051"/>
                <a:gd name="T51" fmla="*/ 117 h 530"/>
                <a:gd name="T52" fmla="*/ 1275 w 4051"/>
                <a:gd name="T53" fmla="*/ 72 h 530"/>
                <a:gd name="T54" fmla="*/ 1032 w 4051"/>
                <a:gd name="T55" fmla="*/ 40 h 530"/>
                <a:gd name="T56" fmla="*/ 849 w 4051"/>
                <a:gd name="T57" fmla="*/ 41 h 530"/>
                <a:gd name="T58" fmla="*/ 605 w 4051"/>
                <a:gd name="T59" fmla="*/ 74 h 530"/>
                <a:gd name="T60" fmla="*/ 429 w 4051"/>
                <a:gd name="T61" fmla="*/ 124 h 530"/>
                <a:gd name="T62" fmla="*/ 204 w 4051"/>
                <a:gd name="T63" fmla="*/ 221 h 530"/>
                <a:gd name="T64" fmla="*/ 73 w 4051"/>
                <a:gd name="T65" fmla="*/ 302 h 530"/>
                <a:gd name="T66" fmla="*/ 35 w 4051"/>
                <a:gd name="T67" fmla="*/ 401 h 530"/>
                <a:gd name="T68" fmla="*/ 166 w 4051"/>
                <a:gd name="T69" fmla="*/ 323 h 530"/>
                <a:gd name="T70" fmla="*/ 300 w 4051"/>
                <a:gd name="T71" fmla="*/ 258 h 530"/>
                <a:gd name="T72" fmla="*/ 454 w 4051"/>
                <a:gd name="T73" fmla="*/ 205 h 530"/>
                <a:gd name="T74" fmla="*/ 620 w 4051"/>
                <a:gd name="T75" fmla="*/ 169 h 530"/>
                <a:gd name="T76" fmla="*/ 845 w 4051"/>
                <a:gd name="T77" fmla="*/ 143 h 530"/>
                <a:gd name="T78" fmla="*/ 1018 w 4051"/>
                <a:gd name="T79" fmla="*/ 147 h 530"/>
                <a:gd name="T80" fmla="*/ 1250 w 4051"/>
                <a:gd name="T81" fmla="*/ 181 h 530"/>
                <a:gd name="T82" fmla="*/ 1421 w 4051"/>
                <a:gd name="T83" fmla="*/ 229 h 530"/>
                <a:gd name="T84" fmla="*/ 1758 w 4051"/>
                <a:gd name="T85" fmla="*/ 345 h 530"/>
                <a:gd name="T86" fmla="*/ 1945 w 4051"/>
                <a:gd name="T87" fmla="*/ 401 h 530"/>
                <a:gd name="T88" fmla="*/ 2195 w 4051"/>
                <a:gd name="T89" fmla="*/ 463 h 530"/>
                <a:gd name="T90" fmla="*/ 2432 w 4051"/>
                <a:gd name="T91" fmla="*/ 504 h 530"/>
                <a:gd name="T92" fmla="*/ 2657 w 4051"/>
                <a:gd name="T93" fmla="*/ 526 h 530"/>
                <a:gd name="T94" fmla="*/ 2825 w 4051"/>
                <a:gd name="T95" fmla="*/ 530 h 530"/>
                <a:gd name="T96" fmla="*/ 3070 w 4051"/>
                <a:gd name="T97" fmla="*/ 510 h 530"/>
                <a:gd name="T98" fmla="*/ 3250 w 4051"/>
                <a:gd name="T99" fmla="*/ 469 h 530"/>
                <a:gd name="T100" fmla="*/ 3369 w 4051"/>
                <a:gd name="T101" fmla="*/ 426 h 530"/>
                <a:gd name="T102" fmla="*/ 3477 w 4051"/>
                <a:gd name="T103" fmla="*/ 371 h 530"/>
                <a:gd name="T104" fmla="*/ 3571 w 4051"/>
                <a:gd name="T105" fmla="*/ 305 h 530"/>
                <a:gd name="T106" fmla="*/ 3684 w 4051"/>
                <a:gd name="T107" fmla="*/ 256 h 530"/>
                <a:gd name="T108" fmla="*/ 3851 w 4051"/>
                <a:gd name="T109" fmla="*/ 184 h 530"/>
                <a:gd name="T110" fmla="*/ 3965 w 4051"/>
                <a:gd name="T111" fmla="*/ 114 h 530"/>
                <a:gd name="T112" fmla="*/ 4011 w 4051"/>
                <a:gd name="T11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51" h="530">
                  <a:moveTo>
                    <a:pt x="4011" y="0"/>
                  </a:moveTo>
                  <a:lnTo>
                    <a:pt x="4011" y="0"/>
                  </a:lnTo>
                  <a:lnTo>
                    <a:pt x="4002" y="7"/>
                  </a:lnTo>
                  <a:lnTo>
                    <a:pt x="3976" y="25"/>
                  </a:lnTo>
                  <a:lnTo>
                    <a:pt x="3938" y="49"/>
                  </a:lnTo>
                  <a:lnTo>
                    <a:pt x="3916" y="61"/>
                  </a:lnTo>
                  <a:lnTo>
                    <a:pt x="3891" y="75"/>
                  </a:lnTo>
                  <a:lnTo>
                    <a:pt x="3891" y="75"/>
                  </a:lnTo>
                  <a:lnTo>
                    <a:pt x="3842" y="98"/>
                  </a:lnTo>
                  <a:lnTo>
                    <a:pt x="3792" y="118"/>
                  </a:lnTo>
                  <a:lnTo>
                    <a:pt x="3741" y="138"/>
                  </a:lnTo>
                  <a:lnTo>
                    <a:pt x="3689" y="154"/>
                  </a:lnTo>
                  <a:lnTo>
                    <a:pt x="3635" y="169"/>
                  </a:lnTo>
                  <a:lnTo>
                    <a:pt x="3582" y="181"/>
                  </a:lnTo>
                  <a:lnTo>
                    <a:pt x="3529" y="193"/>
                  </a:lnTo>
                  <a:lnTo>
                    <a:pt x="3475" y="203"/>
                  </a:lnTo>
                  <a:lnTo>
                    <a:pt x="3475" y="203"/>
                  </a:lnTo>
                  <a:lnTo>
                    <a:pt x="3403" y="214"/>
                  </a:lnTo>
                  <a:lnTo>
                    <a:pt x="3330" y="224"/>
                  </a:lnTo>
                  <a:lnTo>
                    <a:pt x="3257" y="230"/>
                  </a:lnTo>
                  <a:lnTo>
                    <a:pt x="3183" y="235"/>
                  </a:lnTo>
                  <a:lnTo>
                    <a:pt x="3109" y="237"/>
                  </a:lnTo>
                  <a:lnTo>
                    <a:pt x="3036" y="238"/>
                  </a:lnTo>
                  <a:lnTo>
                    <a:pt x="2962" y="237"/>
                  </a:lnTo>
                  <a:lnTo>
                    <a:pt x="2889" y="235"/>
                  </a:lnTo>
                  <a:lnTo>
                    <a:pt x="2889" y="235"/>
                  </a:lnTo>
                  <a:lnTo>
                    <a:pt x="2814" y="231"/>
                  </a:lnTo>
                  <a:lnTo>
                    <a:pt x="2740" y="226"/>
                  </a:lnTo>
                  <a:lnTo>
                    <a:pt x="2667" y="220"/>
                  </a:lnTo>
                  <a:lnTo>
                    <a:pt x="2592" y="212"/>
                  </a:lnTo>
                  <a:lnTo>
                    <a:pt x="2519" y="204"/>
                  </a:lnTo>
                  <a:lnTo>
                    <a:pt x="2445" y="194"/>
                  </a:lnTo>
                  <a:lnTo>
                    <a:pt x="2371" y="183"/>
                  </a:lnTo>
                  <a:lnTo>
                    <a:pt x="2298" y="172"/>
                  </a:lnTo>
                  <a:lnTo>
                    <a:pt x="2298" y="172"/>
                  </a:lnTo>
                  <a:lnTo>
                    <a:pt x="2223" y="158"/>
                  </a:lnTo>
                  <a:lnTo>
                    <a:pt x="2147" y="144"/>
                  </a:lnTo>
                  <a:lnTo>
                    <a:pt x="1998" y="114"/>
                  </a:lnTo>
                  <a:lnTo>
                    <a:pt x="1853" y="83"/>
                  </a:lnTo>
                  <a:lnTo>
                    <a:pt x="1712" y="51"/>
                  </a:lnTo>
                  <a:lnTo>
                    <a:pt x="1696" y="106"/>
                  </a:lnTo>
                  <a:lnTo>
                    <a:pt x="1696" y="106"/>
                  </a:lnTo>
                  <a:lnTo>
                    <a:pt x="1766" y="131"/>
                  </a:lnTo>
                  <a:lnTo>
                    <a:pt x="1837" y="155"/>
                  </a:lnTo>
                  <a:lnTo>
                    <a:pt x="1910" y="179"/>
                  </a:lnTo>
                  <a:lnTo>
                    <a:pt x="1982" y="200"/>
                  </a:lnTo>
                  <a:lnTo>
                    <a:pt x="2055" y="221"/>
                  </a:lnTo>
                  <a:lnTo>
                    <a:pt x="2130" y="241"/>
                  </a:lnTo>
                  <a:lnTo>
                    <a:pt x="2203" y="258"/>
                  </a:lnTo>
                  <a:lnTo>
                    <a:pt x="2277" y="276"/>
                  </a:lnTo>
                  <a:lnTo>
                    <a:pt x="2277" y="276"/>
                  </a:lnTo>
                  <a:lnTo>
                    <a:pt x="2353" y="292"/>
                  </a:lnTo>
                  <a:lnTo>
                    <a:pt x="2427" y="305"/>
                  </a:lnTo>
                  <a:lnTo>
                    <a:pt x="2503" y="318"/>
                  </a:lnTo>
                  <a:lnTo>
                    <a:pt x="2579" y="329"/>
                  </a:lnTo>
                  <a:lnTo>
                    <a:pt x="2654" y="338"/>
                  </a:lnTo>
                  <a:lnTo>
                    <a:pt x="2731" y="345"/>
                  </a:lnTo>
                  <a:lnTo>
                    <a:pt x="2807" y="351"/>
                  </a:lnTo>
                  <a:lnTo>
                    <a:pt x="2884" y="356"/>
                  </a:lnTo>
                  <a:lnTo>
                    <a:pt x="2884" y="356"/>
                  </a:lnTo>
                  <a:lnTo>
                    <a:pt x="2948" y="359"/>
                  </a:lnTo>
                  <a:lnTo>
                    <a:pt x="3011" y="359"/>
                  </a:lnTo>
                  <a:lnTo>
                    <a:pt x="3076" y="358"/>
                  </a:lnTo>
                  <a:lnTo>
                    <a:pt x="3140" y="355"/>
                  </a:lnTo>
                  <a:lnTo>
                    <a:pt x="3205" y="351"/>
                  </a:lnTo>
                  <a:lnTo>
                    <a:pt x="3268" y="345"/>
                  </a:lnTo>
                  <a:lnTo>
                    <a:pt x="3333" y="336"/>
                  </a:lnTo>
                  <a:lnTo>
                    <a:pt x="3396" y="328"/>
                  </a:lnTo>
                  <a:lnTo>
                    <a:pt x="3396" y="328"/>
                  </a:lnTo>
                  <a:lnTo>
                    <a:pt x="3356" y="343"/>
                  </a:lnTo>
                  <a:lnTo>
                    <a:pt x="3315" y="358"/>
                  </a:lnTo>
                  <a:lnTo>
                    <a:pt x="3272" y="371"/>
                  </a:lnTo>
                  <a:lnTo>
                    <a:pt x="3226" y="382"/>
                  </a:lnTo>
                  <a:lnTo>
                    <a:pt x="3226" y="382"/>
                  </a:lnTo>
                  <a:lnTo>
                    <a:pt x="3170" y="395"/>
                  </a:lnTo>
                  <a:lnTo>
                    <a:pt x="3113" y="405"/>
                  </a:lnTo>
                  <a:lnTo>
                    <a:pt x="3056" y="412"/>
                  </a:lnTo>
                  <a:lnTo>
                    <a:pt x="2998" y="418"/>
                  </a:lnTo>
                  <a:lnTo>
                    <a:pt x="2941" y="421"/>
                  </a:lnTo>
                  <a:lnTo>
                    <a:pt x="2882" y="423"/>
                  </a:lnTo>
                  <a:lnTo>
                    <a:pt x="2825" y="423"/>
                  </a:lnTo>
                  <a:lnTo>
                    <a:pt x="2767" y="421"/>
                  </a:lnTo>
                  <a:lnTo>
                    <a:pt x="2767" y="421"/>
                  </a:lnTo>
                  <a:lnTo>
                    <a:pt x="2713" y="418"/>
                  </a:lnTo>
                  <a:lnTo>
                    <a:pt x="2658" y="415"/>
                  </a:lnTo>
                  <a:lnTo>
                    <a:pt x="2602" y="410"/>
                  </a:lnTo>
                  <a:lnTo>
                    <a:pt x="2545" y="402"/>
                  </a:lnTo>
                  <a:lnTo>
                    <a:pt x="2487" y="395"/>
                  </a:lnTo>
                  <a:lnTo>
                    <a:pt x="2427" y="386"/>
                  </a:lnTo>
                  <a:lnTo>
                    <a:pt x="2367" y="375"/>
                  </a:lnTo>
                  <a:lnTo>
                    <a:pt x="2305" y="364"/>
                  </a:lnTo>
                  <a:lnTo>
                    <a:pt x="2305" y="364"/>
                  </a:lnTo>
                  <a:lnTo>
                    <a:pt x="2254" y="354"/>
                  </a:lnTo>
                  <a:lnTo>
                    <a:pt x="2203" y="343"/>
                  </a:lnTo>
                  <a:lnTo>
                    <a:pt x="2148" y="330"/>
                  </a:lnTo>
                  <a:lnTo>
                    <a:pt x="2094" y="317"/>
                  </a:lnTo>
                  <a:lnTo>
                    <a:pt x="1977" y="286"/>
                  </a:lnTo>
                  <a:lnTo>
                    <a:pt x="1849" y="248"/>
                  </a:lnTo>
                  <a:lnTo>
                    <a:pt x="1849" y="248"/>
                  </a:lnTo>
                  <a:lnTo>
                    <a:pt x="1792" y="231"/>
                  </a:lnTo>
                  <a:lnTo>
                    <a:pt x="1735" y="212"/>
                  </a:lnTo>
                  <a:lnTo>
                    <a:pt x="1622" y="173"/>
                  </a:lnTo>
                  <a:lnTo>
                    <a:pt x="1510" y="134"/>
                  </a:lnTo>
                  <a:lnTo>
                    <a:pt x="1453" y="117"/>
                  </a:lnTo>
                  <a:lnTo>
                    <a:pt x="1395" y="101"/>
                  </a:lnTo>
                  <a:lnTo>
                    <a:pt x="1395" y="101"/>
                  </a:lnTo>
                  <a:lnTo>
                    <a:pt x="1336" y="85"/>
                  </a:lnTo>
                  <a:lnTo>
                    <a:pt x="1275" y="72"/>
                  </a:lnTo>
                  <a:lnTo>
                    <a:pt x="1216" y="61"/>
                  </a:lnTo>
                  <a:lnTo>
                    <a:pt x="1155" y="51"/>
                  </a:lnTo>
                  <a:lnTo>
                    <a:pt x="1094" y="45"/>
                  </a:lnTo>
                  <a:lnTo>
                    <a:pt x="1032" y="40"/>
                  </a:lnTo>
                  <a:lnTo>
                    <a:pt x="971" y="39"/>
                  </a:lnTo>
                  <a:lnTo>
                    <a:pt x="909" y="39"/>
                  </a:lnTo>
                  <a:lnTo>
                    <a:pt x="909" y="39"/>
                  </a:lnTo>
                  <a:lnTo>
                    <a:pt x="849" y="41"/>
                  </a:lnTo>
                  <a:lnTo>
                    <a:pt x="788" y="45"/>
                  </a:lnTo>
                  <a:lnTo>
                    <a:pt x="727" y="52"/>
                  </a:lnTo>
                  <a:lnTo>
                    <a:pt x="666" y="62"/>
                  </a:lnTo>
                  <a:lnTo>
                    <a:pt x="605" y="74"/>
                  </a:lnTo>
                  <a:lnTo>
                    <a:pt x="546" y="88"/>
                  </a:lnTo>
                  <a:lnTo>
                    <a:pt x="486" y="105"/>
                  </a:lnTo>
                  <a:lnTo>
                    <a:pt x="429" y="124"/>
                  </a:lnTo>
                  <a:lnTo>
                    <a:pt x="429" y="124"/>
                  </a:lnTo>
                  <a:lnTo>
                    <a:pt x="371" y="145"/>
                  </a:lnTo>
                  <a:lnTo>
                    <a:pt x="315" y="169"/>
                  </a:lnTo>
                  <a:lnTo>
                    <a:pt x="259" y="194"/>
                  </a:lnTo>
                  <a:lnTo>
                    <a:pt x="204" y="221"/>
                  </a:lnTo>
                  <a:lnTo>
                    <a:pt x="150" y="252"/>
                  </a:lnTo>
                  <a:lnTo>
                    <a:pt x="124" y="267"/>
                  </a:lnTo>
                  <a:lnTo>
                    <a:pt x="98" y="284"/>
                  </a:lnTo>
                  <a:lnTo>
                    <a:pt x="73" y="302"/>
                  </a:lnTo>
                  <a:lnTo>
                    <a:pt x="49" y="319"/>
                  </a:lnTo>
                  <a:lnTo>
                    <a:pt x="24" y="338"/>
                  </a:lnTo>
                  <a:lnTo>
                    <a:pt x="0" y="356"/>
                  </a:lnTo>
                  <a:lnTo>
                    <a:pt x="35" y="401"/>
                  </a:lnTo>
                  <a:lnTo>
                    <a:pt x="35" y="401"/>
                  </a:lnTo>
                  <a:lnTo>
                    <a:pt x="71" y="379"/>
                  </a:lnTo>
                  <a:lnTo>
                    <a:pt x="112" y="354"/>
                  </a:lnTo>
                  <a:lnTo>
                    <a:pt x="166" y="323"/>
                  </a:lnTo>
                  <a:lnTo>
                    <a:pt x="196" y="307"/>
                  </a:lnTo>
                  <a:lnTo>
                    <a:pt x="230" y="291"/>
                  </a:lnTo>
                  <a:lnTo>
                    <a:pt x="264" y="274"/>
                  </a:lnTo>
                  <a:lnTo>
                    <a:pt x="300" y="258"/>
                  </a:lnTo>
                  <a:lnTo>
                    <a:pt x="338" y="243"/>
                  </a:lnTo>
                  <a:lnTo>
                    <a:pt x="376" y="229"/>
                  </a:lnTo>
                  <a:lnTo>
                    <a:pt x="414" y="216"/>
                  </a:lnTo>
                  <a:lnTo>
                    <a:pt x="454" y="205"/>
                  </a:lnTo>
                  <a:lnTo>
                    <a:pt x="454" y="205"/>
                  </a:lnTo>
                  <a:lnTo>
                    <a:pt x="510" y="193"/>
                  </a:lnTo>
                  <a:lnTo>
                    <a:pt x="565" y="180"/>
                  </a:lnTo>
                  <a:lnTo>
                    <a:pt x="620" y="169"/>
                  </a:lnTo>
                  <a:lnTo>
                    <a:pt x="676" y="160"/>
                  </a:lnTo>
                  <a:lnTo>
                    <a:pt x="732" y="152"/>
                  </a:lnTo>
                  <a:lnTo>
                    <a:pt x="789" y="147"/>
                  </a:lnTo>
                  <a:lnTo>
                    <a:pt x="845" y="143"/>
                  </a:lnTo>
                  <a:lnTo>
                    <a:pt x="902" y="142"/>
                  </a:lnTo>
                  <a:lnTo>
                    <a:pt x="902" y="142"/>
                  </a:lnTo>
                  <a:lnTo>
                    <a:pt x="960" y="143"/>
                  </a:lnTo>
                  <a:lnTo>
                    <a:pt x="1018" y="147"/>
                  </a:lnTo>
                  <a:lnTo>
                    <a:pt x="1078" y="152"/>
                  </a:lnTo>
                  <a:lnTo>
                    <a:pt x="1135" y="159"/>
                  </a:lnTo>
                  <a:lnTo>
                    <a:pt x="1193" y="169"/>
                  </a:lnTo>
                  <a:lnTo>
                    <a:pt x="1250" y="181"/>
                  </a:lnTo>
                  <a:lnTo>
                    <a:pt x="1307" y="195"/>
                  </a:lnTo>
                  <a:lnTo>
                    <a:pt x="1364" y="211"/>
                  </a:lnTo>
                  <a:lnTo>
                    <a:pt x="1364" y="211"/>
                  </a:lnTo>
                  <a:lnTo>
                    <a:pt x="1421" y="229"/>
                  </a:lnTo>
                  <a:lnTo>
                    <a:pt x="1477" y="247"/>
                  </a:lnTo>
                  <a:lnTo>
                    <a:pt x="1589" y="287"/>
                  </a:lnTo>
                  <a:lnTo>
                    <a:pt x="1702" y="327"/>
                  </a:lnTo>
                  <a:lnTo>
                    <a:pt x="1758" y="345"/>
                  </a:lnTo>
                  <a:lnTo>
                    <a:pt x="1815" y="364"/>
                  </a:lnTo>
                  <a:lnTo>
                    <a:pt x="1815" y="364"/>
                  </a:lnTo>
                  <a:lnTo>
                    <a:pt x="1880" y="384"/>
                  </a:lnTo>
                  <a:lnTo>
                    <a:pt x="1945" y="401"/>
                  </a:lnTo>
                  <a:lnTo>
                    <a:pt x="2009" y="418"/>
                  </a:lnTo>
                  <a:lnTo>
                    <a:pt x="2073" y="434"/>
                  </a:lnTo>
                  <a:lnTo>
                    <a:pt x="2135" y="449"/>
                  </a:lnTo>
                  <a:lnTo>
                    <a:pt x="2195" y="463"/>
                  </a:lnTo>
                  <a:lnTo>
                    <a:pt x="2256" y="475"/>
                  </a:lnTo>
                  <a:lnTo>
                    <a:pt x="2316" y="485"/>
                  </a:lnTo>
                  <a:lnTo>
                    <a:pt x="2374" y="495"/>
                  </a:lnTo>
                  <a:lnTo>
                    <a:pt x="2432" y="504"/>
                  </a:lnTo>
                  <a:lnTo>
                    <a:pt x="2489" y="511"/>
                  </a:lnTo>
                  <a:lnTo>
                    <a:pt x="2545" y="518"/>
                  </a:lnTo>
                  <a:lnTo>
                    <a:pt x="2601" y="523"/>
                  </a:lnTo>
                  <a:lnTo>
                    <a:pt x="2657" y="526"/>
                  </a:lnTo>
                  <a:lnTo>
                    <a:pt x="2711" y="529"/>
                  </a:lnTo>
                  <a:lnTo>
                    <a:pt x="2765" y="530"/>
                  </a:lnTo>
                  <a:lnTo>
                    <a:pt x="2765" y="530"/>
                  </a:lnTo>
                  <a:lnTo>
                    <a:pt x="2825" y="530"/>
                  </a:lnTo>
                  <a:lnTo>
                    <a:pt x="2887" y="527"/>
                  </a:lnTo>
                  <a:lnTo>
                    <a:pt x="2948" y="524"/>
                  </a:lnTo>
                  <a:lnTo>
                    <a:pt x="3009" y="518"/>
                  </a:lnTo>
                  <a:lnTo>
                    <a:pt x="3070" y="510"/>
                  </a:lnTo>
                  <a:lnTo>
                    <a:pt x="3131" y="499"/>
                  </a:lnTo>
                  <a:lnTo>
                    <a:pt x="3190" y="485"/>
                  </a:lnTo>
                  <a:lnTo>
                    <a:pt x="3250" y="469"/>
                  </a:lnTo>
                  <a:lnTo>
                    <a:pt x="3250" y="469"/>
                  </a:lnTo>
                  <a:lnTo>
                    <a:pt x="3279" y="459"/>
                  </a:lnTo>
                  <a:lnTo>
                    <a:pt x="3310" y="449"/>
                  </a:lnTo>
                  <a:lnTo>
                    <a:pt x="3340" y="438"/>
                  </a:lnTo>
                  <a:lnTo>
                    <a:pt x="3369" y="426"/>
                  </a:lnTo>
                  <a:lnTo>
                    <a:pt x="3397" y="413"/>
                  </a:lnTo>
                  <a:lnTo>
                    <a:pt x="3424" y="400"/>
                  </a:lnTo>
                  <a:lnTo>
                    <a:pt x="3450" y="386"/>
                  </a:lnTo>
                  <a:lnTo>
                    <a:pt x="3477" y="371"/>
                  </a:lnTo>
                  <a:lnTo>
                    <a:pt x="3477" y="371"/>
                  </a:lnTo>
                  <a:lnTo>
                    <a:pt x="3511" y="350"/>
                  </a:lnTo>
                  <a:lnTo>
                    <a:pt x="3542" y="328"/>
                  </a:lnTo>
                  <a:lnTo>
                    <a:pt x="3571" y="305"/>
                  </a:lnTo>
                  <a:lnTo>
                    <a:pt x="3597" y="283"/>
                  </a:lnTo>
                  <a:lnTo>
                    <a:pt x="3597" y="283"/>
                  </a:lnTo>
                  <a:lnTo>
                    <a:pt x="3640" y="270"/>
                  </a:lnTo>
                  <a:lnTo>
                    <a:pt x="3684" y="256"/>
                  </a:lnTo>
                  <a:lnTo>
                    <a:pt x="3727" y="240"/>
                  </a:lnTo>
                  <a:lnTo>
                    <a:pt x="3769" y="222"/>
                  </a:lnTo>
                  <a:lnTo>
                    <a:pt x="3810" y="204"/>
                  </a:lnTo>
                  <a:lnTo>
                    <a:pt x="3851" y="184"/>
                  </a:lnTo>
                  <a:lnTo>
                    <a:pt x="3890" y="163"/>
                  </a:lnTo>
                  <a:lnTo>
                    <a:pt x="3929" y="139"/>
                  </a:lnTo>
                  <a:lnTo>
                    <a:pt x="3929" y="139"/>
                  </a:lnTo>
                  <a:lnTo>
                    <a:pt x="3965" y="114"/>
                  </a:lnTo>
                  <a:lnTo>
                    <a:pt x="3997" y="90"/>
                  </a:lnTo>
                  <a:lnTo>
                    <a:pt x="4026" y="66"/>
                  </a:lnTo>
                  <a:lnTo>
                    <a:pt x="4051" y="41"/>
                  </a:lnTo>
                  <a:lnTo>
                    <a:pt x="40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 name="スライド番号プレースホルダー 2"/>
          <p:cNvSpPr>
            <a:spLocks noGrp="1"/>
          </p:cNvSpPr>
          <p:nvPr>
            <p:ph type="sldNum" sz="quarter" idx="10"/>
          </p:nvPr>
        </p:nvSpPr>
        <p:spPr>
          <a:xfrm>
            <a:off x="8424000" y="4860000"/>
            <a:ext cx="360000" cy="135000"/>
          </a:xfrm>
        </p:spPr>
        <p:txBody>
          <a:bodyPr/>
          <a:lstStyle/>
          <a:p>
            <a:fld id="{78AE49ED-73EF-499C-8307-28EB0E7CF529}" type="slidenum">
              <a:rPr lang="ja-JP" altLang="en-US" smtClean="0"/>
              <a:pPr/>
              <a:t>‹#›</a:t>
            </a:fld>
            <a:endParaRPr lang="ja-JP" altLang="en-US" dirty="0"/>
          </a:p>
        </p:txBody>
      </p:sp>
      <p:sp>
        <p:nvSpPr>
          <p:cNvPr id="4" name="フッター プレースホルダー 3"/>
          <p:cNvSpPr>
            <a:spLocks noGrp="1"/>
          </p:cNvSpPr>
          <p:nvPr>
            <p:ph type="ftr" sz="quarter" idx="11"/>
          </p:nvPr>
        </p:nvSpPr>
        <p:spPr/>
        <p:txBody>
          <a:bodyPr/>
          <a:lstStyle>
            <a:lvl1pPr>
              <a:defRPr>
                <a:solidFill>
                  <a:schemeClr val="bg2"/>
                </a:solidFill>
              </a:defRPr>
            </a:lvl1pPr>
          </a:lstStyle>
          <a:p>
            <a:r>
              <a:rPr lang="en-US" altLang="ja-JP"/>
              <a:t>©SuperStream Inc. All rights reserved.</a:t>
            </a:r>
            <a:endParaRPr lang="ja-JP" altLang="en-US" dirty="0"/>
          </a:p>
        </p:txBody>
      </p:sp>
      <p:sp>
        <p:nvSpPr>
          <p:cNvPr id="6" name="タイトル 1"/>
          <p:cNvSpPr>
            <a:spLocks noGrp="1"/>
          </p:cNvSpPr>
          <p:nvPr>
            <p:ph type="title"/>
          </p:nvPr>
        </p:nvSpPr>
        <p:spPr>
          <a:xfrm>
            <a:off x="359532" y="1620000"/>
            <a:ext cx="4824536" cy="1424313"/>
          </a:xfrm>
          <a:prstGeom prst="rect">
            <a:avLst/>
          </a:prstGeom>
        </p:spPr>
        <p:txBody>
          <a:bodyPr lIns="0" tIns="0" rIns="0" bIns="0" anchor="ctr" anchorCtr="0"/>
          <a:lstStyle>
            <a:lvl1pPr algn="l">
              <a:lnSpc>
                <a:spcPts val="3300"/>
              </a:lnSpc>
              <a:defRPr sz="2300" b="1">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278255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228" name="図 227"/>
          <p:cNvPicPr>
            <a:picLocks noChangeAspect="1"/>
          </p:cNvPicPr>
          <p:nvPr userDrawn="1"/>
        </p:nvPicPr>
        <p:blipFill rotWithShape="1">
          <a:blip r:embed="rId2" cstate="print">
            <a:extLst>
              <a:ext uri="{28A0092B-C50C-407E-A947-70E740481C1C}">
                <a14:useLocalDpi xmlns:a14="http://schemas.microsoft.com/office/drawing/2010/main" val="0"/>
              </a:ext>
            </a:extLst>
          </a:blip>
          <a:srcRect r="3112" b="3772"/>
          <a:stretch/>
        </p:blipFill>
        <p:spPr>
          <a:xfrm>
            <a:off x="0" y="1"/>
            <a:ext cx="9144000" cy="5143500"/>
          </a:xfrm>
          <a:prstGeom prst="rect">
            <a:avLst/>
          </a:prstGeom>
        </p:spPr>
      </p:pic>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a:t>
            </a:fld>
            <a:endParaRPr lang="ja-JP" altLang="en-US" dirty="0"/>
          </a:p>
        </p:txBody>
      </p:sp>
      <p:sp>
        <p:nvSpPr>
          <p:cNvPr id="4" name="フッター プレースホルダー 3"/>
          <p:cNvSpPr>
            <a:spLocks noGrp="1"/>
          </p:cNvSpPr>
          <p:nvPr>
            <p:ph type="ftr" sz="quarter" idx="11"/>
          </p:nvPr>
        </p:nvSpPr>
        <p:spPr/>
        <p:txBody>
          <a:bodyPr/>
          <a:lstStyle/>
          <a:p>
            <a:r>
              <a:rPr lang="en-US" altLang="ja-JP"/>
              <a:t>©SuperStream Inc. All rights reserved.</a:t>
            </a:r>
            <a:endParaRPr lang="ja-JP" altLang="en-US" dirty="0"/>
          </a:p>
        </p:txBody>
      </p:sp>
      <p:grpSp>
        <p:nvGrpSpPr>
          <p:cNvPr id="11" name="グループ化 10"/>
          <p:cNvGrpSpPr>
            <a:grpSpLocks noChangeAspect="1"/>
          </p:cNvGrpSpPr>
          <p:nvPr userDrawn="1"/>
        </p:nvGrpSpPr>
        <p:grpSpPr>
          <a:xfrm>
            <a:off x="7272300" y="231490"/>
            <a:ext cx="1458000" cy="321051"/>
            <a:chOff x="1154113" y="3752850"/>
            <a:chExt cx="5580063" cy="1228726"/>
          </a:xfrm>
        </p:grpSpPr>
        <p:sp>
          <p:nvSpPr>
            <p:cNvPr id="12" name="Freeform 46"/>
            <p:cNvSpPr>
              <a:spLocks/>
            </p:cNvSpPr>
            <p:nvPr/>
          </p:nvSpPr>
          <p:spPr bwMode="auto">
            <a:xfrm>
              <a:off x="1704976" y="3752850"/>
              <a:ext cx="171450" cy="173038"/>
            </a:xfrm>
            <a:custGeom>
              <a:avLst/>
              <a:gdLst>
                <a:gd name="T0" fmla="*/ 108 w 217"/>
                <a:gd name="T1" fmla="*/ 217 h 217"/>
                <a:gd name="T2" fmla="*/ 130 w 217"/>
                <a:gd name="T3" fmla="*/ 215 h 217"/>
                <a:gd name="T4" fmla="*/ 150 w 217"/>
                <a:gd name="T5" fmla="*/ 208 h 217"/>
                <a:gd name="T6" fmla="*/ 169 w 217"/>
                <a:gd name="T7" fmla="*/ 199 h 217"/>
                <a:gd name="T8" fmla="*/ 185 w 217"/>
                <a:gd name="T9" fmla="*/ 185 h 217"/>
                <a:gd name="T10" fmla="*/ 199 w 217"/>
                <a:gd name="T11" fmla="*/ 169 h 217"/>
                <a:gd name="T12" fmla="*/ 209 w 217"/>
                <a:gd name="T13" fmla="*/ 151 h 217"/>
                <a:gd name="T14" fmla="*/ 215 w 217"/>
                <a:gd name="T15" fmla="*/ 130 h 217"/>
                <a:gd name="T16" fmla="*/ 217 w 217"/>
                <a:gd name="T17" fmla="*/ 108 h 217"/>
                <a:gd name="T18" fmla="*/ 216 w 217"/>
                <a:gd name="T19" fmla="*/ 98 h 217"/>
                <a:gd name="T20" fmla="*/ 212 w 217"/>
                <a:gd name="T21" fmla="*/ 76 h 217"/>
                <a:gd name="T22" fmla="*/ 204 w 217"/>
                <a:gd name="T23" fmla="*/ 57 h 217"/>
                <a:gd name="T24" fmla="*/ 193 w 217"/>
                <a:gd name="T25" fmla="*/ 40 h 217"/>
                <a:gd name="T26" fmla="*/ 178 w 217"/>
                <a:gd name="T27" fmla="*/ 25 h 217"/>
                <a:gd name="T28" fmla="*/ 160 w 217"/>
                <a:gd name="T29" fmla="*/ 14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2 h 217"/>
                <a:gd name="T44" fmla="*/ 19 w 217"/>
                <a:gd name="T45" fmla="*/ 48 h 217"/>
                <a:gd name="T46" fmla="*/ 8 w 217"/>
                <a:gd name="T47" fmla="*/ 66 h 217"/>
                <a:gd name="T48" fmla="*/ 2 w 217"/>
                <a:gd name="T49" fmla="*/ 87 h 217"/>
                <a:gd name="T50" fmla="*/ 0 w 217"/>
                <a:gd name="T51" fmla="*/ 108 h 217"/>
                <a:gd name="T52" fmla="*/ 0 w 217"/>
                <a:gd name="T53" fmla="*/ 119 h 217"/>
                <a:gd name="T54" fmla="*/ 5 w 217"/>
                <a:gd name="T55" fmla="*/ 140 h 217"/>
                <a:gd name="T56" fmla="*/ 13 w 217"/>
                <a:gd name="T57" fmla="*/ 160 h 217"/>
                <a:gd name="T58" fmla="*/ 25 w 217"/>
                <a:gd name="T59" fmla="*/ 177 h 217"/>
                <a:gd name="T60" fmla="*/ 39 w 217"/>
                <a:gd name="T61" fmla="*/ 192 h 217"/>
                <a:gd name="T62" fmla="*/ 56 w 217"/>
                <a:gd name="T63" fmla="*/ 203 h 217"/>
                <a:gd name="T64" fmla="*/ 76 w 217"/>
                <a:gd name="T65" fmla="*/ 212 h 217"/>
                <a:gd name="T66" fmla="*/ 97 w 217"/>
                <a:gd name="T67" fmla="*/ 217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7"/>
                  </a:lnTo>
                  <a:lnTo>
                    <a:pt x="130" y="215"/>
                  </a:lnTo>
                  <a:lnTo>
                    <a:pt x="140" y="212"/>
                  </a:lnTo>
                  <a:lnTo>
                    <a:pt x="150" y="208"/>
                  </a:lnTo>
                  <a:lnTo>
                    <a:pt x="160" y="203"/>
                  </a:lnTo>
                  <a:lnTo>
                    <a:pt x="169" y="199"/>
                  </a:lnTo>
                  <a:lnTo>
                    <a:pt x="178" y="192"/>
                  </a:lnTo>
                  <a:lnTo>
                    <a:pt x="185" y="185"/>
                  </a:lnTo>
                  <a:lnTo>
                    <a:pt x="193" y="177"/>
                  </a:lnTo>
                  <a:lnTo>
                    <a:pt x="199" y="169"/>
                  </a:lnTo>
                  <a:lnTo>
                    <a:pt x="204" y="160"/>
                  </a:lnTo>
                  <a:lnTo>
                    <a:pt x="209" y="151"/>
                  </a:lnTo>
                  <a:lnTo>
                    <a:pt x="212" y="140"/>
                  </a:lnTo>
                  <a:lnTo>
                    <a:pt x="215" y="130"/>
                  </a:lnTo>
                  <a:lnTo>
                    <a:pt x="216" y="119"/>
                  </a:lnTo>
                  <a:lnTo>
                    <a:pt x="217" y="108"/>
                  </a:lnTo>
                  <a:lnTo>
                    <a:pt x="217" y="108"/>
                  </a:lnTo>
                  <a:lnTo>
                    <a:pt x="216" y="98"/>
                  </a:lnTo>
                  <a:lnTo>
                    <a:pt x="215" y="87"/>
                  </a:lnTo>
                  <a:lnTo>
                    <a:pt x="212" y="76"/>
                  </a:lnTo>
                  <a:lnTo>
                    <a:pt x="209" y="66"/>
                  </a:lnTo>
                  <a:lnTo>
                    <a:pt x="204" y="57"/>
                  </a:lnTo>
                  <a:lnTo>
                    <a:pt x="199" y="48"/>
                  </a:lnTo>
                  <a:lnTo>
                    <a:pt x="193" y="40"/>
                  </a:lnTo>
                  <a:lnTo>
                    <a:pt x="185" y="32"/>
                  </a:lnTo>
                  <a:lnTo>
                    <a:pt x="178" y="25"/>
                  </a:lnTo>
                  <a:lnTo>
                    <a:pt x="169" y="19"/>
                  </a:lnTo>
                  <a:lnTo>
                    <a:pt x="160" y="14"/>
                  </a:lnTo>
                  <a:lnTo>
                    <a:pt x="150" y="9"/>
                  </a:lnTo>
                  <a:lnTo>
                    <a:pt x="140" y="5"/>
                  </a:lnTo>
                  <a:lnTo>
                    <a:pt x="130" y="3"/>
                  </a:lnTo>
                  <a:lnTo>
                    <a:pt x="119" y="0"/>
                  </a:lnTo>
                  <a:lnTo>
                    <a:pt x="108" y="0"/>
                  </a:lnTo>
                  <a:lnTo>
                    <a:pt x="108" y="0"/>
                  </a:lnTo>
                  <a:lnTo>
                    <a:pt x="97" y="0"/>
                  </a:lnTo>
                  <a:lnTo>
                    <a:pt x="86" y="3"/>
                  </a:lnTo>
                  <a:lnTo>
                    <a:pt x="76" y="5"/>
                  </a:lnTo>
                  <a:lnTo>
                    <a:pt x="66" y="9"/>
                  </a:lnTo>
                  <a:lnTo>
                    <a:pt x="56" y="14"/>
                  </a:lnTo>
                  <a:lnTo>
                    <a:pt x="47" y="19"/>
                  </a:lnTo>
                  <a:lnTo>
                    <a:pt x="39" y="25"/>
                  </a:lnTo>
                  <a:lnTo>
                    <a:pt x="31" y="32"/>
                  </a:lnTo>
                  <a:lnTo>
                    <a:pt x="25" y="40"/>
                  </a:lnTo>
                  <a:lnTo>
                    <a:pt x="19" y="48"/>
                  </a:lnTo>
                  <a:lnTo>
                    <a:pt x="13" y="57"/>
                  </a:lnTo>
                  <a:lnTo>
                    <a:pt x="8" y="66"/>
                  </a:lnTo>
                  <a:lnTo>
                    <a:pt x="5" y="76"/>
                  </a:lnTo>
                  <a:lnTo>
                    <a:pt x="2" y="87"/>
                  </a:lnTo>
                  <a:lnTo>
                    <a:pt x="0" y="98"/>
                  </a:lnTo>
                  <a:lnTo>
                    <a:pt x="0" y="108"/>
                  </a:lnTo>
                  <a:lnTo>
                    <a:pt x="0" y="108"/>
                  </a:lnTo>
                  <a:lnTo>
                    <a:pt x="0" y="119"/>
                  </a:lnTo>
                  <a:lnTo>
                    <a:pt x="2" y="130"/>
                  </a:lnTo>
                  <a:lnTo>
                    <a:pt x="5" y="140"/>
                  </a:lnTo>
                  <a:lnTo>
                    <a:pt x="8" y="151"/>
                  </a:lnTo>
                  <a:lnTo>
                    <a:pt x="13" y="160"/>
                  </a:lnTo>
                  <a:lnTo>
                    <a:pt x="19" y="169"/>
                  </a:lnTo>
                  <a:lnTo>
                    <a:pt x="25" y="177"/>
                  </a:lnTo>
                  <a:lnTo>
                    <a:pt x="31" y="185"/>
                  </a:lnTo>
                  <a:lnTo>
                    <a:pt x="39" y="192"/>
                  </a:lnTo>
                  <a:lnTo>
                    <a:pt x="47" y="199"/>
                  </a:lnTo>
                  <a:lnTo>
                    <a:pt x="56" y="203"/>
                  </a:lnTo>
                  <a:lnTo>
                    <a:pt x="66" y="208"/>
                  </a:lnTo>
                  <a:lnTo>
                    <a:pt x="76" y="212"/>
                  </a:lnTo>
                  <a:lnTo>
                    <a:pt x="86" y="215"/>
                  </a:lnTo>
                  <a:lnTo>
                    <a:pt x="97" y="217"/>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47"/>
            <p:cNvSpPr>
              <a:spLocks/>
            </p:cNvSpPr>
            <p:nvPr/>
          </p:nvSpPr>
          <p:spPr bwMode="auto">
            <a:xfrm>
              <a:off x="2024063" y="3856038"/>
              <a:ext cx="171450" cy="173038"/>
            </a:xfrm>
            <a:custGeom>
              <a:avLst/>
              <a:gdLst>
                <a:gd name="T0" fmla="*/ 108 w 217"/>
                <a:gd name="T1" fmla="*/ 217 h 217"/>
                <a:gd name="T2" fmla="*/ 130 w 217"/>
                <a:gd name="T3" fmla="*/ 215 h 217"/>
                <a:gd name="T4" fmla="*/ 150 w 217"/>
                <a:gd name="T5" fmla="*/ 209 h 217"/>
                <a:gd name="T6" fmla="*/ 169 w 217"/>
                <a:gd name="T7" fmla="*/ 199 h 217"/>
                <a:gd name="T8" fmla="*/ 185 w 217"/>
                <a:gd name="T9" fmla="*/ 185 h 217"/>
                <a:gd name="T10" fmla="*/ 199 w 217"/>
                <a:gd name="T11" fmla="*/ 169 h 217"/>
                <a:gd name="T12" fmla="*/ 208 w 217"/>
                <a:gd name="T13" fmla="*/ 150 h 217"/>
                <a:gd name="T14" fmla="*/ 215 w 217"/>
                <a:gd name="T15" fmla="*/ 131 h 217"/>
                <a:gd name="T16" fmla="*/ 217 w 217"/>
                <a:gd name="T17" fmla="*/ 108 h 217"/>
                <a:gd name="T18" fmla="*/ 216 w 217"/>
                <a:gd name="T19" fmla="*/ 97 h 217"/>
                <a:gd name="T20" fmla="*/ 212 w 217"/>
                <a:gd name="T21" fmla="*/ 76 h 217"/>
                <a:gd name="T22" fmla="*/ 203 w 217"/>
                <a:gd name="T23" fmla="*/ 57 h 217"/>
                <a:gd name="T24" fmla="*/ 192 w 217"/>
                <a:gd name="T25" fmla="*/ 40 h 217"/>
                <a:gd name="T26" fmla="*/ 177 w 217"/>
                <a:gd name="T27" fmla="*/ 25 h 217"/>
                <a:gd name="T28" fmla="*/ 160 w 217"/>
                <a:gd name="T29" fmla="*/ 13 h 217"/>
                <a:gd name="T30" fmla="*/ 140 w 217"/>
                <a:gd name="T31" fmla="*/ 5 h 217"/>
                <a:gd name="T32" fmla="*/ 119 w 217"/>
                <a:gd name="T33" fmla="*/ 0 h 217"/>
                <a:gd name="T34" fmla="*/ 108 w 217"/>
                <a:gd name="T35" fmla="*/ 0 h 217"/>
                <a:gd name="T36" fmla="*/ 86 w 217"/>
                <a:gd name="T37" fmla="*/ 3 h 217"/>
                <a:gd name="T38" fmla="*/ 66 w 217"/>
                <a:gd name="T39" fmla="*/ 9 h 217"/>
                <a:gd name="T40" fmla="*/ 47 w 217"/>
                <a:gd name="T41" fmla="*/ 19 h 217"/>
                <a:gd name="T42" fmla="*/ 31 w 217"/>
                <a:gd name="T43" fmla="*/ 31 h 217"/>
                <a:gd name="T44" fmla="*/ 17 w 217"/>
                <a:gd name="T45" fmla="*/ 47 h 217"/>
                <a:gd name="T46" fmla="*/ 8 w 217"/>
                <a:gd name="T47" fmla="*/ 66 h 217"/>
                <a:gd name="T48" fmla="*/ 1 w 217"/>
                <a:gd name="T49" fmla="*/ 87 h 217"/>
                <a:gd name="T50" fmla="*/ 0 w 217"/>
                <a:gd name="T51" fmla="*/ 108 h 217"/>
                <a:gd name="T52" fmla="*/ 0 w 217"/>
                <a:gd name="T53" fmla="*/ 119 h 217"/>
                <a:gd name="T54" fmla="*/ 4 w 217"/>
                <a:gd name="T55" fmla="*/ 140 h 217"/>
                <a:gd name="T56" fmla="*/ 13 w 217"/>
                <a:gd name="T57" fmla="*/ 160 h 217"/>
                <a:gd name="T58" fmla="*/ 25 w 217"/>
                <a:gd name="T59" fmla="*/ 178 h 217"/>
                <a:gd name="T60" fmla="*/ 39 w 217"/>
                <a:gd name="T61" fmla="*/ 193 h 217"/>
                <a:gd name="T62" fmla="*/ 56 w 217"/>
                <a:gd name="T63" fmla="*/ 204 h 217"/>
                <a:gd name="T64" fmla="*/ 76 w 217"/>
                <a:gd name="T65" fmla="*/ 212 h 217"/>
                <a:gd name="T66" fmla="*/ 97 w 217"/>
                <a:gd name="T67" fmla="*/ 216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6"/>
                  </a:lnTo>
                  <a:lnTo>
                    <a:pt x="130" y="215"/>
                  </a:lnTo>
                  <a:lnTo>
                    <a:pt x="140" y="212"/>
                  </a:lnTo>
                  <a:lnTo>
                    <a:pt x="150" y="209"/>
                  </a:lnTo>
                  <a:lnTo>
                    <a:pt x="160" y="204"/>
                  </a:lnTo>
                  <a:lnTo>
                    <a:pt x="169" y="199"/>
                  </a:lnTo>
                  <a:lnTo>
                    <a:pt x="177" y="193"/>
                  </a:lnTo>
                  <a:lnTo>
                    <a:pt x="185" y="185"/>
                  </a:lnTo>
                  <a:lnTo>
                    <a:pt x="192" y="178"/>
                  </a:lnTo>
                  <a:lnTo>
                    <a:pt x="199" y="169"/>
                  </a:lnTo>
                  <a:lnTo>
                    <a:pt x="203" y="160"/>
                  </a:lnTo>
                  <a:lnTo>
                    <a:pt x="208" y="150"/>
                  </a:lnTo>
                  <a:lnTo>
                    <a:pt x="212" y="140"/>
                  </a:lnTo>
                  <a:lnTo>
                    <a:pt x="215" y="131"/>
                  </a:lnTo>
                  <a:lnTo>
                    <a:pt x="216" y="119"/>
                  </a:lnTo>
                  <a:lnTo>
                    <a:pt x="217" y="108"/>
                  </a:lnTo>
                  <a:lnTo>
                    <a:pt x="217" y="108"/>
                  </a:lnTo>
                  <a:lnTo>
                    <a:pt x="216" y="97"/>
                  </a:lnTo>
                  <a:lnTo>
                    <a:pt x="215" y="87"/>
                  </a:lnTo>
                  <a:lnTo>
                    <a:pt x="212" y="76"/>
                  </a:lnTo>
                  <a:lnTo>
                    <a:pt x="208" y="66"/>
                  </a:lnTo>
                  <a:lnTo>
                    <a:pt x="203" y="57"/>
                  </a:lnTo>
                  <a:lnTo>
                    <a:pt x="199" y="47"/>
                  </a:lnTo>
                  <a:lnTo>
                    <a:pt x="192" y="40"/>
                  </a:lnTo>
                  <a:lnTo>
                    <a:pt x="185" y="31"/>
                  </a:lnTo>
                  <a:lnTo>
                    <a:pt x="177" y="25"/>
                  </a:lnTo>
                  <a:lnTo>
                    <a:pt x="169" y="19"/>
                  </a:lnTo>
                  <a:lnTo>
                    <a:pt x="160" y="13"/>
                  </a:lnTo>
                  <a:lnTo>
                    <a:pt x="150" y="9"/>
                  </a:lnTo>
                  <a:lnTo>
                    <a:pt x="140" y="5"/>
                  </a:lnTo>
                  <a:lnTo>
                    <a:pt x="130" y="3"/>
                  </a:lnTo>
                  <a:lnTo>
                    <a:pt x="119" y="0"/>
                  </a:lnTo>
                  <a:lnTo>
                    <a:pt x="108" y="0"/>
                  </a:lnTo>
                  <a:lnTo>
                    <a:pt x="108" y="0"/>
                  </a:lnTo>
                  <a:lnTo>
                    <a:pt x="97" y="0"/>
                  </a:lnTo>
                  <a:lnTo>
                    <a:pt x="86" y="3"/>
                  </a:lnTo>
                  <a:lnTo>
                    <a:pt x="76" y="5"/>
                  </a:lnTo>
                  <a:lnTo>
                    <a:pt x="66" y="9"/>
                  </a:lnTo>
                  <a:lnTo>
                    <a:pt x="56" y="13"/>
                  </a:lnTo>
                  <a:lnTo>
                    <a:pt x="47" y="19"/>
                  </a:lnTo>
                  <a:lnTo>
                    <a:pt x="39" y="25"/>
                  </a:lnTo>
                  <a:lnTo>
                    <a:pt x="31" y="31"/>
                  </a:lnTo>
                  <a:lnTo>
                    <a:pt x="25" y="40"/>
                  </a:lnTo>
                  <a:lnTo>
                    <a:pt x="17" y="47"/>
                  </a:lnTo>
                  <a:lnTo>
                    <a:pt x="13" y="57"/>
                  </a:lnTo>
                  <a:lnTo>
                    <a:pt x="8" y="66"/>
                  </a:lnTo>
                  <a:lnTo>
                    <a:pt x="4" y="76"/>
                  </a:lnTo>
                  <a:lnTo>
                    <a:pt x="1" y="87"/>
                  </a:lnTo>
                  <a:lnTo>
                    <a:pt x="0" y="97"/>
                  </a:lnTo>
                  <a:lnTo>
                    <a:pt x="0" y="108"/>
                  </a:lnTo>
                  <a:lnTo>
                    <a:pt x="0" y="108"/>
                  </a:lnTo>
                  <a:lnTo>
                    <a:pt x="0" y="119"/>
                  </a:lnTo>
                  <a:lnTo>
                    <a:pt x="1" y="131"/>
                  </a:lnTo>
                  <a:lnTo>
                    <a:pt x="4" y="140"/>
                  </a:lnTo>
                  <a:lnTo>
                    <a:pt x="8" y="150"/>
                  </a:lnTo>
                  <a:lnTo>
                    <a:pt x="13" y="160"/>
                  </a:lnTo>
                  <a:lnTo>
                    <a:pt x="17" y="169"/>
                  </a:lnTo>
                  <a:lnTo>
                    <a:pt x="25" y="178"/>
                  </a:lnTo>
                  <a:lnTo>
                    <a:pt x="31" y="185"/>
                  </a:lnTo>
                  <a:lnTo>
                    <a:pt x="39" y="193"/>
                  </a:lnTo>
                  <a:lnTo>
                    <a:pt x="47" y="199"/>
                  </a:lnTo>
                  <a:lnTo>
                    <a:pt x="56" y="204"/>
                  </a:lnTo>
                  <a:lnTo>
                    <a:pt x="66" y="209"/>
                  </a:lnTo>
                  <a:lnTo>
                    <a:pt x="76" y="212"/>
                  </a:lnTo>
                  <a:lnTo>
                    <a:pt x="86" y="215"/>
                  </a:lnTo>
                  <a:lnTo>
                    <a:pt x="97" y="216"/>
                  </a:lnTo>
                  <a:lnTo>
                    <a:pt x="108" y="217"/>
                  </a:lnTo>
                  <a:lnTo>
                    <a:pt x="108"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48"/>
            <p:cNvSpPr>
              <a:spLocks noEditPoints="1"/>
            </p:cNvSpPr>
            <p:nvPr/>
          </p:nvSpPr>
          <p:spPr bwMode="auto">
            <a:xfrm>
              <a:off x="1154113" y="3951288"/>
              <a:ext cx="1168400" cy="971550"/>
            </a:xfrm>
            <a:custGeom>
              <a:avLst/>
              <a:gdLst>
                <a:gd name="T0" fmla="*/ 1069 w 1472"/>
                <a:gd name="T1" fmla="*/ 229 h 1223"/>
                <a:gd name="T2" fmla="*/ 967 w 1472"/>
                <a:gd name="T3" fmla="*/ 132 h 1223"/>
                <a:gd name="T4" fmla="*/ 800 w 1472"/>
                <a:gd name="T5" fmla="*/ 77 h 1223"/>
                <a:gd name="T6" fmla="*/ 599 w 1472"/>
                <a:gd name="T7" fmla="*/ 160 h 1223"/>
                <a:gd name="T8" fmla="*/ 516 w 1472"/>
                <a:gd name="T9" fmla="*/ 359 h 1223"/>
                <a:gd name="T10" fmla="*/ 448 w 1472"/>
                <a:gd name="T11" fmla="*/ 524 h 1223"/>
                <a:gd name="T12" fmla="*/ 283 w 1472"/>
                <a:gd name="T13" fmla="*/ 592 h 1223"/>
                <a:gd name="T14" fmla="*/ 200 w 1472"/>
                <a:gd name="T15" fmla="*/ 554 h 1223"/>
                <a:gd name="T16" fmla="*/ 176 w 1472"/>
                <a:gd name="T17" fmla="*/ 468 h 1223"/>
                <a:gd name="T18" fmla="*/ 216 w 1472"/>
                <a:gd name="T19" fmla="*/ 327 h 1223"/>
                <a:gd name="T20" fmla="*/ 310 w 1472"/>
                <a:gd name="T21" fmla="*/ 218 h 1223"/>
                <a:gd name="T22" fmla="*/ 442 w 1472"/>
                <a:gd name="T23" fmla="*/ 158 h 1223"/>
                <a:gd name="T24" fmla="*/ 272 w 1472"/>
                <a:gd name="T25" fmla="*/ 36 h 1223"/>
                <a:gd name="T26" fmla="*/ 74 w 1472"/>
                <a:gd name="T27" fmla="*/ 222 h 1223"/>
                <a:gd name="T28" fmla="*/ 1 w 1472"/>
                <a:gd name="T29" fmla="*/ 446 h 1223"/>
                <a:gd name="T30" fmla="*/ 33 w 1472"/>
                <a:gd name="T31" fmla="*/ 704 h 1223"/>
                <a:gd name="T32" fmla="*/ 191 w 1472"/>
                <a:gd name="T33" fmla="*/ 981 h 1223"/>
                <a:gd name="T34" fmla="*/ 450 w 1472"/>
                <a:gd name="T35" fmla="*/ 1164 h 1223"/>
                <a:gd name="T36" fmla="*/ 737 w 1472"/>
                <a:gd name="T37" fmla="*/ 1223 h 1223"/>
                <a:gd name="T38" fmla="*/ 951 w 1472"/>
                <a:gd name="T39" fmla="*/ 1190 h 1223"/>
                <a:gd name="T40" fmla="*/ 1179 w 1472"/>
                <a:gd name="T41" fmla="*/ 1072 h 1223"/>
                <a:gd name="T42" fmla="*/ 1394 w 1472"/>
                <a:gd name="T43" fmla="*/ 814 h 1223"/>
                <a:gd name="T44" fmla="*/ 1468 w 1472"/>
                <a:gd name="T45" fmla="*/ 566 h 1223"/>
                <a:gd name="T46" fmla="*/ 1424 w 1472"/>
                <a:gd name="T47" fmla="*/ 327 h 1223"/>
                <a:gd name="T48" fmla="*/ 1219 w 1472"/>
                <a:gd name="T49" fmla="*/ 204 h 1223"/>
                <a:gd name="T50" fmla="*/ 1041 w 1472"/>
                <a:gd name="T51" fmla="*/ 245 h 1223"/>
                <a:gd name="T52" fmla="*/ 1022 w 1472"/>
                <a:gd name="T53" fmla="*/ 258 h 1223"/>
                <a:gd name="T54" fmla="*/ 1008 w 1472"/>
                <a:gd name="T55" fmla="*/ 269 h 1223"/>
                <a:gd name="T56" fmla="*/ 992 w 1472"/>
                <a:gd name="T57" fmla="*/ 284 h 1223"/>
                <a:gd name="T58" fmla="*/ 737 w 1472"/>
                <a:gd name="T59" fmla="*/ 1046 h 1223"/>
                <a:gd name="T60" fmla="*/ 453 w 1472"/>
                <a:gd name="T61" fmla="*/ 970 h 1223"/>
                <a:gd name="T62" fmla="*/ 252 w 1472"/>
                <a:gd name="T63" fmla="*/ 767 h 1223"/>
                <a:gd name="T64" fmla="*/ 402 w 1472"/>
                <a:gd name="T65" fmla="*/ 751 h 1223"/>
                <a:gd name="T66" fmla="*/ 557 w 1472"/>
                <a:gd name="T67" fmla="*/ 663 h 1223"/>
                <a:gd name="T68" fmla="*/ 654 w 1472"/>
                <a:gd name="T69" fmla="*/ 534 h 1223"/>
                <a:gd name="T70" fmla="*/ 692 w 1472"/>
                <a:gd name="T71" fmla="*/ 359 h 1223"/>
                <a:gd name="T72" fmla="*/ 723 w 1472"/>
                <a:gd name="T73" fmla="*/ 284 h 1223"/>
                <a:gd name="T74" fmla="*/ 800 w 1472"/>
                <a:gd name="T75" fmla="*/ 251 h 1223"/>
                <a:gd name="T76" fmla="*/ 882 w 1472"/>
                <a:gd name="T77" fmla="*/ 291 h 1223"/>
                <a:gd name="T78" fmla="*/ 907 w 1472"/>
                <a:gd name="T79" fmla="*/ 486 h 1223"/>
                <a:gd name="T80" fmla="*/ 879 w 1472"/>
                <a:gd name="T81" fmla="*/ 596 h 1223"/>
                <a:gd name="T82" fmla="*/ 742 w 1472"/>
                <a:gd name="T83" fmla="*/ 709 h 1223"/>
                <a:gd name="T84" fmla="*/ 897 w 1472"/>
                <a:gd name="T85" fmla="*/ 829 h 1223"/>
                <a:gd name="T86" fmla="*/ 1014 w 1472"/>
                <a:gd name="T87" fmla="*/ 713 h 1223"/>
                <a:gd name="T88" fmla="*/ 1078 w 1472"/>
                <a:gd name="T89" fmla="*/ 547 h 1223"/>
                <a:gd name="T90" fmla="*/ 1095 w 1472"/>
                <a:gd name="T91" fmla="*/ 435 h 1223"/>
                <a:gd name="T92" fmla="*/ 1168 w 1472"/>
                <a:gd name="T93" fmla="*/ 380 h 1223"/>
                <a:gd name="T94" fmla="*/ 1250 w 1472"/>
                <a:gd name="T95" fmla="*/ 397 h 1223"/>
                <a:gd name="T96" fmla="*/ 1296 w 1472"/>
                <a:gd name="T97" fmla="*/ 475 h 1223"/>
                <a:gd name="T98" fmla="*/ 1250 w 1472"/>
                <a:gd name="T99" fmla="*/ 709 h 1223"/>
                <a:gd name="T100" fmla="*/ 1065 w 1472"/>
                <a:gd name="T101" fmla="*/ 940 h 1223"/>
                <a:gd name="T102" fmla="*/ 737 w 1472"/>
                <a:gd name="T103" fmla="*/ 1046 h 1223"/>
                <a:gd name="T104" fmla="*/ 970 w 1472"/>
                <a:gd name="T105" fmla="*/ 307 h 1223"/>
                <a:gd name="T106" fmla="*/ 962 w 1472"/>
                <a:gd name="T107" fmla="*/ 318 h 1223"/>
                <a:gd name="T108" fmla="*/ 948 w 1472"/>
                <a:gd name="T109" fmla="*/ 339 h 1223"/>
                <a:gd name="T110" fmla="*/ 940 w 1472"/>
                <a:gd name="T111" fmla="*/ 353 h 1223"/>
                <a:gd name="T112" fmla="*/ 928 w 1472"/>
                <a:gd name="T113" fmla="*/ 378 h 1223"/>
                <a:gd name="T114" fmla="*/ 924 w 1472"/>
                <a:gd name="T115" fmla="*/ 389 h 1223"/>
                <a:gd name="T116" fmla="*/ 915 w 1472"/>
                <a:gd name="T117" fmla="*/ 416 h 1223"/>
                <a:gd name="T118" fmla="*/ 912 w 1472"/>
                <a:gd name="T119" fmla="*/ 430 h 1223"/>
                <a:gd name="T120" fmla="*/ 908 w 1472"/>
                <a:gd name="T121" fmla="*/ 459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2" h="1223">
                  <a:moveTo>
                    <a:pt x="1189" y="203"/>
                  </a:moveTo>
                  <a:lnTo>
                    <a:pt x="1189" y="203"/>
                  </a:lnTo>
                  <a:lnTo>
                    <a:pt x="1172" y="203"/>
                  </a:lnTo>
                  <a:lnTo>
                    <a:pt x="1153" y="204"/>
                  </a:lnTo>
                  <a:lnTo>
                    <a:pt x="1136" y="208"/>
                  </a:lnTo>
                  <a:lnTo>
                    <a:pt x="1119" y="212"/>
                  </a:lnTo>
                  <a:lnTo>
                    <a:pt x="1101" y="217"/>
                  </a:lnTo>
                  <a:lnTo>
                    <a:pt x="1085" y="223"/>
                  </a:lnTo>
                  <a:lnTo>
                    <a:pt x="1069" y="229"/>
                  </a:lnTo>
                  <a:lnTo>
                    <a:pt x="1054" y="238"/>
                  </a:lnTo>
                  <a:lnTo>
                    <a:pt x="1054" y="238"/>
                  </a:lnTo>
                  <a:lnTo>
                    <a:pt x="1045" y="219"/>
                  </a:lnTo>
                  <a:lnTo>
                    <a:pt x="1034" y="203"/>
                  </a:lnTo>
                  <a:lnTo>
                    <a:pt x="1023" y="187"/>
                  </a:lnTo>
                  <a:lnTo>
                    <a:pt x="1011" y="172"/>
                  </a:lnTo>
                  <a:lnTo>
                    <a:pt x="997" y="157"/>
                  </a:lnTo>
                  <a:lnTo>
                    <a:pt x="983" y="145"/>
                  </a:lnTo>
                  <a:lnTo>
                    <a:pt x="967" y="132"/>
                  </a:lnTo>
                  <a:lnTo>
                    <a:pt x="951" y="121"/>
                  </a:lnTo>
                  <a:lnTo>
                    <a:pt x="935" y="111"/>
                  </a:lnTo>
                  <a:lnTo>
                    <a:pt x="918" y="103"/>
                  </a:lnTo>
                  <a:lnTo>
                    <a:pt x="899" y="94"/>
                  </a:lnTo>
                  <a:lnTo>
                    <a:pt x="881" y="88"/>
                  </a:lnTo>
                  <a:lnTo>
                    <a:pt x="861" y="83"/>
                  </a:lnTo>
                  <a:lnTo>
                    <a:pt x="841" y="79"/>
                  </a:lnTo>
                  <a:lnTo>
                    <a:pt x="820" y="77"/>
                  </a:lnTo>
                  <a:lnTo>
                    <a:pt x="800" y="77"/>
                  </a:lnTo>
                  <a:lnTo>
                    <a:pt x="800" y="77"/>
                  </a:lnTo>
                  <a:lnTo>
                    <a:pt x="770" y="78"/>
                  </a:lnTo>
                  <a:lnTo>
                    <a:pt x="743" y="81"/>
                  </a:lnTo>
                  <a:lnTo>
                    <a:pt x="716" y="89"/>
                  </a:lnTo>
                  <a:lnTo>
                    <a:pt x="690" y="99"/>
                  </a:lnTo>
                  <a:lnTo>
                    <a:pt x="665" y="110"/>
                  </a:lnTo>
                  <a:lnTo>
                    <a:pt x="641" y="125"/>
                  </a:lnTo>
                  <a:lnTo>
                    <a:pt x="619" y="141"/>
                  </a:lnTo>
                  <a:lnTo>
                    <a:pt x="599" y="160"/>
                  </a:lnTo>
                  <a:lnTo>
                    <a:pt x="582" y="179"/>
                  </a:lnTo>
                  <a:lnTo>
                    <a:pt x="564" y="202"/>
                  </a:lnTo>
                  <a:lnTo>
                    <a:pt x="551" y="224"/>
                  </a:lnTo>
                  <a:lnTo>
                    <a:pt x="538" y="249"/>
                  </a:lnTo>
                  <a:lnTo>
                    <a:pt x="530" y="275"/>
                  </a:lnTo>
                  <a:lnTo>
                    <a:pt x="522" y="302"/>
                  </a:lnTo>
                  <a:lnTo>
                    <a:pt x="518" y="331"/>
                  </a:lnTo>
                  <a:lnTo>
                    <a:pt x="516" y="359"/>
                  </a:lnTo>
                  <a:lnTo>
                    <a:pt x="516" y="359"/>
                  </a:lnTo>
                  <a:lnTo>
                    <a:pt x="515" y="383"/>
                  </a:lnTo>
                  <a:lnTo>
                    <a:pt x="512" y="405"/>
                  </a:lnTo>
                  <a:lnTo>
                    <a:pt x="506" y="428"/>
                  </a:lnTo>
                  <a:lnTo>
                    <a:pt x="499" y="449"/>
                  </a:lnTo>
                  <a:lnTo>
                    <a:pt x="489" y="470"/>
                  </a:lnTo>
                  <a:lnTo>
                    <a:pt x="477" y="488"/>
                  </a:lnTo>
                  <a:lnTo>
                    <a:pt x="464" y="507"/>
                  </a:lnTo>
                  <a:lnTo>
                    <a:pt x="448" y="524"/>
                  </a:lnTo>
                  <a:lnTo>
                    <a:pt x="448" y="524"/>
                  </a:lnTo>
                  <a:lnTo>
                    <a:pt x="430" y="540"/>
                  </a:lnTo>
                  <a:lnTo>
                    <a:pt x="412" y="554"/>
                  </a:lnTo>
                  <a:lnTo>
                    <a:pt x="393" y="565"/>
                  </a:lnTo>
                  <a:lnTo>
                    <a:pt x="372" y="575"/>
                  </a:lnTo>
                  <a:lnTo>
                    <a:pt x="351" y="583"/>
                  </a:lnTo>
                  <a:lnTo>
                    <a:pt x="329" y="589"/>
                  </a:lnTo>
                  <a:lnTo>
                    <a:pt x="306" y="592"/>
                  </a:lnTo>
                  <a:lnTo>
                    <a:pt x="283" y="592"/>
                  </a:lnTo>
                  <a:lnTo>
                    <a:pt x="283" y="592"/>
                  </a:lnTo>
                  <a:lnTo>
                    <a:pt x="272" y="592"/>
                  </a:lnTo>
                  <a:lnTo>
                    <a:pt x="262" y="591"/>
                  </a:lnTo>
                  <a:lnTo>
                    <a:pt x="251" y="589"/>
                  </a:lnTo>
                  <a:lnTo>
                    <a:pt x="241" y="585"/>
                  </a:lnTo>
                  <a:lnTo>
                    <a:pt x="232" y="580"/>
                  </a:lnTo>
                  <a:lnTo>
                    <a:pt x="223" y="575"/>
                  </a:lnTo>
                  <a:lnTo>
                    <a:pt x="215" y="569"/>
                  </a:lnTo>
                  <a:lnTo>
                    <a:pt x="207" y="561"/>
                  </a:lnTo>
                  <a:lnTo>
                    <a:pt x="200" y="554"/>
                  </a:lnTo>
                  <a:lnTo>
                    <a:pt x="193" y="545"/>
                  </a:lnTo>
                  <a:lnTo>
                    <a:pt x="189" y="537"/>
                  </a:lnTo>
                  <a:lnTo>
                    <a:pt x="184" y="527"/>
                  </a:lnTo>
                  <a:lnTo>
                    <a:pt x="180" y="518"/>
                  </a:lnTo>
                  <a:lnTo>
                    <a:pt x="177" y="507"/>
                  </a:lnTo>
                  <a:lnTo>
                    <a:pt x="176" y="497"/>
                  </a:lnTo>
                  <a:lnTo>
                    <a:pt x="175" y="486"/>
                  </a:lnTo>
                  <a:lnTo>
                    <a:pt x="175" y="486"/>
                  </a:lnTo>
                  <a:lnTo>
                    <a:pt x="176" y="468"/>
                  </a:lnTo>
                  <a:lnTo>
                    <a:pt x="177" y="451"/>
                  </a:lnTo>
                  <a:lnTo>
                    <a:pt x="180" y="435"/>
                  </a:lnTo>
                  <a:lnTo>
                    <a:pt x="182" y="419"/>
                  </a:lnTo>
                  <a:lnTo>
                    <a:pt x="186" y="403"/>
                  </a:lnTo>
                  <a:lnTo>
                    <a:pt x="191" y="387"/>
                  </a:lnTo>
                  <a:lnTo>
                    <a:pt x="196" y="370"/>
                  </a:lnTo>
                  <a:lnTo>
                    <a:pt x="202" y="356"/>
                  </a:lnTo>
                  <a:lnTo>
                    <a:pt x="208" y="341"/>
                  </a:lnTo>
                  <a:lnTo>
                    <a:pt x="216" y="327"/>
                  </a:lnTo>
                  <a:lnTo>
                    <a:pt x="223" y="312"/>
                  </a:lnTo>
                  <a:lnTo>
                    <a:pt x="232" y="299"/>
                  </a:lnTo>
                  <a:lnTo>
                    <a:pt x="242" y="286"/>
                  </a:lnTo>
                  <a:lnTo>
                    <a:pt x="252" y="274"/>
                  </a:lnTo>
                  <a:lnTo>
                    <a:pt x="262" y="261"/>
                  </a:lnTo>
                  <a:lnTo>
                    <a:pt x="273" y="250"/>
                  </a:lnTo>
                  <a:lnTo>
                    <a:pt x="285" y="239"/>
                  </a:lnTo>
                  <a:lnTo>
                    <a:pt x="296" y="228"/>
                  </a:lnTo>
                  <a:lnTo>
                    <a:pt x="310" y="218"/>
                  </a:lnTo>
                  <a:lnTo>
                    <a:pt x="322" y="209"/>
                  </a:lnTo>
                  <a:lnTo>
                    <a:pt x="336" y="201"/>
                  </a:lnTo>
                  <a:lnTo>
                    <a:pt x="350" y="192"/>
                  </a:lnTo>
                  <a:lnTo>
                    <a:pt x="365" y="184"/>
                  </a:lnTo>
                  <a:lnTo>
                    <a:pt x="380" y="178"/>
                  </a:lnTo>
                  <a:lnTo>
                    <a:pt x="394" y="172"/>
                  </a:lnTo>
                  <a:lnTo>
                    <a:pt x="411" y="167"/>
                  </a:lnTo>
                  <a:lnTo>
                    <a:pt x="425" y="162"/>
                  </a:lnTo>
                  <a:lnTo>
                    <a:pt x="442" y="158"/>
                  </a:lnTo>
                  <a:lnTo>
                    <a:pt x="459" y="156"/>
                  </a:lnTo>
                  <a:lnTo>
                    <a:pt x="475" y="153"/>
                  </a:lnTo>
                  <a:lnTo>
                    <a:pt x="492" y="152"/>
                  </a:lnTo>
                  <a:lnTo>
                    <a:pt x="510" y="152"/>
                  </a:lnTo>
                  <a:lnTo>
                    <a:pt x="357" y="0"/>
                  </a:lnTo>
                  <a:lnTo>
                    <a:pt x="357" y="0"/>
                  </a:lnTo>
                  <a:lnTo>
                    <a:pt x="327" y="10"/>
                  </a:lnTo>
                  <a:lnTo>
                    <a:pt x="299" y="22"/>
                  </a:lnTo>
                  <a:lnTo>
                    <a:pt x="272" y="36"/>
                  </a:lnTo>
                  <a:lnTo>
                    <a:pt x="244" y="50"/>
                  </a:lnTo>
                  <a:lnTo>
                    <a:pt x="220" y="67"/>
                  </a:lnTo>
                  <a:lnTo>
                    <a:pt x="195" y="85"/>
                  </a:lnTo>
                  <a:lnTo>
                    <a:pt x="171" y="105"/>
                  </a:lnTo>
                  <a:lnTo>
                    <a:pt x="149" y="126"/>
                  </a:lnTo>
                  <a:lnTo>
                    <a:pt x="128" y="147"/>
                  </a:lnTo>
                  <a:lnTo>
                    <a:pt x="109" y="171"/>
                  </a:lnTo>
                  <a:lnTo>
                    <a:pt x="91" y="196"/>
                  </a:lnTo>
                  <a:lnTo>
                    <a:pt x="74" y="222"/>
                  </a:lnTo>
                  <a:lnTo>
                    <a:pt x="58" y="248"/>
                  </a:lnTo>
                  <a:lnTo>
                    <a:pt x="46" y="276"/>
                  </a:lnTo>
                  <a:lnTo>
                    <a:pt x="33" y="305"/>
                  </a:lnTo>
                  <a:lnTo>
                    <a:pt x="24" y="333"/>
                  </a:lnTo>
                  <a:lnTo>
                    <a:pt x="24" y="333"/>
                  </a:lnTo>
                  <a:lnTo>
                    <a:pt x="14" y="370"/>
                  </a:lnTo>
                  <a:lnTo>
                    <a:pt x="6" y="408"/>
                  </a:lnTo>
                  <a:lnTo>
                    <a:pt x="4" y="426"/>
                  </a:lnTo>
                  <a:lnTo>
                    <a:pt x="1" y="446"/>
                  </a:lnTo>
                  <a:lnTo>
                    <a:pt x="0" y="466"/>
                  </a:lnTo>
                  <a:lnTo>
                    <a:pt x="0" y="486"/>
                  </a:lnTo>
                  <a:lnTo>
                    <a:pt x="0" y="486"/>
                  </a:lnTo>
                  <a:lnTo>
                    <a:pt x="1" y="523"/>
                  </a:lnTo>
                  <a:lnTo>
                    <a:pt x="4" y="560"/>
                  </a:lnTo>
                  <a:lnTo>
                    <a:pt x="9" y="597"/>
                  </a:lnTo>
                  <a:lnTo>
                    <a:pt x="15" y="633"/>
                  </a:lnTo>
                  <a:lnTo>
                    <a:pt x="22" y="669"/>
                  </a:lnTo>
                  <a:lnTo>
                    <a:pt x="33" y="704"/>
                  </a:lnTo>
                  <a:lnTo>
                    <a:pt x="45" y="739"/>
                  </a:lnTo>
                  <a:lnTo>
                    <a:pt x="58" y="772"/>
                  </a:lnTo>
                  <a:lnTo>
                    <a:pt x="72" y="805"/>
                  </a:lnTo>
                  <a:lnTo>
                    <a:pt x="89" y="837"/>
                  </a:lnTo>
                  <a:lnTo>
                    <a:pt x="107" y="868"/>
                  </a:lnTo>
                  <a:lnTo>
                    <a:pt x="125" y="898"/>
                  </a:lnTo>
                  <a:lnTo>
                    <a:pt x="146" y="926"/>
                  </a:lnTo>
                  <a:lnTo>
                    <a:pt x="169" y="953"/>
                  </a:lnTo>
                  <a:lnTo>
                    <a:pt x="191" y="981"/>
                  </a:lnTo>
                  <a:lnTo>
                    <a:pt x="216" y="1007"/>
                  </a:lnTo>
                  <a:lnTo>
                    <a:pt x="242" y="1030"/>
                  </a:lnTo>
                  <a:lnTo>
                    <a:pt x="268" y="1054"/>
                  </a:lnTo>
                  <a:lnTo>
                    <a:pt x="296" y="1076"/>
                  </a:lnTo>
                  <a:lnTo>
                    <a:pt x="325" y="1096"/>
                  </a:lnTo>
                  <a:lnTo>
                    <a:pt x="355" y="1116"/>
                  </a:lnTo>
                  <a:lnTo>
                    <a:pt x="386" y="1133"/>
                  </a:lnTo>
                  <a:lnTo>
                    <a:pt x="417" y="1149"/>
                  </a:lnTo>
                  <a:lnTo>
                    <a:pt x="450" y="1164"/>
                  </a:lnTo>
                  <a:lnTo>
                    <a:pt x="484" y="1178"/>
                  </a:lnTo>
                  <a:lnTo>
                    <a:pt x="517" y="1189"/>
                  </a:lnTo>
                  <a:lnTo>
                    <a:pt x="552" y="1199"/>
                  </a:lnTo>
                  <a:lnTo>
                    <a:pt x="588" y="1208"/>
                  </a:lnTo>
                  <a:lnTo>
                    <a:pt x="624" y="1214"/>
                  </a:lnTo>
                  <a:lnTo>
                    <a:pt x="661" y="1219"/>
                  </a:lnTo>
                  <a:lnTo>
                    <a:pt x="698" y="1221"/>
                  </a:lnTo>
                  <a:lnTo>
                    <a:pt x="737" y="1223"/>
                  </a:lnTo>
                  <a:lnTo>
                    <a:pt x="737" y="1223"/>
                  </a:lnTo>
                  <a:lnTo>
                    <a:pt x="761" y="1221"/>
                  </a:lnTo>
                  <a:lnTo>
                    <a:pt x="786" y="1220"/>
                  </a:lnTo>
                  <a:lnTo>
                    <a:pt x="810" y="1219"/>
                  </a:lnTo>
                  <a:lnTo>
                    <a:pt x="835" y="1215"/>
                  </a:lnTo>
                  <a:lnTo>
                    <a:pt x="858" y="1211"/>
                  </a:lnTo>
                  <a:lnTo>
                    <a:pt x="882" y="1208"/>
                  </a:lnTo>
                  <a:lnTo>
                    <a:pt x="905" y="1203"/>
                  </a:lnTo>
                  <a:lnTo>
                    <a:pt x="929" y="1197"/>
                  </a:lnTo>
                  <a:lnTo>
                    <a:pt x="951" y="1190"/>
                  </a:lnTo>
                  <a:lnTo>
                    <a:pt x="975" y="1183"/>
                  </a:lnTo>
                  <a:lnTo>
                    <a:pt x="996" y="1174"/>
                  </a:lnTo>
                  <a:lnTo>
                    <a:pt x="1018" y="1165"/>
                  </a:lnTo>
                  <a:lnTo>
                    <a:pt x="1041" y="1157"/>
                  </a:lnTo>
                  <a:lnTo>
                    <a:pt x="1062" y="1147"/>
                  </a:lnTo>
                  <a:lnTo>
                    <a:pt x="1081" y="1136"/>
                  </a:lnTo>
                  <a:lnTo>
                    <a:pt x="1103" y="1125"/>
                  </a:lnTo>
                  <a:lnTo>
                    <a:pt x="1142" y="1100"/>
                  </a:lnTo>
                  <a:lnTo>
                    <a:pt x="1179" y="1072"/>
                  </a:lnTo>
                  <a:lnTo>
                    <a:pt x="1215" y="1044"/>
                  </a:lnTo>
                  <a:lnTo>
                    <a:pt x="1250" y="1012"/>
                  </a:lnTo>
                  <a:lnTo>
                    <a:pt x="1282" y="979"/>
                  </a:lnTo>
                  <a:lnTo>
                    <a:pt x="1312" y="943"/>
                  </a:lnTo>
                  <a:lnTo>
                    <a:pt x="1341" y="906"/>
                  </a:lnTo>
                  <a:lnTo>
                    <a:pt x="1365" y="867"/>
                  </a:lnTo>
                  <a:lnTo>
                    <a:pt x="1365" y="867"/>
                  </a:lnTo>
                  <a:lnTo>
                    <a:pt x="1380" y="842"/>
                  </a:lnTo>
                  <a:lnTo>
                    <a:pt x="1394" y="814"/>
                  </a:lnTo>
                  <a:lnTo>
                    <a:pt x="1408" y="787"/>
                  </a:lnTo>
                  <a:lnTo>
                    <a:pt x="1419" y="760"/>
                  </a:lnTo>
                  <a:lnTo>
                    <a:pt x="1430" y="731"/>
                  </a:lnTo>
                  <a:lnTo>
                    <a:pt x="1440" y="703"/>
                  </a:lnTo>
                  <a:lnTo>
                    <a:pt x="1449" y="674"/>
                  </a:lnTo>
                  <a:lnTo>
                    <a:pt x="1455" y="645"/>
                  </a:lnTo>
                  <a:lnTo>
                    <a:pt x="1455" y="645"/>
                  </a:lnTo>
                  <a:lnTo>
                    <a:pt x="1462" y="605"/>
                  </a:lnTo>
                  <a:lnTo>
                    <a:pt x="1468" y="566"/>
                  </a:lnTo>
                  <a:lnTo>
                    <a:pt x="1472" y="525"/>
                  </a:lnTo>
                  <a:lnTo>
                    <a:pt x="1472" y="486"/>
                  </a:lnTo>
                  <a:lnTo>
                    <a:pt x="1472" y="486"/>
                  </a:lnTo>
                  <a:lnTo>
                    <a:pt x="1471" y="457"/>
                  </a:lnTo>
                  <a:lnTo>
                    <a:pt x="1467" y="429"/>
                  </a:lnTo>
                  <a:lnTo>
                    <a:pt x="1460" y="401"/>
                  </a:lnTo>
                  <a:lnTo>
                    <a:pt x="1450" y="375"/>
                  </a:lnTo>
                  <a:lnTo>
                    <a:pt x="1439" y="351"/>
                  </a:lnTo>
                  <a:lnTo>
                    <a:pt x="1424" y="327"/>
                  </a:lnTo>
                  <a:lnTo>
                    <a:pt x="1408" y="306"/>
                  </a:lnTo>
                  <a:lnTo>
                    <a:pt x="1390" y="286"/>
                  </a:lnTo>
                  <a:lnTo>
                    <a:pt x="1369" y="268"/>
                  </a:lnTo>
                  <a:lnTo>
                    <a:pt x="1348" y="251"/>
                  </a:lnTo>
                  <a:lnTo>
                    <a:pt x="1325" y="237"/>
                  </a:lnTo>
                  <a:lnTo>
                    <a:pt x="1300" y="225"/>
                  </a:lnTo>
                  <a:lnTo>
                    <a:pt x="1274" y="215"/>
                  </a:lnTo>
                  <a:lnTo>
                    <a:pt x="1246" y="208"/>
                  </a:lnTo>
                  <a:lnTo>
                    <a:pt x="1219" y="204"/>
                  </a:lnTo>
                  <a:lnTo>
                    <a:pt x="1189" y="203"/>
                  </a:lnTo>
                  <a:lnTo>
                    <a:pt x="1189" y="203"/>
                  </a:lnTo>
                  <a:close/>
                  <a:moveTo>
                    <a:pt x="1050" y="239"/>
                  </a:moveTo>
                  <a:lnTo>
                    <a:pt x="1050" y="239"/>
                  </a:lnTo>
                  <a:lnTo>
                    <a:pt x="1045" y="243"/>
                  </a:lnTo>
                  <a:lnTo>
                    <a:pt x="1045" y="243"/>
                  </a:lnTo>
                  <a:lnTo>
                    <a:pt x="1050" y="239"/>
                  </a:lnTo>
                  <a:lnTo>
                    <a:pt x="1050" y="239"/>
                  </a:lnTo>
                  <a:close/>
                  <a:moveTo>
                    <a:pt x="1041" y="245"/>
                  </a:moveTo>
                  <a:lnTo>
                    <a:pt x="1041" y="245"/>
                  </a:lnTo>
                  <a:lnTo>
                    <a:pt x="1036" y="249"/>
                  </a:lnTo>
                  <a:lnTo>
                    <a:pt x="1036" y="249"/>
                  </a:lnTo>
                  <a:lnTo>
                    <a:pt x="1041" y="245"/>
                  </a:lnTo>
                  <a:lnTo>
                    <a:pt x="1041" y="245"/>
                  </a:lnTo>
                  <a:close/>
                  <a:moveTo>
                    <a:pt x="1031" y="251"/>
                  </a:moveTo>
                  <a:lnTo>
                    <a:pt x="1031" y="251"/>
                  </a:lnTo>
                  <a:lnTo>
                    <a:pt x="1022" y="258"/>
                  </a:lnTo>
                  <a:lnTo>
                    <a:pt x="1022" y="258"/>
                  </a:lnTo>
                  <a:lnTo>
                    <a:pt x="1031" y="251"/>
                  </a:lnTo>
                  <a:lnTo>
                    <a:pt x="1031" y="251"/>
                  </a:lnTo>
                  <a:close/>
                  <a:moveTo>
                    <a:pt x="1018" y="261"/>
                  </a:moveTo>
                  <a:lnTo>
                    <a:pt x="1018" y="261"/>
                  </a:lnTo>
                  <a:lnTo>
                    <a:pt x="1012" y="265"/>
                  </a:lnTo>
                  <a:lnTo>
                    <a:pt x="1012" y="265"/>
                  </a:lnTo>
                  <a:lnTo>
                    <a:pt x="1018" y="261"/>
                  </a:lnTo>
                  <a:lnTo>
                    <a:pt x="1018" y="261"/>
                  </a:lnTo>
                  <a:close/>
                  <a:moveTo>
                    <a:pt x="1008" y="269"/>
                  </a:moveTo>
                  <a:lnTo>
                    <a:pt x="1008" y="269"/>
                  </a:lnTo>
                  <a:lnTo>
                    <a:pt x="1001" y="275"/>
                  </a:lnTo>
                  <a:lnTo>
                    <a:pt x="1001" y="275"/>
                  </a:lnTo>
                  <a:lnTo>
                    <a:pt x="1008" y="269"/>
                  </a:lnTo>
                  <a:lnTo>
                    <a:pt x="1008" y="269"/>
                  </a:lnTo>
                  <a:close/>
                  <a:moveTo>
                    <a:pt x="997" y="279"/>
                  </a:moveTo>
                  <a:lnTo>
                    <a:pt x="997" y="279"/>
                  </a:lnTo>
                  <a:lnTo>
                    <a:pt x="992" y="284"/>
                  </a:lnTo>
                  <a:lnTo>
                    <a:pt x="992" y="284"/>
                  </a:lnTo>
                  <a:lnTo>
                    <a:pt x="997" y="279"/>
                  </a:lnTo>
                  <a:lnTo>
                    <a:pt x="997" y="279"/>
                  </a:lnTo>
                  <a:close/>
                  <a:moveTo>
                    <a:pt x="988" y="287"/>
                  </a:moveTo>
                  <a:lnTo>
                    <a:pt x="988" y="287"/>
                  </a:lnTo>
                  <a:lnTo>
                    <a:pt x="981" y="295"/>
                  </a:lnTo>
                  <a:lnTo>
                    <a:pt x="981" y="295"/>
                  </a:lnTo>
                  <a:lnTo>
                    <a:pt x="988" y="287"/>
                  </a:lnTo>
                  <a:lnTo>
                    <a:pt x="988" y="287"/>
                  </a:lnTo>
                  <a:close/>
                  <a:moveTo>
                    <a:pt x="737" y="1046"/>
                  </a:moveTo>
                  <a:lnTo>
                    <a:pt x="737" y="1046"/>
                  </a:lnTo>
                  <a:lnTo>
                    <a:pt x="698" y="1045"/>
                  </a:lnTo>
                  <a:lnTo>
                    <a:pt x="660" y="1041"/>
                  </a:lnTo>
                  <a:lnTo>
                    <a:pt x="623" y="1035"/>
                  </a:lnTo>
                  <a:lnTo>
                    <a:pt x="587" y="1027"/>
                  </a:lnTo>
                  <a:lnTo>
                    <a:pt x="552" y="1015"/>
                  </a:lnTo>
                  <a:lnTo>
                    <a:pt x="517" y="1002"/>
                  </a:lnTo>
                  <a:lnTo>
                    <a:pt x="485" y="987"/>
                  </a:lnTo>
                  <a:lnTo>
                    <a:pt x="453" y="970"/>
                  </a:lnTo>
                  <a:lnTo>
                    <a:pt x="422" y="950"/>
                  </a:lnTo>
                  <a:lnTo>
                    <a:pt x="393" y="929"/>
                  </a:lnTo>
                  <a:lnTo>
                    <a:pt x="365" y="906"/>
                  </a:lnTo>
                  <a:lnTo>
                    <a:pt x="339" y="881"/>
                  </a:lnTo>
                  <a:lnTo>
                    <a:pt x="314" y="854"/>
                  </a:lnTo>
                  <a:lnTo>
                    <a:pt x="291" y="827"/>
                  </a:lnTo>
                  <a:lnTo>
                    <a:pt x="270" y="797"/>
                  </a:lnTo>
                  <a:lnTo>
                    <a:pt x="252" y="767"/>
                  </a:lnTo>
                  <a:lnTo>
                    <a:pt x="252" y="767"/>
                  </a:lnTo>
                  <a:lnTo>
                    <a:pt x="267" y="769"/>
                  </a:lnTo>
                  <a:lnTo>
                    <a:pt x="283" y="769"/>
                  </a:lnTo>
                  <a:lnTo>
                    <a:pt x="283" y="769"/>
                  </a:lnTo>
                  <a:lnTo>
                    <a:pt x="303" y="769"/>
                  </a:lnTo>
                  <a:lnTo>
                    <a:pt x="324" y="766"/>
                  </a:lnTo>
                  <a:lnTo>
                    <a:pt x="344" y="764"/>
                  </a:lnTo>
                  <a:lnTo>
                    <a:pt x="363" y="761"/>
                  </a:lnTo>
                  <a:lnTo>
                    <a:pt x="383" y="756"/>
                  </a:lnTo>
                  <a:lnTo>
                    <a:pt x="402" y="751"/>
                  </a:lnTo>
                  <a:lnTo>
                    <a:pt x="420" y="745"/>
                  </a:lnTo>
                  <a:lnTo>
                    <a:pt x="439" y="738"/>
                  </a:lnTo>
                  <a:lnTo>
                    <a:pt x="458" y="730"/>
                  </a:lnTo>
                  <a:lnTo>
                    <a:pt x="475" y="720"/>
                  </a:lnTo>
                  <a:lnTo>
                    <a:pt x="492" y="710"/>
                  </a:lnTo>
                  <a:lnTo>
                    <a:pt x="510" y="700"/>
                  </a:lnTo>
                  <a:lnTo>
                    <a:pt x="526" y="688"/>
                  </a:lnTo>
                  <a:lnTo>
                    <a:pt x="542" y="676"/>
                  </a:lnTo>
                  <a:lnTo>
                    <a:pt x="557" y="663"/>
                  </a:lnTo>
                  <a:lnTo>
                    <a:pt x="572" y="648"/>
                  </a:lnTo>
                  <a:lnTo>
                    <a:pt x="572" y="648"/>
                  </a:lnTo>
                  <a:lnTo>
                    <a:pt x="587" y="633"/>
                  </a:lnTo>
                  <a:lnTo>
                    <a:pt x="599" y="619"/>
                  </a:lnTo>
                  <a:lnTo>
                    <a:pt x="611" y="602"/>
                  </a:lnTo>
                  <a:lnTo>
                    <a:pt x="624" y="586"/>
                  </a:lnTo>
                  <a:lnTo>
                    <a:pt x="634" y="569"/>
                  </a:lnTo>
                  <a:lnTo>
                    <a:pt x="644" y="552"/>
                  </a:lnTo>
                  <a:lnTo>
                    <a:pt x="654" y="534"/>
                  </a:lnTo>
                  <a:lnTo>
                    <a:pt x="661" y="516"/>
                  </a:lnTo>
                  <a:lnTo>
                    <a:pt x="668" y="497"/>
                  </a:lnTo>
                  <a:lnTo>
                    <a:pt x="675" y="478"/>
                  </a:lnTo>
                  <a:lnTo>
                    <a:pt x="680" y="460"/>
                  </a:lnTo>
                  <a:lnTo>
                    <a:pt x="685" y="440"/>
                  </a:lnTo>
                  <a:lnTo>
                    <a:pt x="687" y="420"/>
                  </a:lnTo>
                  <a:lnTo>
                    <a:pt x="690" y="400"/>
                  </a:lnTo>
                  <a:lnTo>
                    <a:pt x="692" y="380"/>
                  </a:lnTo>
                  <a:lnTo>
                    <a:pt x="692" y="359"/>
                  </a:lnTo>
                  <a:lnTo>
                    <a:pt x="692" y="359"/>
                  </a:lnTo>
                  <a:lnTo>
                    <a:pt x="692" y="348"/>
                  </a:lnTo>
                  <a:lnTo>
                    <a:pt x="695" y="338"/>
                  </a:lnTo>
                  <a:lnTo>
                    <a:pt x="697" y="327"/>
                  </a:lnTo>
                  <a:lnTo>
                    <a:pt x="701" y="317"/>
                  </a:lnTo>
                  <a:lnTo>
                    <a:pt x="704" y="308"/>
                  </a:lnTo>
                  <a:lnTo>
                    <a:pt x="711" y="300"/>
                  </a:lnTo>
                  <a:lnTo>
                    <a:pt x="717" y="291"/>
                  </a:lnTo>
                  <a:lnTo>
                    <a:pt x="723" y="284"/>
                  </a:lnTo>
                  <a:lnTo>
                    <a:pt x="732" y="276"/>
                  </a:lnTo>
                  <a:lnTo>
                    <a:pt x="739" y="270"/>
                  </a:lnTo>
                  <a:lnTo>
                    <a:pt x="748" y="265"/>
                  </a:lnTo>
                  <a:lnTo>
                    <a:pt x="758" y="260"/>
                  </a:lnTo>
                  <a:lnTo>
                    <a:pt x="768" y="256"/>
                  </a:lnTo>
                  <a:lnTo>
                    <a:pt x="778" y="254"/>
                  </a:lnTo>
                  <a:lnTo>
                    <a:pt x="789" y="253"/>
                  </a:lnTo>
                  <a:lnTo>
                    <a:pt x="800" y="251"/>
                  </a:lnTo>
                  <a:lnTo>
                    <a:pt x="800" y="251"/>
                  </a:lnTo>
                  <a:lnTo>
                    <a:pt x="810" y="253"/>
                  </a:lnTo>
                  <a:lnTo>
                    <a:pt x="821" y="254"/>
                  </a:lnTo>
                  <a:lnTo>
                    <a:pt x="831" y="256"/>
                  </a:lnTo>
                  <a:lnTo>
                    <a:pt x="841" y="260"/>
                  </a:lnTo>
                  <a:lnTo>
                    <a:pt x="851" y="265"/>
                  </a:lnTo>
                  <a:lnTo>
                    <a:pt x="859" y="270"/>
                  </a:lnTo>
                  <a:lnTo>
                    <a:pt x="868" y="276"/>
                  </a:lnTo>
                  <a:lnTo>
                    <a:pt x="876" y="284"/>
                  </a:lnTo>
                  <a:lnTo>
                    <a:pt x="882" y="291"/>
                  </a:lnTo>
                  <a:lnTo>
                    <a:pt x="888" y="300"/>
                  </a:lnTo>
                  <a:lnTo>
                    <a:pt x="894" y="308"/>
                  </a:lnTo>
                  <a:lnTo>
                    <a:pt x="898" y="317"/>
                  </a:lnTo>
                  <a:lnTo>
                    <a:pt x="902" y="327"/>
                  </a:lnTo>
                  <a:lnTo>
                    <a:pt x="904" y="338"/>
                  </a:lnTo>
                  <a:lnTo>
                    <a:pt x="907" y="348"/>
                  </a:lnTo>
                  <a:lnTo>
                    <a:pt x="907" y="359"/>
                  </a:lnTo>
                  <a:lnTo>
                    <a:pt x="907" y="486"/>
                  </a:lnTo>
                  <a:lnTo>
                    <a:pt x="907" y="486"/>
                  </a:lnTo>
                  <a:lnTo>
                    <a:pt x="907" y="472"/>
                  </a:lnTo>
                  <a:lnTo>
                    <a:pt x="907" y="472"/>
                  </a:lnTo>
                  <a:lnTo>
                    <a:pt x="907" y="486"/>
                  </a:lnTo>
                  <a:lnTo>
                    <a:pt x="907" y="486"/>
                  </a:lnTo>
                  <a:lnTo>
                    <a:pt x="905" y="509"/>
                  </a:lnTo>
                  <a:lnTo>
                    <a:pt x="902" y="532"/>
                  </a:lnTo>
                  <a:lnTo>
                    <a:pt x="897" y="554"/>
                  </a:lnTo>
                  <a:lnTo>
                    <a:pt x="889" y="575"/>
                  </a:lnTo>
                  <a:lnTo>
                    <a:pt x="879" y="596"/>
                  </a:lnTo>
                  <a:lnTo>
                    <a:pt x="868" y="615"/>
                  </a:lnTo>
                  <a:lnTo>
                    <a:pt x="853" y="633"/>
                  </a:lnTo>
                  <a:lnTo>
                    <a:pt x="838" y="651"/>
                  </a:lnTo>
                  <a:lnTo>
                    <a:pt x="838" y="651"/>
                  </a:lnTo>
                  <a:lnTo>
                    <a:pt x="821" y="667"/>
                  </a:lnTo>
                  <a:lnTo>
                    <a:pt x="802" y="681"/>
                  </a:lnTo>
                  <a:lnTo>
                    <a:pt x="783" y="692"/>
                  </a:lnTo>
                  <a:lnTo>
                    <a:pt x="763" y="702"/>
                  </a:lnTo>
                  <a:lnTo>
                    <a:pt x="742" y="709"/>
                  </a:lnTo>
                  <a:lnTo>
                    <a:pt x="719" y="715"/>
                  </a:lnTo>
                  <a:lnTo>
                    <a:pt x="696" y="718"/>
                  </a:lnTo>
                  <a:lnTo>
                    <a:pt x="673" y="719"/>
                  </a:lnTo>
                  <a:lnTo>
                    <a:pt x="821" y="868"/>
                  </a:lnTo>
                  <a:lnTo>
                    <a:pt x="821" y="868"/>
                  </a:lnTo>
                  <a:lnTo>
                    <a:pt x="841" y="859"/>
                  </a:lnTo>
                  <a:lnTo>
                    <a:pt x="859" y="850"/>
                  </a:lnTo>
                  <a:lnTo>
                    <a:pt x="878" y="841"/>
                  </a:lnTo>
                  <a:lnTo>
                    <a:pt x="897" y="829"/>
                  </a:lnTo>
                  <a:lnTo>
                    <a:pt x="914" y="817"/>
                  </a:lnTo>
                  <a:lnTo>
                    <a:pt x="930" y="803"/>
                  </a:lnTo>
                  <a:lnTo>
                    <a:pt x="946" y="790"/>
                  </a:lnTo>
                  <a:lnTo>
                    <a:pt x="962" y="775"/>
                  </a:lnTo>
                  <a:lnTo>
                    <a:pt x="962" y="775"/>
                  </a:lnTo>
                  <a:lnTo>
                    <a:pt x="976" y="760"/>
                  </a:lnTo>
                  <a:lnTo>
                    <a:pt x="990" y="745"/>
                  </a:lnTo>
                  <a:lnTo>
                    <a:pt x="1002" y="729"/>
                  </a:lnTo>
                  <a:lnTo>
                    <a:pt x="1014" y="713"/>
                  </a:lnTo>
                  <a:lnTo>
                    <a:pt x="1024" y="695"/>
                  </a:lnTo>
                  <a:lnTo>
                    <a:pt x="1034" y="678"/>
                  </a:lnTo>
                  <a:lnTo>
                    <a:pt x="1043" y="661"/>
                  </a:lnTo>
                  <a:lnTo>
                    <a:pt x="1052" y="642"/>
                  </a:lnTo>
                  <a:lnTo>
                    <a:pt x="1059" y="623"/>
                  </a:lnTo>
                  <a:lnTo>
                    <a:pt x="1065" y="605"/>
                  </a:lnTo>
                  <a:lnTo>
                    <a:pt x="1070" y="585"/>
                  </a:lnTo>
                  <a:lnTo>
                    <a:pt x="1074" y="566"/>
                  </a:lnTo>
                  <a:lnTo>
                    <a:pt x="1078" y="547"/>
                  </a:lnTo>
                  <a:lnTo>
                    <a:pt x="1080" y="527"/>
                  </a:lnTo>
                  <a:lnTo>
                    <a:pt x="1081" y="506"/>
                  </a:lnTo>
                  <a:lnTo>
                    <a:pt x="1083" y="486"/>
                  </a:lnTo>
                  <a:lnTo>
                    <a:pt x="1083" y="486"/>
                  </a:lnTo>
                  <a:lnTo>
                    <a:pt x="1083" y="475"/>
                  </a:lnTo>
                  <a:lnTo>
                    <a:pt x="1085" y="463"/>
                  </a:lnTo>
                  <a:lnTo>
                    <a:pt x="1088" y="454"/>
                  </a:lnTo>
                  <a:lnTo>
                    <a:pt x="1091" y="444"/>
                  </a:lnTo>
                  <a:lnTo>
                    <a:pt x="1095" y="435"/>
                  </a:lnTo>
                  <a:lnTo>
                    <a:pt x="1101" y="425"/>
                  </a:lnTo>
                  <a:lnTo>
                    <a:pt x="1108" y="418"/>
                  </a:lnTo>
                  <a:lnTo>
                    <a:pt x="1114" y="410"/>
                  </a:lnTo>
                  <a:lnTo>
                    <a:pt x="1121" y="403"/>
                  </a:lnTo>
                  <a:lnTo>
                    <a:pt x="1130" y="397"/>
                  </a:lnTo>
                  <a:lnTo>
                    <a:pt x="1139" y="392"/>
                  </a:lnTo>
                  <a:lnTo>
                    <a:pt x="1148" y="387"/>
                  </a:lnTo>
                  <a:lnTo>
                    <a:pt x="1158" y="383"/>
                  </a:lnTo>
                  <a:lnTo>
                    <a:pt x="1168" y="380"/>
                  </a:lnTo>
                  <a:lnTo>
                    <a:pt x="1178" y="379"/>
                  </a:lnTo>
                  <a:lnTo>
                    <a:pt x="1189" y="378"/>
                  </a:lnTo>
                  <a:lnTo>
                    <a:pt x="1189" y="378"/>
                  </a:lnTo>
                  <a:lnTo>
                    <a:pt x="1201" y="379"/>
                  </a:lnTo>
                  <a:lnTo>
                    <a:pt x="1212" y="380"/>
                  </a:lnTo>
                  <a:lnTo>
                    <a:pt x="1222" y="383"/>
                  </a:lnTo>
                  <a:lnTo>
                    <a:pt x="1232" y="387"/>
                  </a:lnTo>
                  <a:lnTo>
                    <a:pt x="1241" y="392"/>
                  </a:lnTo>
                  <a:lnTo>
                    <a:pt x="1250" y="397"/>
                  </a:lnTo>
                  <a:lnTo>
                    <a:pt x="1258" y="403"/>
                  </a:lnTo>
                  <a:lnTo>
                    <a:pt x="1265" y="410"/>
                  </a:lnTo>
                  <a:lnTo>
                    <a:pt x="1272" y="418"/>
                  </a:lnTo>
                  <a:lnTo>
                    <a:pt x="1279" y="425"/>
                  </a:lnTo>
                  <a:lnTo>
                    <a:pt x="1284" y="435"/>
                  </a:lnTo>
                  <a:lnTo>
                    <a:pt x="1289" y="444"/>
                  </a:lnTo>
                  <a:lnTo>
                    <a:pt x="1292" y="454"/>
                  </a:lnTo>
                  <a:lnTo>
                    <a:pt x="1295" y="463"/>
                  </a:lnTo>
                  <a:lnTo>
                    <a:pt x="1296" y="475"/>
                  </a:lnTo>
                  <a:lnTo>
                    <a:pt x="1297" y="486"/>
                  </a:lnTo>
                  <a:lnTo>
                    <a:pt x="1297" y="486"/>
                  </a:lnTo>
                  <a:lnTo>
                    <a:pt x="1296" y="519"/>
                  </a:lnTo>
                  <a:lnTo>
                    <a:pt x="1294" y="553"/>
                  </a:lnTo>
                  <a:lnTo>
                    <a:pt x="1289" y="585"/>
                  </a:lnTo>
                  <a:lnTo>
                    <a:pt x="1281" y="617"/>
                  </a:lnTo>
                  <a:lnTo>
                    <a:pt x="1272" y="648"/>
                  </a:lnTo>
                  <a:lnTo>
                    <a:pt x="1263" y="679"/>
                  </a:lnTo>
                  <a:lnTo>
                    <a:pt x="1250" y="709"/>
                  </a:lnTo>
                  <a:lnTo>
                    <a:pt x="1236" y="738"/>
                  </a:lnTo>
                  <a:lnTo>
                    <a:pt x="1236" y="738"/>
                  </a:lnTo>
                  <a:lnTo>
                    <a:pt x="1218" y="771"/>
                  </a:lnTo>
                  <a:lnTo>
                    <a:pt x="1197" y="803"/>
                  </a:lnTo>
                  <a:lnTo>
                    <a:pt x="1174" y="834"/>
                  </a:lnTo>
                  <a:lnTo>
                    <a:pt x="1150" y="863"/>
                  </a:lnTo>
                  <a:lnTo>
                    <a:pt x="1124" y="890"/>
                  </a:lnTo>
                  <a:lnTo>
                    <a:pt x="1095" y="916"/>
                  </a:lnTo>
                  <a:lnTo>
                    <a:pt x="1065" y="940"/>
                  </a:lnTo>
                  <a:lnTo>
                    <a:pt x="1033" y="961"/>
                  </a:lnTo>
                  <a:lnTo>
                    <a:pt x="1001" y="979"/>
                  </a:lnTo>
                  <a:lnTo>
                    <a:pt x="966" y="997"/>
                  </a:lnTo>
                  <a:lnTo>
                    <a:pt x="930" y="1012"/>
                  </a:lnTo>
                  <a:lnTo>
                    <a:pt x="893" y="1024"/>
                  </a:lnTo>
                  <a:lnTo>
                    <a:pt x="856" y="1034"/>
                  </a:lnTo>
                  <a:lnTo>
                    <a:pt x="816" y="1040"/>
                  </a:lnTo>
                  <a:lnTo>
                    <a:pt x="776" y="1045"/>
                  </a:lnTo>
                  <a:lnTo>
                    <a:pt x="737" y="1046"/>
                  </a:lnTo>
                  <a:lnTo>
                    <a:pt x="737" y="1046"/>
                  </a:lnTo>
                  <a:close/>
                  <a:moveTo>
                    <a:pt x="979" y="297"/>
                  </a:moveTo>
                  <a:lnTo>
                    <a:pt x="979" y="297"/>
                  </a:lnTo>
                  <a:lnTo>
                    <a:pt x="974" y="303"/>
                  </a:lnTo>
                  <a:lnTo>
                    <a:pt x="974" y="303"/>
                  </a:lnTo>
                  <a:lnTo>
                    <a:pt x="979" y="297"/>
                  </a:lnTo>
                  <a:lnTo>
                    <a:pt x="979" y="297"/>
                  </a:lnTo>
                  <a:close/>
                  <a:moveTo>
                    <a:pt x="970" y="307"/>
                  </a:moveTo>
                  <a:lnTo>
                    <a:pt x="970" y="307"/>
                  </a:lnTo>
                  <a:lnTo>
                    <a:pt x="964" y="316"/>
                  </a:lnTo>
                  <a:lnTo>
                    <a:pt x="964" y="316"/>
                  </a:lnTo>
                  <a:lnTo>
                    <a:pt x="970" y="307"/>
                  </a:lnTo>
                  <a:lnTo>
                    <a:pt x="970" y="307"/>
                  </a:lnTo>
                  <a:close/>
                  <a:moveTo>
                    <a:pt x="962" y="318"/>
                  </a:moveTo>
                  <a:lnTo>
                    <a:pt x="962" y="318"/>
                  </a:lnTo>
                  <a:lnTo>
                    <a:pt x="956" y="326"/>
                  </a:lnTo>
                  <a:lnTo>
                    <a:pt x="956" y="326"/>
                  </a:lnTo>
                  <a:lnTo>
                    <a:pt x="962" y="318"/>
                  </a:lnTo>
                  <a:lnTo>
                    <a:pt x="962" y="318"/>
                  </a:lnTo>
                  <a:close/>
                  <a:moveTo>
                    <a:pt x="954" y="330"/>
                  </a:moveTo>
                  <a:lnTo>
                    <a:pt x="954" y="330"/>
                  </a:lnTo>
                  <a:lnTo>
                    <a:pt x="949" y="337"/>
                  </a:lnTo>
                  <a:lnTo>
                    <a:pt x="949" y="337"/>
                  </a:lnTo>
                  <a:lnTo>
                    <a:pt x="954" y="330"/>
                  </a:lnTo>
                  <a:lnTo>
                    <a:pt x="954" y="330"/>
                  </a:lnTo>
                  <a:close/>
                  <a:moveTo>
                    <a:pt x="948" y="339"/>
                  </a:moveTo>
                  <a:lnTo>
                    <a:pt x="948" y="339"/>
                  </a:lnTo>
                  <a:lnTo>
                    <a:pt x="941" y="349"/>
                  </a:lnTo>
                  <a:lnTo>
                    <a:pt x="941" y="349"/>
                  </a:lnTo>
                  <a:lnTo>
                    <a:pt x="948" y="339"/>
                  </a:lnTo>
                  <a:lnTo>
                    <a:pt x="948" y="339"/>
                  </a:lnTo>
                  <a:close/>
                  <a:moveTo>
                    <a:pt x="940" y="353"/>
                  </a:moveTo>
                  <a:lnTo>
                    <a:pt x="940" y="353"/>
                  </a:lnTo>
                  <a:lnTo>
                    <a:pt x="935" y="361"/>
                  </a:lnTo>
                  <a:lnTo>
                    <a:pt x="935" y="361"/>
                  </a:lnTo>
                  <a:lnTo>
                    <a:pt x="940" y="353"/>
                  </a:lnTo>
                  <a:lnTo>
                    <a:pt x="940" y="353"/>
                  </a:lnTo>
                  <a:close/>
                  <a:moveTo>
                    <a:pt x="934" y="363"/>
                  </a:moveTo>
                  <a:lnTo>
                    <a:pt x="934" y="363"/>
                  </a:lnTo>
                  <a:lnTo>
                    <a:pt x="930" y="374"/>
                  </a:lnTo>
                  <a:lnTo>
                    <a:pt x="930" y="374"/>
                  </a:lnTo>
                  <a:lnTo>
                    <a:pt x="934" y="363"/>
                  </a:lnTo>
                  <a:lnTo>
                    <a:pt x="934" y="363"/>
                  </a:lnTo>
                  <a:close/>
                  <a:moveTo>
                    <a:pt x="928" y="378"/>
                  </a:moveTo>
                  <a:lnTo>
                    <a:pt x="928" y="378"/>
                  </a:lnTo>
                  <a:lnTo>
                    <a:pt x="925" y="387"/>
                  </a:lnTo>
                  <a:lnTo>
                    <a:pt x="925" y="387"/>
                  </a:lnTo>
                  <a:lnTo>
                    <a:pt x="928" y="378"/>
                  </a:lnTo>
                  <a:lnTo>
                    <a:pt x="928" y="378"/>
                  </a:lnTo>
                  <a:close/>
                  <a:moveTo>
                    <a:pt x="924" y="389"/>
                  </a:moveTo>
                  <a:lnTo>
                    <a:pt x="924" y="389"/>
                  </a:lnTo>
                  <a:lnTo>
                    <a:pt x="920" y="400"/>
                  </a:lnTo>
                  <a:lnTo>
                    <a:pt x="920" y="400"/>
                  </a:lnTo>
                  <a:lnTo>
                    <a:pt x="924" y="389"/>
                  </a:lnTo>
                  <a:lnTo>
                    <a:pt x="924" y="389"/>
                  </a:lnTo>
                  <a:close/>
                  <a:moveTo>
                    <a:pt x="919" y="404"/>
                  </a:moveTo>
                  <a:lnTo>
                    <a:pt x="919" y="404"/>
                  </a:lnTo>
                  <a:lnTo>
                    <a:pt x="917" y="413"/>
                  </a:lnTo>
                  <a:lnTo>
                    <a:pt x="917" y="413"/>
                  </a:lnTo>
                  <a:lnTo>
                    <a:pt x="919" y="404"/>
                  </a:lnTo>
                  <a:lnTo>
                    <a:pt x="919" y="404"/>
                  </a:lnTo>
                  <a:close/>
                  <a:moveTo>
                    <a:pt x="915" y="416"/>
                  </a:moveTo>
                  <a:lnTo>
                    <a:pt x="915" y="416"/>
                  </a:lnTo>
                  <a:lnTo>
                    <a:pt x="913" y="428"/>
                  </a:lnTo>
                  <a:lnTo>
                    <a:pt x="913" y="428"/>
                  </a:lnTo>
                  <a:lnTo>
                    <a:pt x="915" y="416"/>
                  </a:lnTo>
                  <a:lnTo>
                    <a:pt x="915" y="416"/>
                  </a:lnTo>
                  <a:close/>
                  <a:moveTo>
                    <a:pt x="912" y="430"/>
                  </a:moveTo>
                  <a:lnTo>
                    <a:pt x="912" y="430"/>
                  </a:lnTo>
                  <a:lnTo>
                    <a:pt x="910" y="441"/>
                  </a:lnTo>
                  <a:lnTo>
                    <a:pt x="910" y="441"/>
                  </a:lnTo>
                  <a:lnTo>
                    <a:pt x="912" y="430"/>
                  </a:lnTo>
                  <a:lnTo>
                    <a:pt x="912" y="430"/>
                  </a:lnTo>
                  <a:close/>
                  <a:moveTo>
                    <a:pt x="910" y="444"/>
                  </a:moveTo>
                  <a:lnTo>
                    <a:pt x="910" y="444"/>
                  </a:lnTo>
                  <a:lnTo>
                    <a:pt x="908" y="456"/>
                  </a:lnTo>
                  <a:lnTo>
                    <a:pt x="908" y="456"/>
                  </a:lnTo>
                  <a:lnTo>
                    <a:pt x="910" y="444"/>
                  </a:lnTo>
                  <a:lnTo>
                    <a:pt x="910" y="444"/>
                  </a:lnTo>
                  <a:close/>
                  <a:moveTo>
                    <a:pt x="908" y="459"/>
                  </a:moveTo>
                  <a:lnTo>
                    <a:pt x="908" y="459"/>
                  </a:lnTo>
                  <a:lnTo>
                    <a:pt x="908" y="470"/>
                  </a:lnTo>
                  <a:lnTo>
                    <a:pt x="908" y="470"/>
                  </a:lnTo>
                  <a:lnTo>
                    <a:pt x="908" y="459"/>
                  </a:lnTo>
                  <a:lnTo>
                    <a:pt x="90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49"/>
            <p:cNvSpPr>
              <a:spLocks/>
            </p:cNvSpPr>
            <p:nvPr/>
          </p:nvSpPr>
          <p:spPr bwMode="auto">
            <a:xfrm>
              <a:off x="25939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0 w 406"/>
                <a:gd name="T13" fmla="*/ 78 h 682"/>
                <a:gd name="T14" fmla="*/ 132 w 406"/>
                <a:gd name="T15" fmla="*/ 96 h 682"/>
                <a:gd name="T16" fmla="*/ 120 w 406"/>
                <a:gd name="T17" fmla="*/ 119 h 682"/>
                <a:gd name="T18" fmla="*/ 116 w 406"/>
                <a:gd name="T19" fmla="*/ 144 h 682"/>
                <a:gd name="T20" fmla="*/ 119 w 406"/>
                <a:gd name="T21" fmla="*/ 168 h 682"/>
                <a:gd name="T22" fmla="*/ 135 w 406"/>
                <a:gd name="T23" fmla="*/ 199 h 682"/>
                <a:gd name="T24" fmla="*/ 161 w 406"/>
                <a:gd name="T25" fmla="*/ 223 h 682"/>
                <a:gd name="T26" fmla="*/ 261 w 406"/>
                <a:gd name="T27" fmla="*/ 277 h 682"/>
                <a:gd name="T28" fmla="*/ 326 w 406"/>
                <a:gd name="T29" fmla="*/ 315 h 682"/>
                <a:gd name="T30" fmla="*/ 361 w 406"/>
                <a:gd name="T31" fmla="*/ 344 h 682"/>
                <a:gd name="T32" fmla="*/ 387 w 406"/>
                <a:gd name="T33" fmla="*/ 382 h 682"/>
                <a:gd name="T34" fmla="*/ 402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8 w 406"/>
                <a:gd name="T55" fmla="*/ 610 h 682"/>
                <a:gd name="T56" fmla="*/ 27 w 406"/>
                <a:gd name="T57" fmla="*/ 519 h 682"/>
                <a:gd name="T58" fmla="*/ 47 w 406"/>
                <a:gd name="T59" fmla="*/ 531 h 682"/>
                <a:gd name="T60" fmla="*/ 60 w 406"/>
                <a:gd name="T61" fmla="*/ 559 h 682"/>
                <a:gd name="T62" fmla="*/ 78 w 406"/>
                <a:gd name="T63" fmla="*/ 585 h 682"/>
                <a:gd name="T64" fmla="*/ 104 w 406"/>
                <a:gd name="T65" fmla="*/ 605 h 682"/>
                <a:gd name="T66" fmla="*/ 137 w 406"/>
                <a:gd name="T67" fmla="*/ 619 h 682"/>
                <a:gd name="T68" fmla="*/ 178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8 w 406"/>
                <a:gd name="T81" fmla="*/ 526 h 682"/>
                <a:gd name="T82" fmla="*/ 282 w 406"/>
                <a:gd name="T83" fmla="*/ 490 h 682"/>
                <a:gd name="T84" fmla="*/ 262 w 406"/>
                <a:gd name="T85" fmla="*/ 461 h 682"/>
                <a:gd name="T86" fmla="*/ 222 w 406"/>
                <a:gd name="T87" fmla="*/ 430 h 682"/>
                <a:gd name="T88" fmla="*/ 120 w 406"/>
                <a:gd name="T89" fmla="*/ 378 h 682"/>
                <a:gd name="T90" fmla="*/ 71 w 406"/>
                <a:gd name="T91" fmla="*/ 344 h 682"/>
                <a:gd name="T92" fmla="*/ 40 w 406"/>
                <a:gd name="T93" fmla="*/ 313 h 682"/>
                <a:gd name="T94" fmla="*/ 16 w 406"/>
                <a:gd name="T95" fmla="*/ 274 h 682"/>
                <a:gd name="T96" fmla="*/ 5 w 406"/>
                <a:gd name="T97" fmla="*/ 223 h 682"/>
                <a:gd name="T98" fmla="*/ 5 w 406"/>
                <a:gd name="T99" fmla="*/ 179 h 682"/>
                <a:gd name="T100" fmla="*/ 23 w 406"/>
                <a:gd name="T101" fmla="*/ 116 h 682"/>
                <a:gd name="T102" fmla="*/ 55 w 406"/>
                <a:gd name="T103" fmla="*/ 65 h 682"/>
                <a:gd name="T104" fmla="*/ 101 w 406"/>
                <a:gd name="T105" fmla="*/ 29 h 682"/>
                <a:gd name="T106" fmla="*/ 156 w 406"/>
                <a:gd name="T107" fmla="*/ 7 h 682"/>
                <a:gd name="T108" fmla="*/ 218 w 406"/>
                <a:gd name="T109" fmla="*/ 0 h 682"/>
                <a:gd name="T110" fmla="*/ 267 w 406"/>
                <a:gd name="T111" fmla="*/ 2 h 682"/>
                <a:gd name="T112" fmla="*/ 328 w 406"/>
                <a:gd name="T113" fmla="*/ 18 h 682"/>
                <a:gd name="T114" fmla="*/ 375 w 406"/>
                <a:gd name="T115" fmla="*/ 46 h 682"/>
                <a:gd name="T116" fmla="*/ 360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0" y="140"/>
                  </a:moveTo>
                  <a:lnTo>
                    <a:pt x="330" y="140"/>
                  </a:lnTo>
                  <a:lnTo>
                    <a:pt x="323" y="121"/>
                  </a:lnTo>
                  <a:lnTo>
                    <a:pt x="313" y="105"/>
                  </a:lnTo>
                  <a:lnTo>
                    <a:pt x="300" y="90"/>
                  </a:lnTo>
                  <a:lnTo>
                    <a:pt x="294" y="84"/>
                  </a:lnTo>
                  <a:lnTo>
                    <a:pt x="287" y="79"/>
                  </a:lnTo>
                  <a:lnTo>
                    <a:pt x="279" y="74"/>
                  </a:lnTo>
                  <a:lnTo>
                    <a:pt x="272" y="70"/>
                  </a:lnTo>
                  <a:lnTo>
                    <a:pt x="263" y="67"/>
                  </a:lnTo>
                  <a:lnTo>
                    <a:pt x="254" y="63"/>
                  </a:lnTo>
                  <a:lnTo>
                    <a:pt x="236" y="59"/>
                  </a:lnTo>
                  <a:lnTo>
                    <a:pt x="215" y="58"/>
                  </a:lnTo>
                  <a:lnTo>
                    <a:pt x="215" y="58"/>
                  </a:lnTo>
                  <a:lnTo>
                    <a:pt x="205" y="59"/>
                  </a:lnTo>
                  <a:lnTo>
                    <a:pt x="194" y="60"/>
                  </a:lnTo>
                  <a:lnTo>
                    <a:pt x="185" y="62"/>
                  </a:lnTo>
                  <a:lnTo>
                    <a:pt x="175" y="65"/>
                  </a:lnTo>
                  <a:lnTo>
                    <a:pt x="166" y="69"/>
                  </a:lnTo>
                  <a:lnTo>
                    <a:pt x="158" y="73"/>
                  </a:lnTo>
                  <a:lnTo>
                    <a:pt x="150" y="78"/>
                  </a:lnTo>
                  <a:lnTo>
                    <a:pt x="144" y="84"/>
                  </a:lnTo>
                  <a:lnTo>
                    <a:pt x="138" y="90"/>
                  </a:lnTo>
                  <a:lnTo>
                    <a:pt x="132" y="96"/>
                  </a:lnTo>
                  <a:lnTo>
                    <a:pt x="127" y="104"/>
                  </a:lnTo>
                  <a:lnTo>
                    <a:pt x="123" y="111"/>
                  </a:lnTo>
                  <a:lnTo>
                    <a:pt x="120" y="119"/>
                  </a:lnTo>
                  <a:lnTo>
                    <a:pt x="118" y="127"/>
                  </a:lnTo>
                  <a:lnTo>
                    <a:pt x="117" y="136"/>
                  </a:lnTo>
                  <a:lnTo>
                    <a:pt x="116" y="144"/>
                  </a:lnTo>
                  <a:lnTo>
                    <a:pt x="116" y="144"/>
                  </a:lnTo>
                  <a:lnTo>
                    <a:pt x="117" y="157"/>
                  </a:lnTo>
                  <a:lnTo>
                    <a:pt x="119" y="168"/>
                  </a:lnTo>
                  <a:lnTo>
                    <a:pt x="123" y="179"/>
                  </a:lnTo>
                  <a:lnTo>
                    <a:pt x="128" y="189"/>
                  </a:lnTo>
                  <a:lnTo>
                    <a:pt x="135" y="199"/>
                  </a:lnTo>
                  <a:lnTo>
                    <a:pt x="143" y="208"/>
                  </a:lnTo>
                  <a:lnTo>
                    <a:pt x="151" y="215"/>
                  </a:lnTo>
                  <a:lnTo>
                    <a:pt x="161" y="223"/>
                  </a:lnTo>
                  <a:lnTo>
                    <a:pt x="184" y="238"/>
                  </a:lnTo>
                  <a:lnTo>
                    <a:pt x="207" y="251"/>
                  </a:lnTo>
                  <a:lnTo>
                    <a:pt x="261" y="277"/>
                  </a:lnTo>
                  <a:lnTo>
                    <a:pt x="288" y="291"/>
                  </a:lnTo>
                  <a:lnTo>
                    <a:pt x="314" y="306"/>
                  </a:lnTo>
                  <a:lnTo>
                    <a:pt x="326" y="315"/>
                  </a:lnTo>
                  <a:lnTo>
                    <a:pt x="339" y="325"/>
                  </a:lnTo>
                  <a:lnTo>
                    <a:pt x="350" y="335"/>
                  </a:lnTo>
                  <a:lnTo>
                    <a:pt x="361" y="344"/>
                  </a:lnTo>
                  <a:lnTo>
                    <a:pt x="370" y="356"/>
                  </a:lnTo>
                  <a:lnTo>
                    <a:pt x="380" y="368"/>
                  </a:lnTo>
                  <a:lnTo>
                    <a:pt x="387" y="382"/>
                  </a:lnTo>
                  <a:lnTo>
                    <a:pt x="393" y="397"/>
                  </a:lnTo>
                  <a:lnTo>
                    <a:pt x="398" y="411"/>
                  </a:lnTo>
                  <a:lnTo>
                    <a:pt x="402" y="429"/>
                  </a:lnTo>
                  <a:lnTo>
                    <a:pt x="404" y="447"/>
                  </a:lnTo>
                  <a:lnTo>
                    <a:pt x="406" y="466"/>
                  </a:lnTo>
                  <a:lnTo>
                    <a:pt x="406" y="466"/>
                  </a:lnTo>
                  <a:lnTo>
                    <a:pt x="404" y="490"/>
                  </a:lnTo>
                  <a:lnTo>
                    <a:pt x="401" y="512"/>
                  </a:lnTo>
                  <a:lnTo>
                    <a:pt x="396" y="534"/>
                  </a:lnTo>
                  <a:lnTo>
                    <a:pt x="387" y="554"/>
                  </a:lnTo>
                  <a:lnTo>
                    <a:pt x="377" y="573"/>
                  </a:lnTo>
                  <a:lnTo>
                    <a:pt x="366" y="591"/>
                  </a:lnTo>
                  <a:lnTo>
                    <a:pt x="352" y="607"/>
                  </a:lnTo>
                  <a:lnTo>
                    <a:pt x="336" y="622"/>
                  </a:lnTo>
                  <a:lnTo>
                    <a:pt x="319" y="636"/>
                  </a:lnTo>
                  <a:lnTo>
                    <a:pt x="299" y="647"/>
                  </a:lnTo>
                  <a:lnTo>
                    <a:pt x="279" y="657"/>
                  </a:lnTo>
                  <a:lnTo>
                    <a:pt x="257" y="666"/>
                  </a:lnTo>
                  <a:lnTo>
                    <a:pt x="232" y="673"/>
                  </a:lnTo>
                  <a:lnTo>
                    <a:pt x="207" y="678"/>
                  </a:lnTo>
                  <a:lnTo>
                    <a:pt x="181" y="681"/>
                  </a:lnTo>
                  <a:lnTo>
                    <a:pt x="153" y="682"/>
                  </a:lnTo>
                  <a:lnTo>
                    <a:pt x="153" y="682"/>
                  </a:lnTo>
                  <a:lnTo>
                    <a:pt x="128" y="681"/>
                  </a:lnTo>
                  <a:lnTo>
                    <a:pt x="104" y="678"/>
                  </a:lnTo>
                  <a:lnTo>
                    <a:pt x="82" y="674"/>
                  </a:lnTo>
                  <a:lnTo>
                    <a:pt x="61" y="669"/>
                  </a:lnTo>
                  <a:lnTo>
                    <a:pt x="42" y="663"/>
                  </a:lnTo>
                  <a:lnTo>
                    <a:pt x="26" y="656"/>
                  </a:lnTo>
                  <a:lnTo>
                    <a:pt x="11" y="648"/>
                  </a:lnTo>
                  <a:lnTo>
                    <a:pt x="0" y="641"/>
                  </a:lnTo>
                  <a:lnTo>
                    <a:pt x="0" y="641"/>
                  </a:lnTo>
                  <a:lnTo>
                    <a:pt x="8" y="610"/>
                  </a:lnTo>
                  <a:lnTo>
                    <a:pt x="15" y="580"/>
                  </a:lnTo>
                  <a:lnTo>
                    <a:pt x="21" y="550"/>
                  </a:lnTo>
                  <a:lnTo>
                    <a:pt x="27" y="519"/>
                  </a:lnTo>
                  <a:lnTo>
                    <a:pt x="45" y="519"/>
                  </a:lnTo>
                  <a:lnTo>
                    <a:pt x="45" y="519"/>
                  </a:lnTo>
                  <a:lnTo>
                    <a:pt x="47" y="531"/>
                  </a:lnTo>
                  <a:lnTo>
                    <a:pt x="51" y="540"/>
                  </a:lnTo>
                  <a:lnTo>
                    <a:pt x="55" y="550"/>
                  </a:lnTo>
                  <a:lnTo>
                    <a:pt x="60" y="559"/>
                  </a:lnTo>
                  <a:lnTo>
                    <a:pt x="65" y="568"/>
                  </a:lnTo>
                  <a:lnTo>
                    <a:pt x="71" y="576"/>
                  </a:lnTo>
                  <a:lnTo>
                    <a:pt x="78" y="585"/>
                  </a:lnTo>
                  <a:lnTo>
                    <a:pt x="86" y="593"/>
                  </a:lnTo>
                  <a:lnTo>
                    <a:pt x="94" y="599"/>
                  </a:lnTo>
                  <a:lnTo>
                    <a:pt x="104" y="605"/>
                  </a:lnTo>
                  <a:lnTo>
                    <a:pt x="114" y="610"/>
                  </a:lnTo>
                  <a:lnTo>
                    <a:pt x="125" y="615"/>
                  </a:lnTo>
                  <a:lnTo>
                    <a:pt x="137" y="619"/>
                  </a:lnTo>
                  <a:lnTo>
                    <a:pt x="149" y="621"/>
                  </a:lnTo>
                  <a:lnTo>
                    <a:pt x="163" y="622"/>
                  </a:lnTo>
                  <a:lnTo>
                    <a:pt x="178" y="622"/>
                  </a:lnTo>
                  <a:lnTo>
                    <a:pt x="178" y="622"/>
                  </a:lnTo>
                  <a:lnTo>
                    <a:pt x="190" y="622"/>
                  </a:lnTo>
                  <a:lnTo>
                    <a:pt x="204" y="621"/>
                  </a:lnTo>
                  <a:lnTo>
                    <a:pt x="215" y="619"/>
                  </a:lnTo>
                  <a:lnTo>
                    <a:pt x="226" y="615"/>
                  </a:lnTo>
                  <a:lnTo>
                    <a:pt x="236" y="611"/>
                  </a:lnTo>
                  <a:lnTo>
                    <a:pt x="245" y="606"/>
                  </a:lnTo>
                  <a:lnTo>
                    <a:pt x="253" y="600"/>
                  </a:lnTo>
                  <a:lnTo>
                    <a:pt x="261" y="594"/>
                  </a:lnTo>
                  <a:lnTo>
                    <a:pt x="267" y="588"/>
                  </a:lnTo>
                  <a:lnTo>
                    <a:pt x="273" y="580"/>
                  </a:lnTo>
                  <a:lnTo>
                    <a:pt x="278" y="571"/>
                  </a:lnTo>
                  <a:lnTo>
                    <a:pt x="282" y="563"/>
                  </a:lnTo>
                  <a:lnTo>
                    <a:pt x="284" y="554"/>
                  </a:lnTo>
                  <a:lnTo>
                    <a:pt x="287" y="545"/>
                  </a:lnTo>
                  <a:lnTo>
                    <a:pt x="288" y="535"/>
                  </a:lnTo>
                  <a:lnTo>
                    <a:pt x="288" y="526"/>
                  </a:lnTo>
                  <a:lnTo>
                    <a:pt x="288" y="526"/>
                  </a:lnTo>
                  <a:lnTo>
                    <a:pt x="288" y="513"/>
                  </a:lnTo>
                  <a:lnTo>
                    <a:pt x="285" y="501"/>
                  </a:lnTo>
                  <a:lnTo>
                    <a:pt x="282" y="490"/>
                  </a:lnTo>
                  <a:lnTo>
                    <a:pt x="277" y="480"/>
                  </a:lnTo>
                  <a:lnTo>
                    <a:pt x="269" y="470"/>
                  </a:lnTo>
                  <a:lnTo>
                    <a:pt x="262" y="461"/>
                  </a:lnTo>
                  <a:lnTo>
                    <a:pt x="253" y="452"/>
                  </a:lnTo>
                  <a:lnTo>
                    <a:pt x="245" y="445"/>
                  </a:lnTo>
                  <a:lnTo>
                    <a:pt x="222" y="430"/>
                  </a:lnTo>
                  <a:lnTo>
                    <a:pt x="199" y="418"/>
                  </a:lnTo>
                  <a:lnTo>
                    <a:pt x="147" y="392"/>
                  </a:lnTo>
                  <a:lnTo>
                    <a:pt x="120" y="378"/>
                  </a:lnTo>
                  <a:lnTo>
                    <a:pt x="94" y="362"/>
                  </a:lnTo>
                  <a:lnTo>
                    <a:pt x="82" y="354"/>
                  </a:lnTo>
                  <a:lnTo>
                    <a:pt x="71" y="344"/>
                  </a:lnTo>
                  <a:lnTo>
                    <a:pt x="60" y="336"/>
                  </a:lnTo>
                  <a:lnTo>
                    <a:pt x="49" y="325"/>
                  </a:lnTo>
                  <a:lnTo>
                    <a:pt x="40" y="313"/>
                  </a:lnTo>
                  <a:lnTo>
                    <a:pt x="31" y="301"/>
                  </a:lnTo>
                  <a:lnTo>
                    <a:pt x="23" y="287"/>
                  </a:lnTo>
                  <a:lnTo>
                    <a:pt x="16" y="274"/>
                  </a:lnTo>
                  <a:lnTo>
                    <a:pt x="11" y="258"/>
                  </a:lnTo>
                  <a:lnTo>
                    <a:pt x="8" y="242"/>
                  </a:lnTo>
                  <a:lnTo>
                    <a:pt x="5" y="223"/>
                  </a:lnTo>
                  <a:lnTo>
                    <a:pt x="4" y="203"/>
                  </a:lnTo>
                  <a:lnTo>
                    <a:pt x="4" y="203"/>
                  </a:lnTo>
                  <a:lnTo>
                    <a:pt x="5" y="179"/>
                  </a:lnTo>
                  <a:lnTo>
                    <a:pt x="9" y="157"/>
                  </a:lnTo>
                  <a:lnTo>
                    <a:pt x="15" y="136"/>
                  </a:lnTo>
                  <a:lnTo>
                    <a:pt x="23" y="116"/>
                  </a:lnTo>
                  <a:lnTo>
                    <a:pt x="31" y="98"/>
                  </a:lnTo>
                  <a:lnTo>
                    <a:pt x="42" y="80"/>
                  </a:lnTo>
                  <a:lnTo>
                    <a:pt x="55" y="65"/>
                  </a:lnTo>
                  <a:lnTo>
                    <a:pt x="70" y="52"/>
                  </a:lnTo>
                  <a:lnTo>
                    <a:pt x="85" y="39"/>
                  </a:lnTo>
                  <a:lnTo>
                    <a:pt x="101" y="29"/>
                  </a:lnTo>
                  <a:lnTo>
                    <a:pt x="119" y="19"/>
                  </a:lnTo>
                  <a:lnTo>
                    <a:pt x="138" y="12"/>
                  </a:lnTo>
                  <a:lnTo>
                    <a:pt x="156" y="7"/>
                  </a:lnTo>
                  <a:lnTo>
                    <a:pt x="178" y="2"/>
                  </a:lnTo>
                  <a:lnTo>
                    <a:pt x="197" y="0"/>
                  </a:lnTo>
                  <a:lnTo>
                    <a:pt x="218" y="0"/>
                  </a:lnTo>
                  <a:lnTo>
                    <a:pt x="218" y="0"/>
                  </a:lnTo>
                  <a:lnTo>
                    <a:pt x="243" y="0"/>
                  </a:lnTo>
                  <a:lnTo>
                    <a:pt x="267" y="2"/>
                  </a:lnTo>
                  <a:lnTo>
                    <a:pt x="289" y="6"/>
                  </a:lnTo>
                  <a:lnTo>
                    <a:pt x="309" y="12"/>
                  </a:lnTo>
                  <a:lnTo>
                    <a:pt x="328" y="18"/>
                  </a:lnTo>
                  <a:lnTo>
                    <a:pt x="345" y="27"/>
                  </a:lnTo>
                  <a:lnTo>
                    <a:pt x="361" y="36"/>
                  </a:lnTo>
                  <a:lnTo>
                    <a:pt x="375" y="46"/>
                  </a:lnTo>
                  <a:lnTo>
                    <a:pt x="375" y="46"/>
                  </a:lnTo>
                  <a:lnTo>
                    <a:pt x="367" y="67"/>
                  </a:lnTo>
                  <a:lnTo>
                    <a:pt x="360" y="89"/>
                  </a:lnTo>
                  <a:lnTo>
                    <a:pt x="345" y="140"/>
                  </a:lnTo>
                  <a:lnTo>
                    <a:pt x="330"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50"/>
            <p:cNvSpPr>
              <a:spLocks/>
            </p:cNvSpPr>
            <p:nvPr/>
          </p:nvSpPr>
          <p:spPr bwMode="auto">
            <a:xfrm>
              <a:off x="2987676" y="4138613"/>
              <a:ext cx="339725" cy="374650"/>
            </a:xfrm>
            <a:custGeom>
              <a:avLst/>
              <a:gdLst>
                <a:gd name="T0" fmla="*/ 294 w 429"/>
                <a:gd name="T1" fmla="*/ 389 h 474"/>
                <a:gd name="T2" fmla="*/ 281 w 429"/>
                <a:gd name="T3" fmla="*/ 408 h 474"/>
                <a:gd name="T4" fmla="*/ 248 w 429"/>
                <a:gd name="T5" fmla="*/ 439 h 474"/>
                <a:gd name="T6" fmla="*/ 212 w 429"/>
                <a:gd name="T7" fmla="*/ 461 h 474"/>
                <a:gd name="T8" fmla="*/ 183 w 429"/>
                <a:gd name="T9" fmla="*/ 470 h 474"/>
                <a:gd name="T10" fmla="*/ 161 w 429"/>
                <a:gd name="T11" fmla="*/ 474 h 474"/>
                <a:gd name="T12" fmla="*/ 150 w 429"/>
                <a:gd name="T13" fmla="*/ 474 h 474"/>
                <a:gd name="T14" fmla="*/ 117 w 429"/>
                <a:gd name="T15" fmla="*/ 471 h 474"/>
                <a:gd name="T16" fmla="*/ 87 w 429"/>
                <a:gd name="T17" fmla="*/ 464 h 474"/>
                <a:gd name="T18" fmla="*/ 61 w 429"/>
                <a:gd name="T19" fmla="*/ 450 h 474"/>
                <a:gd name="T20" fmla="*/ 40 w 429"/>
                <a:gd name="T21" fmla="*/ 432 h 474"/>
                <a:gd name="T22" fmla="*/ 24 w 429"/>
                <a:gd name="T23" fmla="*/ 408 h 474"/>
                <a:gd name="T24" fmla="*/ 11 w 429"/>
                <a:gd name="T25" fmla="*/ 377 h 474"/>
                <a:gd name="T26" fmla="*/ 4 w 429"/>
                <a:gd name="T27" fmla="*/ 341 h 474"/>
                <a:gd name="T28" fmla="*/ 2 w 429"/>
                <a:gd name="T29" fmla="*/ 299 h 474"/>
                <a:gd name="T30" fmla="*/ 2 w 429"/>
                <a:gd name="T31" fmla="*/ 253 h 474"/>
                <a:gd name="T32" fmla="*/ 5 w 429"/>
                <a:gd name="T33" fmla="*/ 175 h 474"/>
                <a:gd name="T34" fmla="*/ 5 w 429"/>
                <a:gd name="T35" fmla="*/ 138 h 474"/>
                <a:gd name="T36" fmla="*/ 4 w 429"/>
                <a:gd name="T37" fmla="*/ 72 h 474"/>
                <a:gd name="T38" fmla="*/ 0 w 429"/>
                <a:gd name="T39" fmla="*/ 0 h 474"/>
                <a:gd name="T40" fmla="*/ 31 w 429"/>
                <a:gd name="T41" fmla="*/ 4 h 474"/>
                <a:gd name="T42" fmla="*/ 72 w 429"/>
                <a:gd name="T43" fmla="*/ 5 h 474"/>
                <a:gd name="T44" fmla="*/ 129 w 429"/>
                <a:gd name="T45" fmla="*/ 3 h 474"/>
                <a:gd name="T46" fmla="*/ 143 w 429"/>
                <a:gd name="T47" fmla="*/ 0 h 474"/>
                <a:gd name="T48" fmla="*/ 138 w 429"/>
                <a:gd name="T49" fmla="*/ 56 h 474"/>
                <a:gd name="T50" fmla="*/ 133 w 429"/>
                <a:gd name="T51" fmla="*/ 192 h 474"/>
                <a:gd name="T52" fmla="*/ 133 w 429"/>
                <a:gd name="T53" fmla="*/ 274 h 474"/>
                <a:gd name="T54" fmla="*/ 135 w 429"/>
                <a:gd name="T55" fmla="*/ 314 h 474"/>
                <a:gd name="T56" fmla="*/ 142 w 429"/>
                <a:gd name="T57" fmla="*/ 336 h 474"/>
                <a:gd name="T58" fmla="*/ 149 w 429"/>
                <a:gd name="T59" fmla="*/ 354 h 474"/>
                <a:gd name="T60" fmla="*/ 159 w 429"/>
                <a:gd name="T61" fmla="*/ 368 h 474"/>
                <a:gd name="T62" fmla="*/ 171 w 429"/>
                <a:gd name="T63" fmla="*/ 380 h 474"/>
                <a:gd name="T64" fmla="*/ 185 w 429"/>
                <a:gd name="T65" fmla="*/ 386 h 474"/>
                <a:gd name="T66" fmla="*/ 202 w 429"/>
                <a:gd name="T67" fmla="*/ 389 h 474"/>
                <a:gd name="T68" fmla="*/ 211 w 429"/>
                <a:gd name="T69" fmla="*/ 389 h 474"/>
                <a:gd name="T70" fmla="*/ 231 w 429"/>
                <a:gd name="T71" fmla="*/ 388 h 474"/>
                <a:gd name="T72" fmla="*/ 248 w 429"/>
                <a:gd name="T73" fmla="*/ 381 h 474"/>
                <a:gd name="T74" fmla="*/ 262 w 429"/>
                <a:gd name="T75" fmla="*/ 368 h 474"/>
                <a:gd name="T76" fmla="*/ 274 w 429"/>
                <a:gd name="T77" fmla="*/ 352 h 474"/>
                <a:gd name="T78" fmla="*/ 283 w 429"/>
                <a:gd name="T79" fmla="*/ 332 h 474"/>
                <a:gd name="T80" fmla="*/ 289 w 429"/>
                <a:gd name="T81" fmla="*/ 309 h 474"/>
                <a:gd name="T82" fmla="*/ 293 w 429"/>
                <a:gd name="T83" fmla="*/ 282 h 474"/>
                <a:gd name="T84" fmla="*/ 294 w 429"/>
                <a:gd name="T85" fmla="*/ 212 h 474"/>
                <a:gd name="T86" fmla="*/ 294 w 429"/>
                <a:gd name="T87" fmla="*/ 155 h 474"/>
                <a:gd name="T88" fmla="*/ 290 w 429"/>
                <a:gd name="T89" fmla="*/ 51 h 474"/>
                <a:gd name="T90" fmla="*/ 287 w 429"/>
                <a:gd name="T91" fmla="*/ 0 h 474"/>
                <a:gd name="T92" fmla="*/ 336 w 429"/>
                <a:gd name="T93" fmla="*/ 4 h 474"/>
                <a:gd name="T94" fmla="*/ 357 w 429"/>
                <a:gd name="T95" fmla="*/ 5 h 474"/>
                <a:gd name="T96" fmla="*/ 398 w 429"/>
                <a:gd name="T97" fmla="*/ 3 h 474"/>
                <a:gd name="T98" fmla="*/ 429 w 429"/>
                <a:gd name="T99" fmla="*/ 0 h 474"/>
                <a:gd name="T100" fmla="*/ 423 w 429"/>
                <a:gd name="T101" fmla="*/ 102 h 474"/>
                <a:gd name="T102" fmla="*/ 422 w 429"/>
                <a:gd name="T103" fmla="*/ 212 h 474"/>
                <a:gd name="T104" fmla="*/ 422 w 429"/>
                <a:gd name="T105" fmla="*/ 249 h 474"/>
                <a:gd name="T106" fmla="*/ 423 w 429"/>
                <a:gd name="T107" fmla="*/ 360 h 474"/>
                <a:gd name="T108" fmla="*/ 429 w 429"/>
                <a:gd name="T109" fmla="*/ 461 h 474"/>
                <a:gd name="T110" fmla="*/ 396 w 429"/>
                <a:gd name="T111" fmla="*/ 459 h 474"/>
                <a:gd name="T112" fmla="*/ 362 w 429"/>
                <a:gd name="T113" fmla="*/ 456 h 474"/>
                <a:gd name="T114" fmla="*/ 345 w 429"/>
                <a:gd name="T115" fmla="*/ 458 h 474"/>
                <a:gd name="T116" fmla="*/ 292 w 429"/>
                <a:gd name="T117" fmla="*/ 4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474">
                  <a:moveTo>
                    <a:pt x="297" y="389"/>
                  </a:moveTo>
                  <a:lnTo>
                    <a:pt x="294" y="389"/>
                  </a:lnTo>
                  <a:lnTo>
                    <a:pt x="294" y="389"/>
                  </a:lnTo>
                  <a:lnTo>
                    <a:pt x="281" y="408"/>
                  </a:lnTo>
                  <a:lnTo>
                    <a:pt x="266" y="425"/>
                  </a:lnTo>
                  <a:lnTo>
                    <a:pt x="248" y="439"/>
                  </a:lnTo>
                  <a:lnTo>
                    <a:pt x="231" y="451"/>
                  </a:lnTo>
                  <a:lnTo>
                    <a:pt x="212" y="461"/>
                  </a:lnTo>
                  <a:lnTo>
                    <a:pt x="192" y="468"/>
                  </a:lnTo>
                  <a:lnTo>
                    <a:pt x="183" y="470"/>
                  </a:lnTo>
                  <a:lnTo>
                    <a:pt x="173" y="473"/>
                  </a:lnTo>
                  <a:lnTo>
                    <a:pt x="161" y="474"/>
                  </a:lnTo>
                  <a:lnTo>
                    <a:pt x="150" y="474"/>
                  </a:lnTo>
                  <a:lnTo>
                    <a:pt x="150" y="474"/>
                  </a:lnTo>
                  <a:lnTo>
                    <a:pt x="133" y="474"/>
                  </a:lnTo>
                  <a:lnTo>
                    <a:pt x="117" y="471"/>
                  </a:lnTo>
                  <a:lnTo>
                    <a:pt x="101" y="468"/>
                  </a:lnTo>
                  <a:lnTo>
                    <a:pt x="87" y="464"/>
                  </a:lnTo>
                  <a:lnTo>
                    <a:pt x="73" y="458"/>
                  </a:lnTo>
                  <a:lnTo>
                    <a:pt x="61" y="450"/>
                  </a:lnTo>
                  <a:lnTo>
                    <a:pt x="50" y="442"/>
                  </a:lnTo>
                  <a:lnTo>
                    <a:pt x="40" y="432"/>
                  </a:lnTo>
                  <a:lnTo>
                    <a:pt x="31" y="420"/>
                  </a:lnTo>
                  <a:lnTo>
                    <a:pt x="24" y="408"/>
                  </a:lnTo>
                  <a:lnTo>
                    <a:pt x="16" y="393"/>
                  </a:lnTo>
                  <a:lnTo>
                    <a:pt x="11" y="377"/>
                  </a:lnTo>
                  <a:lnTo>
                    <a:pt x="6" y="360"/>
                  </a:lnTo>
                  <a:lnTo>
                    <a:pt x="4" y="341"/>
                  </a:lnTo>
                  <a:lnTo>
                    <a:pt x="2" y="320"/>
                  </a:lnTo>
                  <a:lnTo>
                    <a:pt x="2" y="299"/>
                  </a:lnTo>
                  <a:lnTo>
                    <a:pt x="2" y="299"/>
                  </a:lnTo>
                  <a:lnTo>
                    <a:pt x="2" y="253"/>
                  </a:lnTo>
                  <a:lnTo>
                    <a:pt x="3" y="212"/>
                  </a:lnTo>
                  <a:lnTo>
                    <a:pt x="5" y="175"/>
                  </a:lnTo>
                  <a:lnTo>
                    <a:pt x="5" y="138"/>
                  </a:lnTo>
                  <a:lnTo>
                    <a:pt x="5" y="138"/>
                  </a:lnTo>
                  <a:lnTo>
                    <a:pt x="5" y="107"/>
                  </a:lnTo>
                  <a:lnTo>
                    <a:pt x="4" y="72"/>
                  </a:lnTo>
                  <a:lnTo>
                    <a:pt x="0" y="0"/>
                  </a:lnTo>
                  <a:lnTo>
                    <a:pt x="0" y="0"/>
                  </a:lnTo>
                  <a:lnTo>
                    <a:pt x="14" y="3"/>
                  </a:lnTo>
                  <a:lnTo>
                    <a:pt x="31" y="4"/>
                  </a:lnTo>
                  <a:lnTo>
                    <a:pt x="72" y="5"/>
                  </a:lnTo>
                  <a:lnTo>
                    <a:pt x="72" y="5"/>
                  </a:lnTo>
                  <a:lnTo>
                    <a:pt x="112" y="4"/>
                  </a:lnTo>
                  <a:lnTo>
                    <a:pt x="129" y="3"/>
                  </a:lnTo>
                  <a:lnTo>
                    <a:pt x="143" y="0"/>
                  </a:lnTo>
                  <a:lnTo>
                    <a:pt x="143" y="0"/>
                  </a:lnTo>
                  <a:lnTo>
                    <a:pt x="140" y="27"/>
                  </a:lnTo>
                  <a:lnTo>
                    <a:pt x="138" y="56"/>
                  </a:lnTo>
                  <a:lnTo>
                    <a:pt x="135" y="120"/>
                  </a:lnTo>
                  <a:lnTo>
                    <a:pt x="133" y="192"/>
                  </a:lnTo>
                  <a:lnTo>
                    <a:pt x="133" y="274"/>
                  </a:lnTo>
                  <a:lnTo>
                    <a:pt x="133" y="274"/>
                  </a:lnTo>
                  <a:lnTo>
                    <a:pt x="134" y="301"/>
                  </a:lnTo>
                  <a:lnTo>
                    <a:pt x="135" y="314"/>
                  </a:lnTo>
                  <a:lnTo>
                    <a:pt x="138" y="325"/>
                  </a:lnTo>
                  <a:lnTo>
                    <a:pt x="142" y="336"/>
                  </a:lnTo>
                  <a:lnTo>
                    <a:pt x="144" y="345"/>
                  </a:lnTo>
                  <a:lnTo>
                    <a:pt x="149" y="354"/>
                  </a:lnTo>
                  <a:lnTo>
                    <a:pt x="154" y="361"/>
                  </a:lnTo>
                  <a:lnTo>
                    <a:pt x="159" y="368"/>
                  </a:lnTo>
                  <a:lnTo>
                    <a:pt x="165" y="375"/>
                  </a:lnTo>
                  <a:lnTo>
                    <a:pt x="171" y="380"/>
                  </a:lnTo>
                  <a:lnTo>
                    <a:pt x="178" y="383"/>
                  </a:lnTo>
                  <a:lnTo>
                    <a:pt x="185" y="386"/>
                  </a:lnTo>
                  <a:lnTo>
                    <a:pt x="194" y="388"/>
                  </a:lnTo>
                  <a:lnTo>
                    <a:pt x="202" y="389"/>
                  </a:lnTo>
                  <a:lnTo>
                    <a:pt x="211" y="389"/>
                  </a:lnTo>
                  <a:lnTo>
                    <a:pt x="211" y="389"/>
                  </a:lnTo>
                  <a:lnTo>
                    <a:pt x="221" y="389"/>
                  </a:lnTo>
                  <a:lnTo>
                    <a:pt x="231" y="388"/>
                  </a:lnTo>
                  <a:lnTo>
                    <a:pt x="240" y="385"/>
                  </a:lnTo>
                  <a:lnTo>
                    <a:pt x="248" y="381"/>
                  </a:lnTo>
                  <a:lnTo>
                    <a:pt x="256" y="375"/>
                  </a:lnTo>
                  <a:lnTo>
                    <a:pt x="262" y="368"/>
                  </a:lnTo>
                  <a:lnTo>
                    <a:pt x="268" y="361"/>
                  </a:lnTo>
                  <a:lnTo>
                    <a:pt x="274" y="352"/>
                  </a:lnTo>
                  <a:lnTo>
                    <a:pt x="279" y="344"/>
                  </a:lnTo>
                  <a:lnTo>
                    <a:pt x="283" y="332"/>
                  </a:lnTo>
                  <a:lnTo>
                    <a:pt x="287" y="321"/>
                  </a:lnTo>
                  <a:lnTo>
                    <a:pt x="289" y="309"/>
                  </a:lnTo>
                  <a:lnTo>
                    <a:pt x="292" y="295"/>
                  </a:lnTo>
                  <a:lnTo>
                    <a:pt x="293" y="282"/>
                  </a:lnTo>
                  <a:lnTo>
                    <a:pt x="294" y="249"/>
                  </a:lnTo>
                  <a:lnTo>
                    <a:pt x="294" y="212"/>
                  </a:lnTo>
                  <a:lnTo>
                    <a:pt x="294" y="212"/>
                  </a:lnTo>
                  <a:lnTo>
                    <a:pt x="294" y="155"/>
                  </a:lnTo>
                  <a:lnTo>
                    <a:pt x="293" y="102"/>
                  </a:lnTo>
                  <a:lnTo>
                    <a:pt x="290" y="51"/>
                  </a:lnTo>
                  <a:lnTo>
                    <a:pt x="287" y="0"/>
                  </a:lnTo>
                  <a:lnTo>
                    <a:pt x="287" y="0"/>
                  </a:lnTo>
                  <a:lnTo>
                    <a:pt x="318" y="3"/>
                  </a:lnTo>
                  <a:lnTo>
                    <a:pt x="336" y="4"/>
                  </a:lnTo>
                  <a:lnTo>
                    <a:pt x="357" y="5"/>
                  </a:lnTo>
                  <a:lnTo>
                    <a:pt x="357" y="5"/>
                  </a:lnTo>
                  <a:lnTo>
                    <a:pt x="380" y="4"/>
                  </a:lnTo>
                  <a:lnTo>
                    <a:pt x="398" y="3"/>
                  </a:lnTo>
                  <a:lnTo>
                    <a:pt x="429" y="0"/>
                  </a:lnTo>
                  <a:lnTo>
                    <a:pt x="429" y="0"/>
                  </a:lnTo>
                  <a:lnTo>
                    <a:pt x="426" y="51"/>
                  </a:lnTo>
                  <a:lnTo>
                    <a:pt x="423" y="102"/>
                  </a:lnTo>
                  <a:lnTo>
                    <a:pt x="422" y="155"/>
                  </a:lnTo>
                  <a:lnTo>
                    <a:pt x="422" y="212"/>
                  </a:lnTo>
                  <a:lnTo>
                    <a:pt x="422" y="249"/>
                  </a:lnTo>
                  <a:lnTo>
                    <a:pt x="422" y="249"/>
                  </a:lnTo>
                  <a:lnTo>
                    <a:pt x="422" y="306"/>
                  </a:lnTo>
                  <a:lnTo>
                    <a:pt x="423" y="360"/>
                  </a:lnTo>
                  <a:lnTo>
                    <a:pt x="426" y="411"/>
                  </a:lnTo>
                  <a:lnTo>
                    <a:pt x="429" y="461"/>
                  </a:lnTo>
                  <a:lnTo>
                    <a:pt x="429" y="461"/>
                  </a:lnTo>
                  <a:lnTo>
                    <a:pt x="396" y="459"/>
                  </a:lnTo>
                  <a:lnTo>
                    <a:pt x="379" y="458"/>
                  </a:lnTo>
                  <a:lnTo>
                    <a:pt x="362" y="456"/>
                  </a:lnTo>
                  <a:lnTo>
                    <a:pt x="362" y="456"/>
                  </a:lnTo>
                  <a:lnTo>
                    <a:pt x="345" y="458"/>
                  </a:lnTo>
                  <a:lnTo>
                    <a:pt x="328" y="459"/>
                  </a:lnTo>
                  <a:lnTo>
                    <a:pt x="292" y="461"/>
                  </a:lnTo>
                  <a:lnTo>
                    <a:pt x="297" y="3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51"/>
            <p:cNvSpPr>
              <a:spLocks noEditPoints="1"/>
            </p:cNvSpPr>
            <p:nvPr/>
          </p:nvSpPr>
          <p:spPr bwMode="auto">
            <a:xfrm>
              <a:off x="3411538" y="4127500"/>
              <a:ext cx="355600" cy="574675"/>
            </a:xfrm>
            <a:custGeom>
              <a:avLst/>
              <a:gdLst>
                <a:gd name="T0" fmla="*/ 6 w 448"/>
                <a:gd name="T1" fmla="*/ 253 h 724"/>
                <a:gd name="T2" fmla="*/ 0 w 448"/>
                <a:gd name="T3" fmla="*/ 12 h 724"/>
                <a:gd name="T4" fmla="*/ 49 w 448"/>
                <a:gd name="T5" fmla="*/ 16 h 724"/>
                <a:gd name="T6" fmla="*/ 83 w 448"/>
                <a:gd name="T7" fmla="*/ 16 h 724"/>
                <a:gd name="T8" fmla="*/ 132 w 448"/>
                <a:gd name="T9" fmla="*/ 12 h 724"/>
                <a:gd name="T10" fmla="*/ 125 w 448"/>
                <a:gd name="T11" fmla="*/ 94 h 724"/>
                <a:gd name="T12" fmla="*/ 131 w 448"/>
                <a:gd name="T13" fmla="*/ 84 h 724"/>
                <a:gd name="T14" fmla="*/ 146 w 448"/>
                <a:gd name="T15" fmla="*/ 57 h 724"/>
                <a:gd name="T16" fmla="*/ 167 w 448"/>
                <a:gd name="T17" fmla="*/ 33 h 724"/>
                <a:gd name="T18" fmla="*/ 195 w 448"/>
                <a:gd name="T19" fmla="*/ 16 h 724"/>
                <a:gd name="T20" fmla="*/ 227 w 448"/>
                <a:gd name="T21" fmla="*/ 3 h 724"/>
                <a:gd name="T22" fmla="*/ 263 w 448"/>
                <a:gd name="T23" fmla="*/ 0 h 724"/>
                <a:gd name="T24" fmla="*/ 299 w 448"/>
                <a:gd name="T25" fmla="*/ 3 h 724"/>
                <a:gd name="T26" fmla="*/ 348 w 448"/>
                <a:gd name="T27" fmla="*/ 21 h 724"/>
                <a:gd name="T28" fmla="*/ 392 w 448"/>
                <a:gd name="T29" fmla="*/ 55 h 724"/>
                <a:gd name="T30" fmla="*/ 424 w 448"/>
                <a:gd name="T31" fmla="*/ 108 h 724"/>
                <a:gd name="T32" fmla="*/ 444 w 448"/>
                <a:gd name="T33" fmla="*/ 177 h 724"/>
                <a:gd name="T34" fmla="*/ 448 w 448"/>
                <a:gd name="T35" fmla="*/ 235 h 724"/>
                <a:gd name="T36" fmla="*/ 439 w 448"/>
                <a:gd name="T37" fmla="*/ 326 h 724"/>
                <a:gd name="T38" fmla="*/ 413 w 448"/>
                <a:gd name="T39" fmla="*/ 394 h 724"/>
                <a:gd name="T40" fmla="*/ 374 w 448"/>
                <a:gd name="T41" fmla="*/ 442 h 724"/>
                <a:gd name="T42" fmla="*/ 328 w 448"/>
                <a:gd name="T43" fmla="*/ 472 h 724"/>
                <a:gd name="T44" fmla="*/ 278 w 448"/>
                <a:gd name="T45" fmla="*/ 485 h 724"/>
                <a:gd name="T46" fmla="*/ 239 w 448"/>
                <a:gd name="T47" fmla="*/ 485 h 724"/>
                <a:gd name="T48" fmla="*/ 186 w 448"/>
                <a:gd name="T49" fmla="*/ 468 h 724"/>
                <a:gd name="T50" fmla="*/ 146 w 448"/>
                <a:gd name="T51" fmla="*/ 432 h 724"/>
                <a:gd name="T52" fmla="*/ 135 w 448"/>
                <a:gd name="T53" fmla="*/ 416 h 724"/>
                <a:gd name="T54" fmla="*/ 137 w 448"/>
                <a:gd name="T55" fmla="*/ 669 h 724"/>
                <a:gd name="T56" fmla="*/ 142 w 448"/>
                <a:gd name="T57" fmla="*/ 724 h 724"/>
                <a:gd name="T58" fmla="*/ 70 w 448"/>
                <a:gd name="T59" fmla="*/ 719 h 724"/>
                <a:gd name="T60" fmla="*/ 13 w 448"/>
                <a:gd name="T61" fmla="*/ 723 h 724"/>
                <a:gd name="T62" fmla="*/ 2 w 448"/>
                <a:gd name="T63" fmla="*/ 645 h 724"/>
                <a:gd name="T64" fmla="*/ 7 w 448"/>
                <a:gd name="T65" fmla="*/ 394 h 724"/>
                <a:gd name="T66" fmla="*/ 222 w 448"/>
                <a:gd name="T67" fmla="*/ 59 h 724"/>
                <a:gd name="T68" fmla="*/ 196 w 448"/>
                <a:gd name="T69" fmla="*/ 64 h 724"/>
                <a:gd name="T70" fmla="*/ 172 w 448"/>
                <a:gd name="T71" fmla="*/ 83 h 724"/>
                <a:gd name="T72" fmla="*/ 152 w 448"/>
                <a:gd name="T73" fmla="*/ 115 h 724"/>
                <a:gd name="T74" fmla="*/ 137 w 448"/>
                <a:gd name="T75" fmla="*/ 162 h 724"/>
                <a:gd name="T76" fmla="*/ 130 w 448"/>
                <a:gd name="T77" fmla="*/ 228 h 724"/>
                <a:gd name="T78" fmla="*/ 130 w 448"/>
                <a:gd name="T79" fmla="*/ 274 h 724"/>
                <a:gd name="T80" fmla="*/ 136 w 448"/>
                <a:gd name="T81" fmla="*/ 328 h 724"/>
                <a:gd name="T82" fmla="*/ 147 w 448"/>
                <a:gd name="T83" fmla="*/ 370 h 724"/>
                <a:gd name="T84" fmla="*/ 166 w 448"/>
                <a:gd name="T85" fmla="*/ 400 h 724"/>
                <a:gd name="T86" fmla="*/ 190 w 448"/>
                <a:gd name="T87" fmla="*/ 418 h 724"/>
                <a:gd name="T88" fmla="*/ 218 w 448"/>
                <a:gd name="T89" fmla="*/ 423 h 724"/>
                <a:gd name="T90" fmla="*/ 237 w 448"/>
                <a:gd name="T91" fmla="*/ 420 h 724"/>
                <a:gd name="T92" fmla="*/ 263 w 448"/>
                <a:gd name="T93" fmla="*/ 405 h 724"/>
                <a:gd name="T94" fmla="*/ 283 w 448"/>
                <a:gd name="T95" fmla="*/ 378 h 724"/>
                <a:gd name="T96" fmla="*/ 296 w 448"/>
                <a:gd name="T97" fmla="*/ 336 h 724"/>
                <a:gd name="T98" fmla="*/ 305 w 448"/>
                <a:gd name="T99" fmla="*/ 282 h 724"/>
                <a:gd name="T100" fmla="*/ 306 w 448"/>
                <a:gd name="T101" fmla="*/ 238 h 724"/>
                <a:gd name="T102" fmla="*/ 302 w 448"/>
                <a:gd name="T103" fmla="*/ 175 h 724"/>
                <a:gd name="T104" fmla="*/ 292 w 448"/>
                <a:gd name="T105" fmla="*/ 126 h 724"/>
                <a:gd name="T106" fmla="*/ 278 w 448"/>
                <a:gd name="T107" fmla="*/ 91 h 724"/>
                <a:gd name="T108" fmla="*/ 257 w 448"/>
                <a:gd name="T109" fmla="*/ 69 h 724"/>
                <a:gd name="T110" fmla="*/ 230 w 448"/>
                <a:gd name="T111" fmla="*/ 5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8" h="724">
                  <a:moveTo>
                    <a:pt x="7" y="342"/>
                  </a:moveTo>
                  <a:lnTo>
                    <a:pt x="7" y="342"/>
                  </a:lnTo>
                  <a:lnTo>
                    <a:pt x="6" y="253"/>
                  </a:lnTo>
                  <a:lnTo>
                    <a:pt x="5" y="171"/>
                  </a:lnTo>
                  <a:lnTo>
                    <a:pt x="2" y="91"/>
                  </a:lnTo>
                  <a:lnTo>
                    <a:pt x="0" y="12"/>
                  </a:lnTo>
                  <a:lnTo>
                    <a:pt x="0" y="12"/>
                  </a:lnTo>
                  <a:lnTo>
                    <a:pt x="33" y="15"/>
                  </a:lnTo>
                  <a:lnTo>
                    <a:pt x="49" y="16"/>
                  </a:lnTo>
                  <a:lnTo>
                    <a:pt x="66" y="17"/>
                  </a:lnTo>
                  <a:lnTo>
                    <a:pt x="66" y="17"/>
                  </a:lnTo>
                  <a:lnTo>
                    <a:pt x="83" y="16"/>
                  </a:lnTo>
                  <a:lnTo>
                    <a:pt x="99" y="15"/>
                  </a:lnTo>
                  <a:lnTo>
                    <a:pt x="132" y="12"/>
                  </a:lnTo>
                  <a:lnTo>
                    <a:pt x="132" y="12"/>
                  </a:lnTo>
                  <a:lnTo>
                    <a:pt x="128" y="50"/>
                  </a:lnTo>
                  <a:lnTo>
                    <a:pt x="126" y="73"/>
                  </a:lnTo>
                  <a:lnTo>
                    <a:pt x="125" y="94"/>
                  </a:lnTo>
                  <a:lnTo>
                    <a:pt x="128" y="94"/>
                  </a:lnTo>
                  <a:lnTo>
                    <a:pt x="128" y="94"/>
                  </a:lnTo>
                  <a:lnTo>
                    <a:pt x="131" y="84"/>
                  </a:lnTo>
                  <a:lnTo>
                    <a:pt x="135" y="74"/>
                  </a:lnTo>
                  <a:lnTo>
                    <a:pt x="140" y="65"/>
                  </a:lnTo>
                  <a:lnTo>
                    <a:pt x="146" y="57"/>
                  </a:lnTo>
                  <a:lnTo>
                    <a:pt x="152" y="48"/>
                  </a:lnTo>
                  <a:lnTo>
                    <a:pt x="160" y="41"/>
                  </a:lnTo>
                  <a:lnTo>
                    <a:pt x="167" y="33"/>
                  </a:lnTo>
                  <a:lnTo>
                    <a:pt x="176" y="27"/>
                  </a:lnTo>
                  <a:lnTo>
                    <a:pt x="185" y="21"/>
                  </a:lnTo>
                  <a:lnTo>
                    <a:pt x="195" y="16"/>
                  </a:lnTo>
                  <a:lnTo>
                    <a:pt x="204" y="11"/>
                  </a:lnTo>
                  <a:lnTo>
                    <a:pt x="216" y="7"/>
                  </a:lnTo>
                  <a:lnTo>
                    <a:pt x="227" y="3"/>
                  </a:lnTo>
                  <a:lnTo>
                    <a:pt x="238" y="1"/>
                  </a:lnTo>
                  <a:lnTo>
                    <a:pt x="250" y="0"/>
                  </a:lnTo>
                  <a:lnTo>
                    <a:pt x="263" y="0"/>
                  </a:lnTo>
                  <a:lnTo>
                    <a:pt x="263" y="0"/>
                  </a:lnTo>
                  <a:lnTo>
                    <a:pt x="280" y="1"/>
                  </a:lnTo>
                  <a:lnTo>
                    <a:pt x="299" y="3"/>
                  </a:lnTo>
                  <a:lnTo>
                    <a:pt x="315" y="7"/>
                  </a:lnTo>
                  <a:lnTo>
                    <a:pt x="332" y="13"/>
                  </a:lnTo>
                  <a:lnTo>
                    <a:pt x="348" y="21"/>
                  </a:lnTo>
                  <a:lnTo>
                    <a:pt x="363" y="31"/>
                  </a:lnTo>
                  <a:lnTo>
                    <a:pt x="378" y="42"/>
                  </a:lnTo>
                  <a:lnTo>
                    <a:pt x="392" y="55"/>
                  </a:lnTo>
                  <a:lnTo>
                    <a:pt x="403" y="70"/>
                  </a:lnTo>
                  <a:lnTo>
                    <a:pt x="414" y="88"/>
                  </a:lnTo>
                  <a:lnTo>
                    <a:pt x="424" y="108"/>
                  </a:lnTo>
                  <a:lnTo>
                    <a:pt x="433" y="129"/>
                  </a:lnTo>
                  <a:lnTo>
                    <a:pt x="439" y="152"/>
                  </a:lnTo>
                  <a:lnTo>
                    <a:pt x="444" y="177"/>
                  </a:lnTo>
                  <a:lnTo>
                    <a:pt x="446" y="206"/>
                  </a:lnTo>
                  <a:lnTo>
                    <a:pt x="448" y="235"/>
                  </a:lnTo>
                  <a:lnTo>
                    <a:pt x="448" y="235"/>
                  </a:lnTo>
                  <a:lnTo>
                    <a:pt x="446" y="268"/>
                  </a:lnTo>
                  <a:lnTo>
                    <a:pt x="444" y="297"/>
                  </a:lnTo>
                  <a:lnTo>
                    <a:pt x="439" y="326"/>
                  </a:lnTo>
                  <a:lnTo>
                    <a:pt x="431" y="351"/>
                  </a:lnTo>
                  <a:lnTo>
                    <a:pt x="423" y="373"/>
                  </a:lnTo>
                  <a:lnTo>
                    <a:pt x="413" y="394"/>
                  </a:lnTo>
                  <a:lnTo>
                    <a:pt x="402" y="413"/>
                  </a:lnTo>
                  <a:lnTo>
                    <a:pt x="389" y="429"/>
                  </a:lnTo>
                  <a:lnTo>
                    <a:pt x="374" y="442"/>
                  </a:lnTo>
                  <a:lnTo>
                    <a:pt x="361" y="455"/>
                  </a:lnTo>
                  <a:lnTo>
                    <a:pt x="345" y="465"/>
                  </a:lnTo>
                  <a:lnTo>
                    <a:pt x="328" y="472"/>
                  </a:lnTo>
                  <a:lnTo>
                    <a:pt x="312" y="478"/>
                  </a:lnTo>
                  <a:lnTo>
                    <a:pt x="295" y="482"/>
                  </a:lnTo>
                  <a:lnTo>
                    <a:pt x="278" y="485"/>
                  </a:lnTo>
                  <a:lnTo>
                    <a:pt x="260" y="486"/>
                  </a:lnTo>
                  <a:lnTo>
                    <a:pt x="260" y="486"/>
                  </a:lnTo>
                  <a:lnTo>
                    <a:pt x="239" y="485"/>
                  </a:lnTo>
                  <a:lnTo>
                    <a:pt x="219" y="481"/>
                  </a:lnTo>
                  <a:lnTo>
                    <a:pt x="202" y="476"/>
                  </a:lnTo>
                  <a:lnTo>
                    <a:pt x="186" y="468"/>
                  </a:lnTo>
                  <a:lnTo>
                    <a:pt x="171" y="459"/>
                  </a:lnTo>
                  <a:lnTo>
                    <a:pt x="157" y="446"/>
                  </a:lnTo>
                  <a:lnTo>
                    <a:pt x="146" y="432"/>
                  </a:lnTo>
                  <a:lnTo>
                    <a:pt x="136" y="416"/>
                  </a:lnTo>
                  <a:lnTo>
                    <a:pt x="135" y="416"/>
                  </a:lnTo>
                  <a:lnTo>
                    <a:pt x="135" y="416"/>
                  </a:lnTo>
                  <a:lnTo>
                    <a:pt x="135" y="497"/>
                  </a:lnTo>
                  <a:lnTo>
                    <a:pt x="136" y="588"/>
                  </a:lnTo>
                  <a:lnTo>
                    <a:pt x="137" y="669"/>
                  </a:lnTo>
                  <a:lnTo>
                    <a:pt x="140" y="702"/>
                  </a:lnTo>
                  <a:lnTo>
                    <a:pt x="142" y="724"/>
                  </a:lnTo>
                  <a:lnTo>
                    <a:pt x="142" y="724"/>
                  </a:lnTo>
                  <a:lnTo>
                    <a:pt x="129" y="723"/>
                  </a:lnTo>
                  <a:lnTo>
                    <a:pt x="111" y="720"/>
                  </a:lnTo>
                  <a:lnTo>
                    <a:pt x="70" y="719"/>
                  </a:lnTo>
                  <a:lnTo>
                    <a:pt x="70" y="719"/>
                  </a:lnTo>
                  <a:lnTo>
                    <a:pt x="31" y="720"/>
                  </a:lnTo>
                  <a:lnTo>
                    <a:pt x="13" y="723"/>
                  </a:lnTo>
                  <a:lnTo>
                    <a:pt x="0" y="724"/>
                  </a:lnTo>
                  <a:lnTo>
                    <a:pt x="0" y="724"/>
                  </a:lnTo>
                  <a:lnTo>
                    <a:pt x="2" y="645"/>
                  </a:lnTo>
                  <a:lnTo>
                    <a:pt x="5" y="565"/>
                  </a:lnTo>
                  <a:lnTo>
                    <a:pt x="6" y="483"/>
                  </a:lnTo>
                  <a:lnTo>
                    <a:pt x="7" y="394"/>
                  </a:lnTo>
                  <a:lnTo>
                    <a:pt x="7" y="342"/>
                  </a:lnTo>
                  <a:close/>
                  <a:moveTo>
                    <a:pt x="222" y="59"/>
                  </a:moveTo>
                  <a:lnTo>
                    <a:pt x="222" y="59"/>
                  </a:lnTo>
                  <a:lnTo>
                    <a:pt x="213" y="59"/>
                  </a:lnTo>
                  <a:lnTo>
                    <a:pt x="204" y="62"/>
                  </a:lnTo>
                  <a:lnTo>
                    <a:pt x="196" y="64"/>
                  </a:lnTo>
                  <a:lnTo>
                    <a:pt x="187" y="69"/>
                  </a:lnTo>
                  <a:lnTo>
                    <a:pt x="180" y="75"/>
                  </a:lnTo>
                  <a:lnTo>
                    <a:pt x="172" y="83"/>
                  </a:lnTo>
                  <a:lnTo>
                    <a:pt x="165" y="91"/>
                  </a:lnTo>
                  <a:lnTo>
                    <a:pt x="157" y="103"/>
                  </a:lnTo>
                  <a:lnTo>
                    <a:pt x="152" y="115"/>
                  </a:lnTo>
                  <a:lnTo>
                    <a:pt x="146" y="129"/>
                  </a:lnTo>
                  <a:lnTo>
                    <a:pt x="141" y="145"/>
                  </a:lnTo>
                  <a:lnTo>
                    <a:pt x="137" y="162"/>
                  </a:lnTo>
                  <a:lnTo>
                    <a:pt x="134" y="182"/>
                  </a:lnTo>
                  <a:lnTo>
                    <a:pt x="132" y="204"/>
                  </a:lnTo>
                  <a:lnTo>
                    <a:pt x="130" y="228"/>
                  </a:lnTo>
                  <a:lnTo>
                    <a:pt x="130" y="253"/>
                  </a:lnTo>
                  <a:lnTo>
                    <a:pt x="130" y="253"/>
                  </a:lnTo>
                  <a:lnTo>
                    <a:pt x="130" y="274"/>
                  </a:lnTo>
                  <a:lnTo>
                    <a:pt x="131" y="294"/>
                  </a:lnTo>
                  <a:lnTo>
                    <a:pt x="134" y="312"/>
                  </a:lnTo>
                  <a:lnTo>
                    <a:pt x="136" y="328"/>
                  </a:lnTo>
                  <a:lnTo>
                    <a:pt x="139" y="343"/>
                  </a:lnTo>
                  <a:lnTo>
                    <a:pt x="144" y="358"/>
                  </a:lnTo>
                  <a:lnTo>
                    <a:pt x="147" y="370"/>
                  </a:lnTo>
                  <a:lnTo>
                    <a:pt x="154" y="382"/>
                  </a:lnTo>
                  <a:lnTo>
                    <a:pt x="159" y="392"/>
                  </a:lnTo>
                  <a:lnTo>
                    <a:pt x="166" y="400"/>
                  </a:lnTo>
                  <a:lnTo>
                    <a:pt x="172" y="406"/>
                  </a:lnTo>
                  <a:lnTo>
                    <a:pt x="181" y="413"/>
                  </a:lnTo>
                  <a:lnTo>
                    <a:pt x="190" y="418"/>
                  </a:lnTo>
                  <a:lnTo>
                    <a:pt x="198" y="420"/>
                  </a:lnTo>
                  <a:lnTo>
                    <a:pt x="208" y="423"/>
                  </a:lnTo>
                  <a:lnTo>
                    <a:pt x="218" y="423"/>
                  </a:lnTo>
                  <a:lnTo>
                    <a:pt x="218" y="423"/>
                  </a:lnTo>
                  <a:lnTo>
                    <a:pt x="228" y="423"/>
                  </a:lnTo>
                  <a:lnTo>
                    <a:pt x="237" y="420"/>
                  </a:lnTo>
                  <a:lnTo>
                    <a:pt x="247" y="416"/>
                  </a:lnTo>
                  <a:lnTo>
                    <a:pt x="254" y="411"/>
                  </a:lnTo>
                  <a:lnTo>
                    <a:pt x="263" y="405"/>
                  </a:lnTo>
                  <a:lnTo>
                    <a:pt x="270" y="398"/>
                  </a:lnTo>
                  <a:lnTo>
                    <a:pt x="276" y="388"/>
                  </a:lnTo>
                  <a:lnTo>
                    <a:pt x="283" y="378"/>
                  </a:lnTo>
                  <a:lnTo>
                    <a:pt x="288" y="366"/>
                  </a:lnTo>
                  <a:lnTo>
                    <a:pt x="292" y="352"/>
                  </a:lnTo>
                  <a:lnTo>
                    <a:pt x="296" y="336"/>
                  </a:lnTo>
                  <a:lnTo>
                    <a:pt x="300" y="320"/>
                  </a:lnTo>
                  <a:lnTo>
                    <a:pt x="302" y="301"/>
                  </a:lnTo>
                  <a:lnTo>
                    <a:pt x="305" y="282"/>
                  </a:lnTo>
                  <a:lnTo>
                    <a:pt x="306" y="260"/>
                  </a:lnTo>
                  <a:lnTo>
                    <a:pt x="306" y="238"/>
                  </a:lnTo>
                  <a:lnTo>
                    <a:pt x="306" y="238"/>
                  </a:lnTo>
                  <a:lnTo>
                    <a:pt x="306" y="215"/>
                  </a:lnTo>
                  <a:lnTo>
                    <a:pt x="305" y="194"/>
                  </a:lnTo>
                  <a:lnTo>
                    <a:pt x="302" y="175"/>
                  </a:lnTo>
                  <a:lnTo>
                    <a:pt x="300" y="157"/>
                  </a:lnTo>
                  <a:lnTo>
                    <a:pt x="297" y="141"/>
                  </a:lnTo>
                  <a:lnTo>
                    <a:pt x="292" y="126"/>
                  </a:lnTo>
                  <a:lnTo>
                    <a:pt x="289" y="112"/>
                  </a:lnTo>
                  <a:lnTo>
                    <a:pt x="283" y="101"/>
                  </a:lnTo>
                  <a:lnTo>
                    <a:pt x="278" y="91"/>
                  </a:lnTo>
                  <a:lnTo>
                    <a:pt x="270" y="83"/>
                  </a:lnTo>
                  <a:lnTo>
                    <a:pt x="264" y="75"/>
                  </a:lnTo>
                  <a:lnTo>
                    <a:pt x="257" y="69"/>
                  </a:lnTo>
                  <a:lnTo>
                    <a:pt x="248" y="64"/>
                  </a:lnTo>
                  <a:lnTo>
                    <a:pt x="239" y="62"/>
                  </a:lnTo>
                  <a:lnTo>
                    <a:pt x="230" y="59"/>
                  </a:lnTo>
                  <a:lnTo>
                    <a:pt x="222" y="59"/>
                  </a:lnTo>
                  <a:lnTo>
                    <a:pt x="22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52"/>
            <p:cNvSpPr>
              <a:spLocks noEditPoints="1"/>
            </p:cNvSpPr>
            <p:nvPr/>
          </p:nvSpPr>
          <p:spPr bwMode="auto">
            <a:xfrm>
              <a:off x="3819526" y="4127500"/>
              <a:ext cx="330200"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3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8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4 w 416"/>
                <a:gd name="T73" fmla="*/ 1 h 486"/>
                <a:gd name="T74" fmla="*/ 286 w 416"/>
                <a:gd name="T75" fmla="*/ 8 h 486"/>
                <a:gd name="T76" fmla="*/ 322 w 416"/>
                <a:gd name="T77" fmla="*/ 22 h 486"/>
                <a:gd name="T78" fmla="*/ 351 w 416"/>
                <a:gd name="T79" fmla="*/ 43 h 486"/>
                <a:gd name="T80" fmla="*/ 378 w 416"/>
                <a:gd name="T81" fmla="*/ 70 h 486"/>
                <a:gd name="T82" fmla="*/ 396 w 416"/>
                <a:gd name="T83" fmla="*/ 104 h 486"/>
                <a:gd name="T84" fmla="*/ 409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8 w 416"/>
                <a:gd name="T107" fmla="*/ 43 h 486"/>
                <a:gd name="T108" fmla="*/ 208 w 416"/>
                <a:gd name="T109" fmla="*/ 43 h 486"/>
                <a:gd name="T110" fmla="*/ 190 w 416"/>
                <a:gd name="T111" fmla="*/ 50 h 486"/>
                <a:gd name="T112" fmla="*/ 175 w 416"/>
                <a:gd name="T113" fmla="*/ 64 h 486"/>
                <a:gd name="T114" fmla="*/ 164 w 416"/>
                <a:gd name="T115" fmla="*/ 83 h 486"/>
                <a:gd name="T116" fmla="*/ 156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3"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8" y="444"/>
                  </a:lnTo>
                  <a:lnTo>
                    <a:pt x="378" y="444"/>
                  </a:lnTo>
                  <a:lnTo>
                    <a:pt x="365" y="452"/>
                  </a:lnTo>
                  <a:lnTo>
                    <a:pt x="351" y="460"/>
                  </a:lnTo>
                  <a:lnTo>
                    <a:pt x="337" y="467"/>
                  </a:lnTo>
                  <a:lnTo>
                    <a:pt x="319" y="473"/>
                  </a:lnTo>
                  <a:lnTo>
                    <a:pt x="301" y="478"/>
                  </a:lnTo>
                  <a:lnTo>
                    <a:pt x="281" y="482"/>
                  </a:lnTo>
                  <a:lnTo>
                    <a:pt x="257" y="485"/>
                  </a:lnTo>
                  <a:lnTo>
                    <a:pt x="232" y="486"/>
                  </a:lnTo>
                  <a:lnTo>
                    <a:pt x="232" y="486"/>
                  </a:lnTo>
                  <a:lnTo>
                    <a:pt x="209" y="485"/>
                  </a:lnTo>
                  <a:lnTo>
                    <a:pt x="187" y="482"/>
                  </a:lnTo>
                  <a:lnTo>
                    <a:pt x="164" y="478"/>
                  </a:lnTo>
                  <a:lnTo>
                    <a:pt x="143" y="472"/>
                  </a:lnTo>
                  <a:lnTo>
                    <a:pt x="123" y="463"/>
                  </a:lnTo>
                  <a:lnTo>
                    <a:pt x="105" y="454"/>
                  </a:lnTo>
                  <a:lnTo>
                    <a:pt x="86" y="441"/>
                  </a:lnTo>
                  <a:lnTo>
                    <a:pt x="70" y="428"/>
                  </a:lnTo>
                  <a:lnTo>
                    <a:pt x="54" y="413"/>
                  </a:lnTo>
                  <a:lnTo>
                    <a:pt x="41"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4" y="8"/>
                  </a:lnTo>
                  <a:lnTo>
                    <a:pt x="175" y="3"/>
                  </a:lnTo>
                  <a:lnTo>
                    <a:pt x="198" y="1"/>
                  </a:lnTo>
                  <a:lnTo>
                    <a:pt x="221" y="0"/>
                  </a:lnTo>
                  <a:lnTo>
                    <a:pt x="221" y="0"/>
                  </a:lnTo>
                  <a:lnTo>
                    <a:pt x="244" y="1"/>
                  </a:lnTo>
                  <a:lnTo>
                    <a:pt x="266" y="3"/>
                  </a:lnTo>
                  <a:lnTo>
                    <a:pt x="286" y="8"/>
                  </a:lnTo>
                  <a:lnTo>
                    <a:pt x="304" y="15"/>
                  </a:lnTo>
                  <a:lnTo>
                    <a:pt x="322" y="22"/>
                  </a:lnTo>
                  <a:lnTo>
                    <a:pt x="338" y="32"/>
                  </a:lnTo>
                  <a:lnTo>
                    <a:pt x="351" y="43"/>
                  </a:lnTo>
                  <a:lnTo>
                    <a:pt x="365" y="55"/>
                  </a:lnTo>
                  <a:lnTo>
                    <a:pt x="378" y="70"/>
                  </a:lnTo>
                  <a:lnTo>
                    <a:pt x="387" y="86"/>
                  </a:lnTo>
                  <a:lnTo>
                    <a:pt x="396" y="104"/>
                  </a:lnTo>
                  <a:lnTo>
                    <a:pt x="404" y="122"/>
                  </a:lnTo>
                  <a:lnTo>
                    <a:pt x="409"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8" y="43"/>
                  </a:lnTo>
                  <a:lnTo>
                    <a:pt x="218" y="43"/>
                  </a:lnTo>
                  <a:lnTo>
                    <a:pt x="208" y="43"/>
                  </a:lnTo>
                  <a:lnTo>
                    <a:pt x="198" y="47"/>
                  </a:lnTo>
                  <a:lnTo>
                    <a:pt x="190" y="50"/>
                  </a:lnTo>
                  <a:lnTo>
                    <a:pt x="183" y="57"/>
                  </a:lnTo>
                  <a:lnTo>
                    <a:pt x="175" y="64"/>
                  </a:lnTo>
                  <a:lnTo>
                    <a:pt x="169" y="73"/>
                  </a:lnTo>
                  <a:lnTo>
                    <a:pt x="164" y="83"/>
                  </a:lnTo>
                  <a:lnTo>
                    <a:pt x="159" y="94"/>
                  </a:lnTo>
                  <a:lnTo>
                    <a:pt x="156"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53"/>
            <p:cNvSpPr>
              <a:spLocks/>
            </p:cNvSpPr>
            <p:nvPr/>
          </p:nvSpPr>
          <p:spPr bwMode="auto">
            <a:xfrm>
              <a:off x="4210051" y="4130675"/>
              <a:ext cx="231775" cy="373063"/>
            </a:xfrm>
            <a:custGeom>
              <a:avLst/>
              <a:gdLst>
                <a:gd name="T0" fmla="*/ 131 w 290"/>
                <a:gd name="T1" fmla="*/ 128 h 471"/>
                <a:gd name="T2" fmla="*/ 144 w 290"/>
                <a:gd name="T3" fmla="*/ 98 h 471"/>
                <a:gd name="T4" fmla="*/ 159 w 290"/>
                <a:gd name="T5" fmla="*/ 71 h 471"/>
                <a:gd name="T6" fmla="*/ 175 w 290"/>
                <a:gd name="T7" fmla="*/ 50 h 471"/>
                <a:gd name="T8" fmla="*/ 192 w 290"/>
                <a:gd name="T9" fmla="*/ 31 h 471"/>
                <a:gd name="T10" fmla="*/ 211 w 290"/>
                <a:gd name="T11" fmla="*/ 17 h 471"/>
                <a:gd name="T12" fmla="*/ 231 w 290"/>
                <a:gd name="T13" fmla="*/ 8 h 471"/>
                <a:gd name="T14" fmla="*/ 252 w 290"/>
                <a:gd name="T15" fmla="*/ 3 h 471"/>
                <a:gd name="T16" fmla="*/ 275 w 290"/>
                <a:gd name="T17" fmla="*/ 0 h 471"/>
                <a:gd name="T18" fmla="*/ 290 w 290"/>
                <a:gd name="T19" fmla="*/ 1 h 471"/>
                <a:gd name="T20" fmla="*/ 288 w 290"/>
                <a:gd name="T21" fmla="*/ 16 h 471"/>
                <a:gd name="T22" fmla="*/ 285 w 290"/>
                <a:gd name="T23" fmla="*/ 50 h 471"/>
                <a:gd name="T24" fmla="*/ 285 w 290"/>
                <a:gd name="T25" fmla="*/ 70 h 471"/>
                <a:gd name="T26" fmla="*/ 285 w 290"/>
                <a:gd name="T27" fmla="*/ 133 h 471"/>
                <a:gd name="T28" fmla="*/ 276 w 290"/>
                <a:gd name="T29" fmla="*/ 140 h 471"/>
                <a:gd name="T30" fmla="*/ 255 w 290"/>
                <a:gd name="T31" fmla="*/ 132 h 471"/>
                <a:gd name="T32" fmla="*/ 228 w 290"/>
                <a:gd name="T33" fmla="*/ 127 h 471"/>
                <a:gd name="T34" fmla="*/ 218 w 290"/>
                <a:gd name="T35" fmla="*/ 128 h 471"/>
                <a:gd name="T36" fmla="*/ 198 w 290"/>
                <a:gd name="T37" fmla="*/ 132 h 471"/>
                <a:gd name="T38" fmla="*/ 181 w 290"/>
                <a:gd name="T39" fmla="*/ 139 h 471"/>
                <a:gd name="T40" fmla="*/ 167 w 290"/>
                <a:gd name="T41" fmla="*/ 149 h 471"/>
                <a:gd name="T42" fmla="*/ 155 w 290"/>
                <a:gd name="T43" fmla="*/ 163 h 471"/>
                <a:gd name="T44" fmla="*/ 146 w 290"/>
                <a:gd name="T45" fmla="*/ 177 h 471"/>
                <a:gd name="T46" fmla="*/ 140 w 290"/>
                <a:gd name="T47" fmla="*/ 194 h 471"/>
                <a:gd name="T48" fmla="*/ 136 w 290"/>
                <a:gd name="T49" fmla="*/ 212 h 471"/>
                <a:gd name="T50" fmla="*/ 136 w 290"/>
                <a:gd name="T51" fmla="*/ 259 h 471"/>
                <a:gd name="T52" fmla="*/ 136 w 290"/>
                <a:gd name="T53" fmla="*/ 316 h 471"/>
                <a:gd name="T54" fmla="*/ 140 w 290"/>
                <a:gd name="T55" fmla="*/ 421 h 471"/>
                <a:gd name="T56" fmla="*/ 144 w 290"/>
                <a:gd name="T57" fmla="*/ 471 h 471"/>
                <a:gd name="T58" fmla="*/ 93 w 290"/>
                <a:gd name="T59" fmla="*/ 468 h 471"/>
                <a:gd name="T60" fmla="*/ 72 w 290"/>
                <a:gd name="T61" fmla="*/ 466 h 471"/>
                <a:gd name="T62" fmla="*/ 32 w 290"/>
                <a:gd name="T63" fmla="*/ 469 h 471"/>
                <a:gd name="T64" fmla="*/ 0 w 290"/>
                <a:gd name="T65" fmla="*/ 471 h 471"/>
                <a:gd name="T66" fmla="*/ 6 w 290"/>
                <a:gd name="T67" fmla="*/ 370 h 471"/>
                <a:gd name="T68" fmla="*/ 9 w 290"/>
                <a:gd name="T69" fmla="*/ 259 h 471"/>
                <a:gd name="T70" fmla="*/ 9 w 290"/>
                <a:gd name="T71" fmla="*/ 222 h 471"/>
                <a:gd name="T72" fmla="*/ 6 w 290"/>
                <a:gd name="T73" fmla="*/ 112 h 471"/>
                <a:gd name="T74" fmla="*/ 0 w 290"/>
                <a:gd name="T75" fmla="*/ 10 h 471"/>
                <a:gd name="T76" fmla="*/ 33 w 290"/>
                <a:gd name="T77" fmla="*/ 13 h 471"/>
                <a:gd name="T78" fmla="*/ 66 w 290"/>
                <a:gd name="T79" fmla="*/ 15 h 471"/>
                <a:gd name="T80" fmla="*/ 83 w 290"/>
                <a:gd name="T81" fmla="*/ 14 h 471"/>
                <a:gd name="T82" fmla="*/ 133 w 290"/>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471">
                  <a:moveTo>
                    <a:pt x="129" y="127"/>
                  </a:moveTo>
                  <a:lnTo>
                    <a:pt x="131" y="128"/>
                  </a:lnTo>
                  <a:lnTo>
                    <a:pt x="131" y="128"/>
                  </a:lnTo>
                  <a:lnTo>
                    <a:pt x="144" y="98"/>
                  </a:lnTo>
                  <a:lnTo>
                    <a:pt x="151" y="84"/>
                  </a:lnTo>
                  <a:lnTo>
                    <a:pt x="159" y="71"/>
                  </a:lnTo>
                  <a:lnTo>
                    <a:pt x="166" y="60"/>
                  </a:lnTo>
                  <a:lnTo>
                    <a:pt x="175" y="50"/>
                  </a:lnTo>
                  <a:lnTo>
                    <a:pt x="183" y="40"/>
                  </a:lnTo>
                  <a:lnTo>
                    <a:pt x="192" y="31"/>
                  </a:lnTo>
                  <a:lnTo>
                    <a:pt x="201" y="24"/>
                  </a:lnTo>
                  <a:lnTo>
                    <a:pt x="211" y="17"/>
                  </a:lnTo>
                  <a:lnTo>
                    <a:pt x="221" y="13"/>
                  </a:lnTo>
                  <a:lnTo>
                    <a:pt x="231" y="8"/>
                  </a:lnTo>
                  <a:lnTo>
                    <a:pt x="240" y="5"/>
                  </a:lnTo>
                  <a:lnTo>
                    <a:pt x="252" y="3"/>
                  </a:lnTo>
                  <a:lnTo>
                    <a:pt x="263" y="1"/>
                  </a:lnTo>
                  <a:lnTo>
                    <a:pt x="275" y="0"/>
                  </a:lnTo>
                  <a:lnTo>
                    <a:pt x="275" y="0"/>
                  </a:lnTo>
                  <a:lnTo>
                    <a:pt x="290" y="1"/>
                  </a:lnTo>
                  <a:lnTo>
                    <a:pt x="290" y="1"/>
                  </a:lnTo>
                  <a:lnTo>
                    <a:pt x="288" y="16"/>
                  </a:lnTo>
                  <a:lnTo>
                    <a:pt x="286" y="32"/>
                  </a:lnTo>
                  <a:lnTo>
                    <a:pt x="285" y="50"/>
                  </a:lnTo>
                  <a:lnTo>
                    <a:pt x="285" y="70"/>
                  </a:lnTo>
                  <a:lnTo>
                    <a:pt x="285" y="70"/>
                  </a:lnTo>
                  <a:lnTo>
                    <a:pt x="285" y="101"/>
                  </a:lnTo>
                  <a:lnTo>
                    <a:pt x="285" y="133"/>
                  </a:lnTo>
                  <a:lnTo>
                    <a:pt x="276" y="140"/>
                  </a:lnTo>
                  <a:lnTo>
                    <a:pt x="276" y="140"/>
                  </a:lnTo>
                  <a:lnTo>
                    <a:pt x="266" y="135"/>
                  </a:lnTo>
                  <a:lnTo>
                    <a:pt x="255" y="132"/>
                  </a:lnTo>
                  <a:lnTo>
                    <a:pt x="243" y="128"/>
                  </a:lnTo>
                  <a:lnTo>
                    <a:pt x="228" y="127"/>
                  </a:lnTo>
                  <a:lnTo>
                    <a:pt x="228" y="127"/>
                  </a:lnTo>
                  <a:lnTo>
                    <a:pt x="218" y="128"/>
                  </a:lnTo>
                  <a:lnTo>
                    <a:pt x="208" y="129"/>
                  </a:lnTo>
                  <a:lnTo>
                    <a:pt x="198" y="132"/>
                  </a:lnTo>
                  <a:lnTo>
                    <a:pt x="190" y="135"/>
                  </a:lnTo>
                  <a:lnTo>
                    <a:pt x="181" y="139"/>
                  </a:lnTo>
                  <a:lnTo>
                    <a:pt x="173" y="144"/>
                  </a:lnTo>
                  <a:lnTo>
                    <a:pt x="167" y="149"/>
                  </a:lnTo>
                  <a:lnTo>
                    <a:pt x="161" y="155"/>
                  </a:lnTo>
                  <a:lnTo>
                    <a:pt x="155" y="163"/>
                  </a:lnTo>
                  <a:lnTo>
                    <a:pt x="150" y="170"/>
                  </a:lnTo>
                  <a:lnTo>
                    <a:pt x="146" y="177"/>
                  </a:lnTo>
                  <a:lnTo>
                    <a:pt x="142" y="186"/>
                  </a:lnTo>
                  <a:lnTo>
                    <a:pt x="140" y="194"/>
                  </a:lnTo>
                  <a:lnTo>
                    <a:pt x="138" y="204"/>
                  </a:lnTo>
                  <a:lnTo>
                    <a:pt x="136" y="212"/>
                  </a:lnTo>
                  <a:lnTo>
                    <a:pt x="136" y="222"/>
                  </a:lnTo>
                  <a:lnTo>
                    <a:pt x="136" y="259"/>
                  </a:lnTo>
                  <a:lnTo>
                    <a:pt x="136" y="259"/>
                  </a:lnTo>
                  <a:lnTo>
                    <a:pt x="136" y="316"/>
                  </a:lnTo>
                  <a:lnTo>
                    <a:pt x="138" y="370"/>
                  </a:lnTo>
                  <a:lnTo>
                    <a:pt x="140" y="421"/>
                  </a:lnTo>
                  <a:lnTo>
                    <a:pt x="144" y="471"/>
                  </a:lnTo>
                  <a:lnTo>
                    <a:pt x="144" y="471"/>
                  </a:lnTo>
                  <a:lnTo>
                    <a:pt x="113" y="469"/>
                  </a:lnTo>
                  <a:lnTo>
                    <a:pt x="93" y="468"/>
                  </a:lnTo>
                  <a:lnTo>
                    <a:pt x="72" y="466"/>
                  </a:lnTo>
                  <a:lnTo>
                    <a:pt x="72" y="466"/>
                  </a:lnTo>
                  <a:lnTo>
                    <a:pt x="51" y="468"/>
                  </a:lnTo>
                  <a:lnTo>
                    <a:pt x="32" y="469"/>
                  </a:lnTo>
                  <a:lnTo>
                    <a:pt x="0" y="471"/>
                  </a:lnTo>
                  <a:lnTo>
                    <a:pt x="0" y="471"/>
                  </a:lnTo>
                  <a:lnTo>
                    <a:pt x="4" y="421"/>
                  </a:lnTo>
                  <a:lnTo>
                    <a:pt x="6" y="370"/>
                  </a:lnTo>
                  <a:lnTo>
                    <a:pt x="7" y="316"/>
                  </a:lnTo>
                  <a:lnTo>
                    <a:pt x="9" y="259"/>
                  </a:lnTo>
                  <a:lnTo>
                    <a:pt x="9" y="222"/>
                  </a:lnTo>
                  <a:lnTo>
                    <a:pt x="9" y="222"/>
                  </a:lnTo>
                  <a:lnTo>
                    <a:pt x="7" y="165"/>
                  </a:lnTo>
                  <a:lnTo>
                    <a:pt x="6" y="112"/>
                  </a:lnTo>
                  <a:lnTo>
                    <a:pt x="4" y="61"/>
                  </a:lnTo>
                  <a:lnTo>
                    <a:pt x="0" y="10"/>
                  </a:lnTo>
                  <a:lnTo>
                    <a:pt x="0" y="10"/>
                  </a:lnTo>
                  <a:lnTo>
                    <a:pt x="33" y="13"/>
                  </a:lnTo>
                  <a:lnTo>
                    <a:pt x="49" y="14"/>
                  </a:lnTo>
                  <a:lnTo>
                    <a:pt x="66" y="15"/>
                  </a:lnTo>
                  <a:lnTo>
                    <a:pt x="66" y="15"/>
                  </a:lnTo>
                  <a:lnTo>
                    <a:pt x="83" y="14"/>
                  </a:lnTo>
                  <a:lnTo>
                    <a:pt x="99" y="13"/>
                  </a:lnTo>
                  <a:lnTo>
                    <a:pt x="133" y="10"/>
                  </a:lnTo>
                  <a:lnTo>
                    <a:pt x="129"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54"/>
            <p:cNvSpPr>
              <a:spLocks/>
            </p:cNvSpPr>
            <p:nvPr/>
          </p:nvSpPr>
          <p:spPr bwMode="auto">
            <a:xfrm>
              <a:off x="4511676" y="3971925"/>
              <a:ext cx="320675" cy="541338"/>
            </a:xfrm>
            <a:custGeom>
              <a:avLst/>
              <a:gdLst>
                <a:gd name="T0" fmla="*/ 323 w 406"/>
                <a:gd name="T1" fmla="*/ 121 h 682"/>
                <a:gd name="T2" fmla="*/ 294 w 406"/>
                <a:gd name="T3" fmla="*/ 84 h 682"/>
                <a:gd name="T4" fmla="*/ 272 w 406"/>
                <a:gd name="T5" fmla="*/ 70 h 682"/>
                <a:gd name="T6" fmla="*/ 236 w 406"/>
                <a:gd name="T7" fmla="*/ 59 h 682"/>
                <a:gd name="T8" fmla="*/ 205 w 406"/>
                <a:gd name="T9" fmla="*/ 59 h 682"/>
                <a:gd name="T10" fmla="*/ 175 w 406"/>
                <a:gd name="T11" fmla="*/ 65 h 682"/>
                <a:gd name="T12" fmla="*/ 151 w 406"/>
                <a:gd name="T13" fmla="*/ 78 h 682"/>
                <a:gd name="T14" fmla="*/ 133 w 406"/>
                <a:gd name="T15" fmla="*/ 96 h 682"/>
                <a:gd name="T16" fmla="*/ 120 w 406"/>
                <a:gd name="T17" fmla="*/ 119 h 682"/>
                <a:gd name="T18" fmla="*/ 117 w 406"/>
                <a:gd name="T19" fmla="*/ 144 h 682"/>
                <a:gd name="T20" fmla="*/ 119 w 406"/>
                <a:gd name="T21" fmla="*/ 168 h 682"/>
                <a:gd name="T22" fmla="*/ 135 w 406"/>
                <a:gd name="T23" fmla="*/ 199 h 682"/>
                <a:gd name="T24" fmla="*/ 161 w 406"/>
                <a:gd name="T25" fmla="*/ 223 h 682"/>
                <a:gd name="T26" fmla="*/ 262 w 406"/>
                <a:gd name="T27" fmla="*/ 277 h 682"/>
                <a:gd name="T28" fmla="*/ 328 w 406"/>
                <a:gd name="T29" fmla="*/ 315 h 682"/>
                <a:gd name="T30" fmla="*/ 361 w 406"/>
                <a:gd name="T31" fmla="*/ 344 h 682"/>
                <a:gd name="T32" fmla="*/ 387 w 406"/>
                <a:gd name="T33" fmla="*/ 382 h 682"/>
                <a:gd name="T34" fmla="*/ 403 w 406"/>
                <a:gd name="T35" fmla="*/ 429 h 682"/>
                <a:gd name="T36" fmla="*/ 406 w 406"/>
                <a:gd name="T37" fmla="*/ 466 h 682"/>
                <a:gd name="T38" fmla="*/ 396 w 406"/>
                <a:gd name="T39" fmla="*/ 534 h 682"/>
                <a:gd name="T40" fmla="*/ 366 w 406"/>
                <a:gd name="T41" fmla="*/ 591 h 682"/>
                <a:gd name="T42" fmla="*/ 319 w 406"/>
                <a:gd name="T43" fmla="*/ 636 h 682"/>
                <a:gd name="T44" fmla="*/ 257 w 406"/>
                <a:gd name="T45" fmla="*/ 666 h 682"/>
                <a:gd name="T46" fmla="*/ 181 w 406"/>
                <a:gd name="T47" fmla="*/ 681 h 682"/>
                <a:gd name="T48" fmla="*/ 128 w 406"/>
                <a:gd name="T49" fmla="*/ 681 h 682"/>
                <a:gd name="T50" fmla="*/ 61 w 406"/>
                <a:gd name="T51" fmla="*/ 669 h 682"/>
                <a:gd name="T52" fmla="*/ 11 w 406"/>
                <a:gd name="T53" fmla="*/ 648 h 682"/>
                <a:gd name="T54" fmla="*/ 9 w 406"/>
                <a:gd name="T55" fmla="*/ 610 h 682"/>
                <a:gd name="T56" fmla="*/ 27 w 406"/>
                <a:gd name="T57" fmla="*/ 519 h 682"/>
                <a:gd name="T58" fmla="*/ 48 w 406"/>
                <a:gd name="T59" fmla="*/ 531 h 682"/>
                <a:gd name="T60" fmla="*/ 60 w 406"/>
                <a:gd name="T61" fmla="*/ 559 h 682"/>
                <a:gd name="T62" fmla="*/ 78 w 406"/>
                <a:gd name="T63" fmla="*/ 585 h 682"/>
                <a:gd name="T64" fmla="*/ 104 w 406"/>
                <a:gd name="T65" fmla="*/ 605 h 682"/>
                <a:gd name="T66" fmla="*/ 138 w 406"/>
                <a:gd name="T67" fmla="*/ 619 h 682"/>
                <a:gd name="T68" fmla="*/ 177 w 406"/>
                <a:gd name="T69" fmla="*/ 622 h 682"/>
                <a:gd name="T70" fmla="*/ 204 w 406"/>
                <a:gd name="T71" fmla="*/ 621 h 682"/>
                <a:gd name="T72" fmla="*/ 236 w 406"/>
                <a:gd name="T73" fmla="*/ 611 h 682"/>
                <a:gd name="T74" fmla="*/ 261 w 406"/>
                <a:gd name="T75" fmla="*/ 594 h 682"/>
                <a:gd name="T76" fmla="*/ 278 w 406"/>
                <a:gd name="T77" fmla="*/ 571 h 682"/>
                <a:gd name="T78" fmla="*/ 287 w 406"/>
                <a:gd name="T79" fmla="*/ 545 h 682"/>
                <a:gd name="T80" fmla="*/ 289 w 406"/>
                <a:gd name="T81" fmla="*/ 526 h 682"/>
                <a:gd name="T82" fmla="*/ 282 w 406"/>
                <a:gd name="T83" fmla="*/ 490 h 682"/>
                <a:gd name="T84" fmla="*/ 263 w 406"/>
                <a:gd name="T85" fmla="*/ 461 h 682"/>
                <a:gd name="T86" fmla="*/ 223 w 406"/>
                <a:gd name="T87" fmla="*/ 430 h 682"/>
                <a:gd name="T88" fmla="*/ 120 w 406"/>
                <a:gd name="T89" fmla="*/ 378 h 682"/>
                <a:gd name="T90" fmla="*/ 71 w 406"/>
                <a:gd name="T91" fmla="*/ 344 h 682"/>
                <a:gd name="T92" fmla="*/ 40 w 406"/>
                <a:gd name="T93" fmla="*/ 313 h 682"/>
                <a:gd name="T94" fmla="*/ 17 w 406"/>
                <a:gd name="T95" fmla="*/ 274 h 682"/>
                <a:gd name="T96" fmla="*/ 5 w 406"/>
                <a:gd name="T97" fmla="*/ 223 h 682"/>
                <a:gd name="T98" fmla="*/ 6 w 406"/>
                <a:gd name="T99" fmla="*/ 179 h 682"/>
                <a:gd name="T100" fmla="*/ 22 w 406"/>
                <a:gd name="T101" fmla="*/ 116 h 682"/>
                <a:gd name="T102" fmla="*/ 56 w 406"/>
                <a:gd name="T103" fmla="*/ 65 h 682"/>
                <a:gd name="T104" fmla="*/ 102 w 406"/>
                <a:gd name="T105" fmla="*/ 29 h 682"/>
                <a:gd name="T106" fmla="*/ 158 w 406"/>
                <a:gd name="T107" fmla="*/ 7 h 682"/>
                <a:gd name="T108" fmla="*/ 220 w 406"/>
                <a:gd name="T109" fmla="*/ 0 h 682"/>
                <a:gd name="T110" fmla="*/ 268 w 406"/>
                <a:gd name="T111" fmla="*/ 2 h 682"/>
                <a:gd name="T112" fmla="*/ 329 w 406"/>
                <a:gd name="T113" fmla="*/ 18 h 682"/>
                <a:gd name="T114" fmla="*/ 376 w 406"/>
                <a:gd name="T115" fmla="*/ 46 h 682"/>
                <a:gd name="T116" fmla="*/ 361 w 406"/>
                <a:gd name="T117" fmla="*/ 89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2">
                  <a:moveTo>
                    <a:pt x="331" y="140"/>
                  </a:moveTo>
                  <a:lnTo>
                    <a:pt x="331" y="140"/>
                  </a:lnTo>
                  <a:lnTo>
                    <a:pt x="323" y="121"/>
                  </a:lnTo>
                  <a:lnTo>
                    <a:pt x="313" y="105"/>
                  </a:lnTo>
                  <a:lnTo>
                    <a:pt x="301" y="90"/>
                  </a:lnTo>
                  <a:lnTo>
                    <a:pt x="294" y="84"/>
                  </a:lnTo>
                  <a:lnTo>
                    <a:pt x="288" y="79"/>
                  </a:lnTo>
                  <a:lnTo>
                    <a:pt x="280" y="74"/>
                  </a:lnTo>
                  <a:lnTo>
                    <a:pt x="272" y="70"/>
                  </a:lnTo>
                  <a:lnTo>
                    <a:pt x="264" y="67"/>
                  </a:lnTo>
                  <a:lnTo>
                    <a:pt x="256" y="63"/>
                  </a:lnTo>
                  <a:lnTo>
                    <a:pt x="236" y="59"/>
                  </a:lnTo>
                  <a:lnTo>
                    <a:pt x="216" y="58"/>
                  </a:lnTo>
                  <a:lnTo>
                    <a:pt x="216" y="58"/>
                  </a:lnTo>
                  <a:lnTo>
                    <a:pt x="205" y="59"/>
                  </a:lnTo>
                  <a:lnTo>
                    <a:pt x="195" y="60"/>
                  </a:lnTo>
                  <a:lnTo>
                    <a:pt x="185" y="62"/>
                  </a:lnTo>
                  <a:lnTo>
                    <a:pt x="175" y="65"/>
                  </a:lnTo>
                  <a:lnTo>
                    <a:pt x="166" y="69"/>
                  </a:lnTo>
                  <a:lnTo>
                    <a:pt x="159" y="73"/>
                  </a:lnTo>
                  <a:lnTo>
                    <a:pt x="151" y="78"/>
                  </a:lnTo>
                  <a:lnTo>
                    <a:pt x="144" y="84"/>
                  </a:lnTo>
                  <a:lnTo>
                    <a:pt x="138" y="90"/>
                  </a:lnTo>
                  <a:lnTo>
                    <a:pt x="133" y="96"/>
                  </a:lnTo>
                  <a:lnTo>
                    <a:pt x="128" y="104"/>
                  </a:lnTo>
                  <a:lnTo>
                    <a:pt x="124" y="111"/>
                  </a:lnTo>
                  <a:lnTo>
                    <a:pt x="120" y="119"/>
                  </a:lnTo>
                  <a:lnTo>
                    <a:pt x="118" y="127"/>
                  </a:lnTo>
                  <a:lnTo>
                    <a:pt x="117" y="136"/>
                  </a:lnTo>
                  <a:lnTo>
                    <a:pt x="117" y="144"/>
                  </a:lnTo>
                  <a:lnTo>
                    <a:pt x="117" y="144"/>
                  </a:lnTo>
                  <a:lnTo>
                    <a:pt x="117" y="157"/>
                  </a:lnTo>
                  <a:lnTo>
                    <a:pt x="119" y="168"/>
                  </a:lnTo>
                  <a:lnTo>
                    <a:pt x="123" y="179"/>
                  </a:lnTo>
                  <a:lnTo>
                    <a:pt x="129" y="189"/>
                  </a:lnTo>
                  <a:lnTo>
                    <a:pt x="135" y="199"/>
                  </a:lnTo>
                  <a:lnTo>
                    <a:pt x="143" y="208"/>
                  </a:lnTo>
                  <a:lnTo>
                    <a:pt x="151" y="215"/>
                  </a:lnTo>
                  <a:lnTo>
                    <a:pt x="161" y="223"/>
                  </a:lnTo>
                  <a:lnTo>
                    <a:pt x="184" y="238"/>
                  </a:lnTo>
                  <a:lnTo>
                    <a:pt x="208" y="251"/>
                  </a:lnTo>
                  <a:lnTo>
                    <a:pt x="262" y="277"/>
                  </a:lnTo>
                  <a:lnTo>
                    <a:pt x="288" y="291"/>
                  </a:lnTo>
                  <a:lnTo>
                    <a:pt x="314" y="306"/>
                  </a:lnTo>
                  <a:lnTo>
                    <a:pt x="328" y="315"/>
                  </a:lnTo>
                  <a:lnTo>
                    <a:pt x="339" y="325"/>
                  </a:lnTo>
                  <a:lnTo>
                    <a:pt x="350" y="335"/>
                  </a:lnTo>
                  <a:lnTo>
                    <a:pt x="361" y="344"/>
                  </a:lnTo>
                  <a:lnTo>
                    <a:pt x="371" y="356"/>
                  </a:lnTo>
                  <a:lnTo>
                    <a:pt x="380" y="368"/>
                  </a:lnTo>
                  <a:lnTo>
                    <a:pt x="387" y="382"/>
                  </a:lnTo>
                  <a:lnTo>
                    <a:pt x="393" y="397"/>
                  </a:lnTo>
                  <a:lnTo>
                    <a:pt x="399" y="411"/>
                  </a:lnTo>
                  <a:lnTo>
                    <a:pt x="403" y="429"/>
                  </a:lnTo>
                  <a:lnTo>
                    <a:pt x="406" y="447"/>
                  </a:lnTo>
                  <a:lnTo>
                    <a:pt x="406" y="466"/>
                  </a:lnTo>
                  <a:lnTo>
                    <a:pt x="406" y="466"/>
                  </a:lnTo>
                  <a:lnTo>
                    <a:pt x="404" y="490"/>
                  </a:lnTo>
                  <a:lnTo>
                    <a:pt x="402" y="512"/>
                  </a:lnTo>
                  <a:lnTo>
                    <a:pt x="396" y="534"/>
                  </a:lnTo>
                  <a:lnTo>
                    <a:pt x="388" y="554"/>
                  </a:lnTo>
                  <a:lnTo>
                    <a:pt x="378" y="573"/>
                  </a:lnTo>
                  <a:lnTo>
                    <a:pt x="366" y="591"/>
                  </a:lnTo>
                  <a:lnTo>
                    <a:pt x="352" y="607"/>
                  </a:lnTo>
                  <a:lnTo>
                    <a:pt x="336" y="622"/>
                  </a:lnTo>
                  <a:lnTo>
                    <a:pt x="319" y="636"/>
                  </a:lnTo>
                  <a:lnTo>
                    <a:pt x="300" y="647"/>
                  </a:lnTo>
                  <a:lnTo>
                    <a:pt x="279" y="657"/>
                  </a:lnTo>
                  <a:lnTo>
                    <a:pt x="257" y="666"/>
                  </a:lnTo>
                  <a:lnTo>
                    <a:pt x="233" y="673"/>
                  </a:lnTo>
                  <a:lnTo>
                    <a:pt x="208" y="678"/>
                  </a:lnTo>
                  <a:lnTo>
                    <a:pt x="181" y="681"/>
                  </a:lnTo>
                  <a:lnTo>
                    <a:pt x="154" y="682"/>
                  </a:lnTo>
                  <a:lnTo>
                    <a:pt x="154" y="682"/>
                  </a:lnTo>
                  <a:lnTo>
                    <a:pt x="128" y="681"/>
                  </a:lnTo>
                  <a:lnTo>
                    <a:pt x="104" y="678"/>
                  </a:lnTo>
                  <a:lnTo>
                    <a:pt x="82" y="674"/>
                  </a:lnTo>
                  <a:lnTo>
                    <a:pt x="61" y="669"/>
                  </a:lnTo>
                  <a:lnTo>
                    <a:pt x="42" y="663"/>
                  </a:lnTo>
                  <a:lnTo>
                    <a:pt x="26" y="656"/>
                  </a:lnTo>
                  <a:lnTo>
                    <a:pt x="11" y="648"/>
                  </a:lnTo>
                  <a:lnTo>
                    <a:pt x="0" y="641"/>
                  </a:lnTo>
                  <a:lnTo>
                    <a:pt x="0" y="641"/>
                  </a:lnTo>
                  <a:lnTo>
                    <a:pt x="9" y="610"/>
                  </a:lnTo>
                  <a:lnTo>
                    <a:pt x="16" y="580"/>
                  </a:lnTo>
                  <a:lnTo>
                    <a:pt x="22" y="550"/>
                  </a:lnTo>
                  <a:lnTo>
                    <a:pt x="27" y="519"/>
                  </a:lnTo>
                  <a:lnTo>
                    <a:pt x="46" y="519"/>
                  </a:lnTo>
                  <a:lnTo>
                    <a:pt x="46" y="519"/>
                  </a:lnTo>
                  <a:lnTo>
                    <a:pt x="48" y="531"/>
                  </a:lnTo>
                  <a:lnTo>
                    <a:pt x="51" y="540"/>
                  </a:lnTo>
                  <a:lnTo>
                    <a:pt x="55" y="550"/>
                  </a:lnTo>
                  <a:lnTo>
                    <a:pt x="60" y="559"/>
                  </a:lnTo>
                  <a:lnTo>
                    <a:pt x="66" y="568"/>
                  </a:lnTo>
                  <a:lnTo>
                    <a:pt x="72" y="576"/>
                  </a:lnTo>
                  <a:lnTo>
                    <a:pt x="78" y="585"/>
                  </a:lnTo>
                  <a:lnTo>
                    <a:pt x="87" y="593"/>
                  </a:lnTo>
                  <a:lnTo>
                    <a:pt x="96" y="599"/>
                  </a:lnTo>
                  <a:lnTo>
                    <a:pt x="104" y="605"/>
                  </a:lnTo>
                  <a:lnTo>
                    <a:pt x="114" y="610"/>
                  </a:lnTo>
                  <a:lnTo>
                    <a:pt x="125" y="615"/>
                  </a:lnTo>
                  <a:lnTo>
                    <a:pt x="138" y="619"/>
                  </a:lnTo>
                  <a:lnTo>
                    <a:pt x="150" y="621"/>
                  </a:lnTo>
                  <a:lnTo>
                    <a:pt x="164" y="622"/>
                  </a:lnTo>
                  <a:lnTo>
                    <a:pt x="177" y="622"/>
                  </a:lnTo>
                  <a:lnTo>
                    <a:pt x="177" y="622"/>
                  </a:lnTo>
                  <a:lnTo>
                    <a:pt x="191" y="622"/>
                  </a:lnTo>
                  <a:lnTo>
                    <a:pt x="204" y="621"/>
                  </a:lnTo>
                  <a:lnTo>
                    <a:pt x="215" y="619"/>
                  </a:lnTo>
                  <a:lnTo>
                    <a:pt x="226" y="615"/>
                  </a:lnTo>
                  <a:lnTo>
                    <a:pt x="236" y="611"/>
                  </a:lnTo>
                  <a:lnTo>
                    <a:pt x="246" y="606"/>
                  </a:lnTo>
                  <a:lnTo>
                    <a:pt x="253" y="600"/>
                  </a:lnTo>
                  <a:lnTo>
                    <a:pt x="261" y="594"/>
                  </a:lnTo>
                  <a:lnTo>
                    <a:pt x="268" y="588"/>
                  </a:lnTo>
                  <a:lnTo>
                    <a:pt x="273" y="580"/>
                  </a:lnTo>
                  <a:lnTo>
                    <a:pt x="278" y="571"/>
                  </a:lnTo>
                  <a:lnTo>
                    <a:pt x="282" y="563"/>
                  </a:lnTo>
                  <a:lnTo>
                    <a:pt x="285" y="554"/>
                  </a:lnTo>
                  <a:lnTo>
                    <a:pt x="287" y="545"/>
                  </a:lnTo>
                  <a:lnTo>
                    <a:pt x="289" y="535"/>
                  </a:lnTo>
                  <a:lnTo>
                    <a:pt x="289" y="526"/>
                  </a:lnTo>
                  <a:lnTo>
                    <a:pt x="289" y="526"/>
                  </a:lnTo>
                  <a:lnTo>
                    <a:pt x="288" y="513"/>
                  </a:lnTo>
                  <a:lnTo>
                    <a:pt x="285" y="501"/>
                  </a:lnTo>
                  <a:lnTo>
                    <a:pt x="282" y="490"/>
                  </a:lnTo>
                  <a:lnTo>
                    <a:pt x="277" y="480"/>
                  </a:lnTo>
                  <a:lnTo>
                    <a:pt x="270" y="470"/>
                  </a:lnTo>
                  <a:lnTo>
                    <a:pt x="263" y="461"/>
                  </a:lnTo>
                  <a:lnTo>
                    <a:pt x="254" y="452"/>
                  </a:lnTo>
                  <a:lnTo>
                    <a:pt x="244" y="445"/>
                  </a:lnTo>
                  <a:lnTo>
                    <a:pt x="223" y="430"/>
                  </a:lnTo>
                  <a:lnTo>
                    <a:pt x="199" y="418"/>
                  </a:lnTo>
                  <a:lnTo>
                    <a:pt x="146" y="392"/>
                  </a:lnTo>
                  <a:lnTo>
                    <a:pt x="120" y="378"/>
                  </a:lnTo>
                  <a:lnTo>
                    <a:pt x="94" y="362"/>
                  </a:lnTo>
                  <a:lnTo>
                    <a:pt x="82" y="354"/>
                  </a:lnTo>
                  <a:lnTo>
                    <a:pt x="71" y="344"/>
                  </a:lnTo>
                  <a:lnTo>
                    <a:pt x="60" y="336"/>
                  </a:lnTo>
                  <a:lnTo>
                    <a:pt x="50" y="325"/>
                  </a:lnTo>
                  <a:lnTo>
                    <a:pt x="40" y="313"/>
                  </a:lnTo>
                  <a:lnTo>
                    <a:pt x="31" y="301"/>
                  </a:lnTo>
                  <a:lnTo>
                    <a:pt x="24" y="287"/>
                  </a:lnTo>
                  <a:lnTo>
                    <a:pt x="17" y="274"/>
                  </a:lnTo>
                  <a:lnTo>
                    <a:pt x="11" y="258"/>
                  </a:lnTo>
                  <a:lnTo>
                    <a:pt x="8" y="242"/>
                  </a:lnTo>
                  <a:lnTo>
                    <a:pt x="5" y="223"/>
                  </a:lnTo>
                  <a:lnTo>
                    <a:pt x="5" y="203"/>
                  </a:lnTo>
                  <a:lnTo>
                    <a:pt x="5" y="203"/>
                  </a:lnTo>
                  <a:lnTo>
                    <a:pt x="6" y="179"/>
                  </a:lnTo>
                  <a:lnTo>
                    <a:pt x="9" y="157"/>
                  </a:lnTo>
                  <a:lnTo>
                    <a:pt x="15" y="136"/>
                  </a:lnTo>
                  <a:lnTo>
                    <a:pt x="22" y="116"/>
                  </a:lnTo>
                  <a:lnTo>
                    <a:pt x="31" y="98"/>
                  </a:lnTo>
                  <a:lnTo>
                    <a:pt x="42" y="80"/>
                  </a:lnTo>
                  <a:lnTo>
                    <a:pt x="56" y="65"/>
                  </a:lnTo>
                  <a:lnTo>
                    <a:pt x="70" y="52"/>
                  </a:lnTo>
                  <a:lnTo>
                    <a:pt x="84" y="39"/>
                  </a:lnTo>
                  <a:lnTo>
                    <a:pt x="102" y="29"/>
                  </a:lnTo>
                  <a:lnTo>
                    <a:pt x="119" y="19"/>
                  </a:lnTo>
                  <a:lnTo>
                    <a:pt x="138" y="12"/>
                  </a:lnTo>
                  <a:lnTo>
                    <a:pt x="158" y="7"/>
                  </a:lnTo>
                  <a:lnTo>
                    <a:pt x="177" y="2"/>
                  </a:lnTo>
                  <a:lnTo>
                    <a:pt x="199" y="0"/>
                  </a:lnTo>
                  <a:lnTo>
                    <a:pt x="220" y="0"/>
                  </a:lnTo>
                  <a:lnTo>
                    <a:pt x="220" y="0"/>
                  </a:lnTo>
                  <a:lnTo>
                    <a:pt x="244" y="0"/>
                  </a:lnTo>
                  <a:lnTo>
                    <a:pt x="268" y="2"/>
                  </a:lnTo>
                  <a:lnTo>
                    <a:pt x="289" y="6"/>
                  </a:lnTo>
                  <a:lnTo>
                    <a:pt x="310" y="12"/>
                  </a:lnTo>
                  <a:lnTo>
                    <a:pt x="329" y="18"/>
                  </a:lnTo>
                  <a:lnTo>
                    <a:pt x="346" y="27"/>
                  </a:lnTo>
                  <a:lnTo>
                    <a:pt x="361" y="36"/>
                  </a:lnTo>
                  <a:lnTo>
                    <a:pt x="376" y="46"/>
                  </a:lnTo>
                  <a:lnTo>
                    <a:pt x="376" y="46"/>
                  </a:lnTo>
                  <a:lnTo>
                    <a:pt x="367" y="67"/>
                  </a:lnTo>
                  <a:lnTo>
                    <a:pt x="361" y="89"/>
                  </a:lnTo>
                  <a:lnTo>
                    <a:pt x="345" y="140"/>
                  </a:lnTo>
                  <a:lnTo>
                    <a:pt x="331"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55"/>
            <p:cNvSpPr>
              <a:spLocks/>
            </p:cNvSpPr>
            <p:nvPr/>
          </p:nvSpPr>
          <p:spPr bwMode="auto">
            <a:xfrm>
              <a:off x="4864101" y="4003675"/>
              <a:ext cx="225425" cy="509588"/>
            </a:xfrm>
            <a:custGeom>
              <a:avLst/>
              <a:gdLst>
                <a:gd name="T0" fmla="*/ 279 w 285"/>
                <a:gd name="T1" fmla="*/ 174 h 643"/>
                <a:gd name="T2" fmla="*/ 275 w 285"/>
                <a:gd name="T3" fmla="*/ 200 h 643"/>
                <a:gd name="T4" fmla="*/ 277 w 285"/>
                <a:gd name="T5" fmla="*/ 211 h 643"/>
                <a:gd name="T6" fmla="*/ 195 w 285"/>
                <a:gd name="T7" fmla="*/ 221 h 643"/>
                <a:gd name="T8" fmla="*/ 192 w 285"/>
                <a:gd name="T9" fmla="*/ 272 h 643"/>
                <a:gd name="T10" fmla="*/ 189 w 285"/>
                <a:gd name="T11" fmla="*/ 434 h 643"/>
                <a:gd name="T12" fmla="*/ 189 w 285"/>
                <a:gd name="T13" fmla="*/ 479 h 643"/>
                <a:gd name="T14" fmla="*/ 194 w 285"/>
                <a:gd name="T15" fmla="*/ 541 h 643"/>
                <a:gd name="T16" fmla="*/ 199 w 285"/>
                <a:gd name="T17" fmla="*/ 561 h 643"/>
                <a:gd name="T18" fmla="*/ 206 w 285"/>
                <a:gd name="T19" fmla="*/ 575 h 643"/>
                <a:gd name="T20" fmla="*/ 215 w 285"/>
                <a:gd name="T21" fmla="*/ 583 h 643"/>
                <a:gd name="T22" fmla="*/ 227 w 285"/>
                <a:gd name="T23" fmla="*/ 587 h 643"/>
                <a:gd name="T24" fmla="*/ 242 w 285"/>
                <a:gd name="T25" fmla="*/ 588 h 643"/>
                <a:gd name="T26" fmla="*/ 257 w 285"/>
                <a:gd name="T27" fmla="*/ 588 h 643"/>
                <a:gd name="T28" fmla="*/ 277 w 285"/>
                <a:gd name="T29" fmla="*/ 583 h 643"/>
                <a:gd name="T30" fmla="*/ 285 w 285"/>
                <a:gd name="T31" fmla="*/ 618 h 643"/>
                <a:gd name="T32" fmla="*/ 275 w 285"/>
                <a:gd name="T33" fmla="*/ 623 h 643"/>
                <a:gd name="T34" fmla="*/ 251 w 285"/>
                <a:gd name="T35" fmla="*/ 633 h 643"/>
                <a:gd name="T36" fmla="*/ 223 w 285"/>
                <a:gd name="T37" fmla="*/ 639 h 643"/>
                <a:gd name="T38" fmla="*/ 195 w 285"/>
                <a:gd name="T39" fmla="*/ 643 h 643"/>
                <a:gd name="T40" fmla="*/ 181 w 285"/>
                <a:gd name="T41" fmla="*/ 643 h 643"/>
                <a:gd name="T42" fmla="*/ 154 w 285"/>
                <a:gd name="T43" fmla="*/ 640 h 643"/>
                <a:gd name="T44" fmla="*/ 129 w 285"/>
                <a:gd name="T45" fmla="*/ 633 h 643"/>
                <a:gd name="T46" fmla="*/ 108 w 285"/>
                <a:gd name="T47" fmla="*/ 622 h 643"/>
                <a:gd name="T48" fmla="*/ 92 w 285"/>
                <a:gd name="T49" fmla="*/ 606 h 643"/>
                <a:gd name="T50" fmla="*/ 78 w 285"/>
                <a:gd name="T51" fmla="*/ 585 h 643"/>
                <a:gd name="T52" fmla="*/ 68 w 285"/>
                <a:gd name="T53" fmla="*/ 558 h 643"/>
                <a:gd name="T54" fmla="*/ 62 w 285"/>
                <a:gd name="T55" fmla="*/ 529 h 643"/>
                <a:gd name="T56" fmla="*/ 61 w 285"/>
                <a:gd name="T57" fmla="*/ 495 h 643"/>
                <a:gd name="T58" fmla="*/ 61 w 285"/>
                <a:gd name="T59" fmla="*/ 433 h 643"/>
                <a:gd name="T60" fmla="*/ 66 w 285"/>
                <a:gd name="T61" fmla="*/ 288 h 643"/>
                <a:gd name="T62" fmla="*/ 0 w 285"/>
                <a:gd name="T63" fmla="*/ 224 h 643"/>
                <a:gd name="T64" fmla="*/ 3 w 285"/>
                <a:gd name="T65" fmla="*/ 211 h 643"/>
                <a:gd name="T66" fmla="*/ 4 w 285"/>
                <a:gd name="T67" fmla="*/ 200 h 643"/>
                <a:gd name="T68" fmla="*/ 0 w 285"/>
                <a:gd name="T69" fmla="*/ 174 h 643"/>
                <a:gd name="T70" fmla="*/ 67 w 285"/>
                <a:gd name="T71" fmla="*/ 176 h 643"/>
                <a:gd name="T72" fmla="*/ 63 w 285"/>
                <a:gd name="T73" fmla="*/ 59 h 643"/>
                <a:gd name="T74" fmla="*/ 129 w 285"/>
                <a:gd name="T75" fmla="*/ 31 h 643"/>
                <a:gd name="T76" fmla="*/ 203 w 285"/>
                <a:gd name="T77" fmla="*/ 7 h 643"/>
                <a:gd name="T78" fmla="*/ 200 w 285"/>
                <a:gd name="T79" fmla="*/ 43 h 643"/>
                <a:gd name="T80" fmla="*/ 196 w 285"/>
                <a:gd name="T81" fmla="*/ 131 h 643"/>
                <a:gd name="T82" fmla="*/ 279 w 285"/>
                <a:gd name="T83" fmla="*/ 1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643">
                  <a:moveTo>
                    <a:pt x="279" y="174"/>
                  </a:moveTo>
                  <a:lnTo>
                    <a:pt x="279" y="174"/>
                  </a:lnTo>
                  <a:lnTo>
                    <a:pt x="277" y="186"/>
                  </a:lnTo>
                  <a:lnTo>
                    <a:pt x="275" y="200"/>
                  </a:lnTo>
                  <a:lnTo>
                    <a:pt x="275" y="200"/>
                  </a:lnTo>
                  <a:lnTo>
                    <a:pt x="277" y="211"/>
                  </a:lnTo>
                  <a:lnTo>
                    <a:pt x="279" y="224"/>
                  </a:lnTo>
                  <a:lnTo>
                    <a:pt x="195" y="221"/>
                  </a:lnTo>
                  <a:lnTo>
                    <a:pt x="195" y="221"/>
                  </a:lnTo>
                  <a:lnTo>
                    <a:pt x="192" y="272"/>
                  </a:lnTo>
                  <a:lnTo>
                    <a:pt x="190" y="330"/>
                  </a:lnTo>
                  <a:lnTo>
                    <a:pt x="189" y="434"/>
                  </a:lnTo>
                  <a:lnTo>
                    <a:pt x="189" y="434"/>
                  </a:lnTo>
                  <a:lnTo>
                    <a:pt x="189" y="479"/>
                  </a:lnTo>
                  <a:lnTo>
                    <a:pt x="190" y="514"/>
                  </a:lnTo>
                  <a:lnTo>
                    <a:pt x="194" y="541"/>
                  </a:lnTo>
                  <a:lnTo>
                    <a:pt x="196" y="552"/>
                  </a:lnTo>
                  <a:lnTo>
                    <a:pt x="199" y="561"/>
                  </a:lnTo>
                  <a:lnTo>
                    <a:pt x="202" y="568"/>
                  </a:lnTo>
                  <a:lnTo>
                    <a:pt x="206" y="575"/>
                  </a:lnTo>
                  <a:lnTo>
                    <a:pt x="210" y="580"/>
                  </a:lnTo>
                  <a:lnTo>
                    <a:pt x="215" y="583"/>
                  </a:lnTo>
                  <a:lnTo>
                    <a:pt x="221" y="586"/>
                  </a:lnTo>
                  <a:lnTo>
                    <a:pt x="227" y="587"/>
                  </a:lnTo>
                  <a:lnTo>
                    <a:pt x="233" y="588"/>
                  </a:lnTo>
                  <a:lnTo>
                    <a:pt x="242" y="588"/>
                  </a:lnTo>
                  <a:lnTo>
                    <a:pt x="242" y="588"/>
                  </a:lnTo>
                  <a:lnTo>
                    <a:pt x="257" y="588"/>
                  </a:lnTo>
                  <a:lnTo>
                    <a:pt x="268" y="586"/>
                  </a:lnTo>
                  <a:lnTo>
                    <a:pt x="277" y="583"/>
                  </a:lnTo>
                  <a:lnTo>
                    <a:pt x="285" y="580"/>
                  </a:lnTo>
                  <a:lnTo>
                    <a:pt x="285" y="618"/>
                  </a:lnTo>
                  <a:lnTo>
                    <a:pt x="285" y="618"/>
                  </a:lnTo>
                  <a:lnTo>
                    <a:pt x="275" y="623"/>
                  </a:lnTo>
                  <a:lnTo>
                    <a:pt x="264" y="628"/>
                  </a:lnTo>
                  <a:lnTo>
                    <a:pt x="251" y="633"/>
                  </a:lnTo>
                  <a:lnTo>
                    <a:pt x="238" y="637"/>
                  </a:lnTo>
                  <a:lnTo>
                    <a:pt x="223" y="639"/>
                  </a:lnTo>
                  <a:lnTo>
                    <a:pt x="210" y="642"/>
                  </a:lnTo>
                  <a:lnTo>
                    <a:pt x="195" y="643"/>
                  </a:lnTo>
                  <a:lnTo>
                    <a:pt x="181" y="643"/>
                  </a:lnTo>
                  <a:lnTo>
                    <a:pt x="181" y="643"/>
                  </a:lnTo>
                  <a:lnTo>
                    <a:pt x="168" y="643"/>
                  </a:lnTo>
                  <a:lnTo>
                    <a:pt x="154" y="640"/>
                  </a:lnTo>
                  <a:lnTo>
                    <a:pt x="141" y="638"/>
                  </a:lnTo>
                  <a:lnTo>
                    <a:pt x="129" y="633"/>
                  </a:lnTo>
                  <a:lnTo>
                    <a:pt x="118" y="628"/>
                  </a:lnTo>
                  <a:lnTo>
                    <a:pt x="108" y="622"/>
                  </a:lnTo>
                  <a:lnTo>
                    <a:pt x="99" y="614"/>
                  </a:lnTo>
                  <a:lnTo>
                    <a:pt x="92" y="606"/>
                  </a:lnTo>
                  <a:lnTo>
                    <a:pt x="84" y="596"/>
                  </a:lnTo>
                  <a:lnTo>
                    <a:pt x="78" y="585"/>
                  </a:lnTo>
                  <a:lnTo>
                    <a:pt x="72" y="572"/>
                  </a:lnTo>
                  <a:lnTo>
                    <a:pt x="68" y="558"/>
                  </a:lnTo>
                  <a:lnTo>
                    <a:pt x="65" y="545"/>
                  </a:lnTo>
                  <a:lnTo>
                    <a:pt x="62" y="529"/>
                  </a:lnTo>
                  <a:lnTo>
                    <a:pt x="61" y="513"/>
                  </a:lnTo>
                  <a:lnTo>
                    <a:pt x="61" y="495"/>
                  </a:lnTo>
                  <a:lnTo>
                    <a:pt x="61" y="495"/>
                  </a:lnTo>
                  <a:lnTo>
                    <a:pt x="61" y="433"/>
                  </a:lnTo>
                  <a:lnTo>
                    <a:pt x="63" y="361"/>
                  </a:lnTo>
                  <a:lnTo>
                    <a:pt x="66" y="288"/>
                  </a:lnTo>
                  <a:lnTo>
                    <a:pt x="67" y="222"/>
                  </a:lnTo>
                  <a:lnTo>
                    <a:pt x="0" y="224"/>
                  </a:lnTo>
                  <a:lnTo>
                    <a:pt x="0" y="224"/>
                  </a:lnTo>
                  <a:lnTo>
                    <a:pt x="3" y="211"/>
                  </a:lnTo>
                  <a:lnTo>
                    <a:pt x="4" y="200"/>
                  </a:lnTo>
                  <a:lnTo>
                    <a:pt x="4" y="200"/>
                  </a:lnTo>
                  <a:lnTo>
                    <a:pt x="3" y="186"/>
                  </a:lnTo>
                  <a:lnTo>
                    <a:pt x="0" y="174"/>
                  </a:lnTo>
                  <a:lnTo>
                    <a:pt x="67" y="176"/>
                  </a:lnTo>
                  <a:lnTo>
                    <a:pt x="67" y="176"/>
                  </a:lnTo>
                  <a:lnTo>
                    <a:pt x="66" y="121"/>
                  </a:lnTo>
                  <a:lnTo>
                    <a:pt x="63" y="59"/>
                  </a:lnTo>
                  <a:lnTo>
                    <a:pt x="63" y="59"/>
                  </a:lnTo>
                  <a:lnTo>
                    <a:pt x="129" y="31"/>
                  </a:lnTo>
                  <a:lnTo>
                    <a:pt x="194" y="0"/>
                  </a:lnTo>
                  <a:lnTo>
                    <a:pt x="203" y="7"/>
                  </a:lnTo>
                  <a:lnTo>
                    <a:pt x="203" y="7"/>
                  </a:lnTo>
                  <a:lnTo>
                    <a:pt x="200" y="43"/>
                  </a:lnTo>
                  <a:lnTo>
                    <a:pt x="197" y="85"/>
                  </a:lnTo>
                  <a:lnTo>
                    <a:pt x="196" y="131"/>
                  </a:lnTo>
                  <a:lnTo>
                    <a:pt x="195" y="175"/>
                  </a:lnTo>
                  <a:lnTo>
                    <a:pt x="279"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56"/>
            <p:cNvSpPr>
              <a:spLocks/>
            </p:cNvSpPr>
            <p:nvPr/>
          </p:nvSpPr>
          <p:spPr bwMode="auto">
            <a:xfrm>
              <a:off x="5156201" y="4130675"/>
              <a:ext cx="228600" cy="373063"/>
            </a:xfrm>
            <a:custGeom>
              <a:avLst/>
              <a:gdLst>
                <a:gd name="T0" fmla="*/ 131 w 289"/>
                <a:gd name="T1" fmla="*/ 128 h 471"/>
                <a:gd name="T2" fmla="*/ 144 w 289"/>
                <a:gd name="T3" fmla="*/ 98 h 471"/>
                <a:gd name="T4" fmla="*/ 158 w 289"/>
                <a:gd name="T5" fmla="*/ 71 h 471"/>
                <a:gd name="T6" fmla="*/ 174 w 289"/>
                <a:gd name="T7" fmla="*/ 50 h 471"/>
                <a:gd name="T8" fmla="*/ 191 w 289"/>
                <a:gd name="T9" fmla="*/ 31 h 471"/>
                <a:gd name="T10" fmla="*/ 210 w 289"/>
                <a:gd name="T11" fmla="*/ 17 h 471"/>
                <a:gd name="T12" fmla="*/ 230 w 289"/>
                <a:gd name="T13" fmla="*/ 8 h 471"/>
                <a:gd name="T14" fmla="*/ 251 w 289"/>
                <a:gd name="T15" fmla="*/ 3 h 471"/>
                <a:gd name="T16" fmla="*/ 275 w 289"/>
                <a:gd name="T17" fmla="*/ 0 h 471"/>
                <a:gd name="T18" fmla="*/ 289 w 289"/>
                <a:gd name="T19" fmla="*/ 1 h 471"/>
                <a:gd name="T20" fmla="*/ 287 w 289"/>
                <a:gd name="T21" fmla="*/ 16 h 471"/>
                <a:gd name="T22" fmla="*/ 284 w 289"/>
                <a:gd name="T23" fmla="*/ 50 h 471"/>
                <a:gd name="T24" fmla="*/ 284 w 289"/>
                <a:gd name="T25" fmla="*/ 70 h 471"/>
                <a:gd name="T26" fmla="*/ 286 w 289"/>
                <a:gd name="T27" fmla="*/ 133 h 471"/>
                <a:gd name="T28" fmla="*/ 277 w 289"/>
                <a:gd name="T29" fmla="*/ 140 h 471"/>
                <a:gd name="T30" fmla="*/ 255 w 289"/>
                <a:gd name="T31" fmla="*/ 132 h 471"/>
                <a:gd name="T32" fmla="*/ 227 w 289"/>
                <a:gd name="T33" fmla="*/ 127 h 471"/>
                <a:gd name="T34" fmla="*/ 217 w 289"/>
                <a:gd name="T35" fmla="*/ 128 h 471"/>
                <a:gd name="T36" fmla="*/ 198 w 289"/>
                <a:gd name="T37" fmla="*/ 132 h 471"/>
                <a:gd name="T38" fmla="*/ 182 w 289"/>
                <a:gd name="T39" fmla="*/ 139 h 471"/>
                <a:gd name="T40" fmla="*/ 167 w 289"/>
                <a:gd name="T41" fmla="*/ 149 h 471"/>
                <a:gd name="T42" fmla="*/ 154 w 289"/>
                <a:gd name="T43" fmla="*/ 163 h 471"/>
                <a:gd name="T44" fmla="*/ 146 w 289"/>
                <a:gd name="T45" fmla="*/ 177 h 471"/>
                <a:gd name="T46" fmla="*/ 139 w 289"/>
                <a:gd name="T47" fmla="*/ 194 h 471"/>
                <a:gd name="T48" fmla="*/ 136 w 289"/>
                <a:gd name="T49" fmla="*/ 212 h 471"/>
                <a:gd name="T50" fmla="*/ 136 w 289"/>
                <a:gd name="T51" fmla="*/ 259 h 471"/>
                <a:gd name="T52" fmla="*/ 136 w 289"/>
                <a:gd name="T53" fmla="*/ 316 h 471"/>
                <a:gd name="T54" fmla="*/ 139 w 289"/>
                <a:gd name="T55" fmla="*/ 421 h 471"/>
                <a:gd name="T56" fmla="*/ 143 w 289"/>
                <a:gd name="T57" fmla="*/ 471 h 471"/>
                <a:gd name="T58" fmla="*/ 93 w 289"/>
                <a:gd name="T59" fmla="*/ 468 h 471"/>
                <a:gd name="T60" fmla="*/ 71 w 289"/>
                <a:gd name="T61" fmla="*/ 466 h 471"/>
                <a:gd name="T62" fmla="*/ 31 w 289"/>
                <a:gd name="T63" fmla="*/ 469 h 471"/>
                <a:gd name="T64" fmla="*/ 0 w 289"/>
                <a:gd name="T65" fmla="*/ 471 h 471"/>
                <a:gd name="T66" fmla="*/ 7 w 289"/>
                <a:gd name="T67" fmla="*/ 370 h 471"/>
                <a:gd name="T68" fmla="*/ 8 w 289"/>
                <a:gd name="T69" fmla="*/ 259 h 471"/>
                <a:gd name="T70" fmla="*/ 8 w 289"/>
                <a:gd name="T71" fmla="*/ 222 h 471"/>
                <a:gd name="T72" fmla="*/ 7 w 289"/>
                <a:gd name="T73" fmla="*/ 112 h 471"/>
                <a:gd name="T74" fmla="*/ 0 w 289"/>
                <a:gd name="T75" fmla="*/ 10 h 471"/>
                <a:gd name="T76" fmla="*/ 33 w 289"/>
                <a:gd name="T77" fmla="*/ 13 h 471"/>
                <a:gd name="T78" fmla="*/ 66 w 289"/>
                <a:gd name="T79" fmla="*/ 15 h 471"/>
                <a:gd name="T80" fmla="*/ 82 w 289"/>
                <a:gd name="T81" fmla="*/ 14 h 471"/>
                <a:gd name="T82" fmla="*/ 132 w 289"/>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471">
                  <a:moveTo>
                    <a:pt x="128" y="127"/>
                  </a:moveTo>
                  <a:lnTo>
                    <a:pt x="131" y="128"/>
                  </a:lnTo>
                  <a:lnTo>
                    <a:pt x="131" y="128"/>
                  </a:lnTo>
                  <a:lnTo>
                    <a:pt x="144" y="98"/>
                  </a:lnTo>
                  <a:lnTo>
                    <a:pt x="151" y="84"/>
                  </a:lnTo>
                  <a:lnTo>
                    <a:pt x="158" y="71"/>
                  </a:lnTo>
                  <a:lnTo>
                    <a:pt x="165" y="60"/>
                  </a:lnTo>
                  <a:lnTo>
                    <a:pt x="174" y="50"/>
                  </a:lnTo>
                  <a:lnTo>
                    <a:pt x="183" y="40"/>
                  </a:lnTo>
                  <a:lnTo>
                    <a:pt x="191" y="31"/>
                  </a:lnTo>
                  <a:lnTo>
                    <a:pt x="200" y="24"/>
                  </a:lnTo>
                  <a:lnTo>
                    <a:pt x="210" y="17"/>
                  </a:lnTo>
                  <a:lnTo>
                    <a:pt x="220" y="13"/>
                  </a:lnTo>
                  <a:lnTo>
                    <a:pt x="230" y="8"/>
                  </a:lnTo>
                  <a:lnTo>
                    <a:pt x="241" y="5"/>
                  </a:lnTo>
                  <a:lnTo>
                    <a:pt x="251" y="3"/>
                  </a:lnTo>
                  <a:lnTo>
                    <a:pt x="263" y="1"/>
                  </a:lnTo>
                  <a:lnTo>
                    <a:pt x="275" y="0"/>
                  </a:lnTo>
                  <a:lnTo>
                    <a:pt x="275" y="0"/>
                  </a:lnTo>
                  <a:lnTo>
                    <a:pt x="289" y="1"/>
                  </a:lnTo>
                  <a:lnTo>
                    <a:pt x="289" y="1"/>
                  </a:lnTo>
                  <a:lnTo>
                    <a:pt x="287" y="16"/>
                  </a:lnTo>
                  <a:lnTo>
                    <a:pt x="286" y="32"/>
                  </a:lnTo>
                  <a:lnTo>
                    <a:pt x="284" y="50"/>
                  </a:lnTo>
                  <a:lnTo>
                    <a:pt x="284" y="70"/>
                  </a:lnTo>
                  <a:lnTo>
                    <a:pt x="284" y="70"/>
                  </a:lnTo>
                  <a:lnTo>
                    <a:pt x="284" y="101"/>
                  </a:lnTo>
                  <a:lnTo>
                    <a:pt x="286" y="133"/>
                  </a:lnTo>
                  <a:lnTo>
                    <a:pt x="277" y="140"/>
                  </a:lnTo>
                  <a:lnTo>
                    <a:pt x="277" y="140"/>
                  </a:lnTo>
                  <a:lnTo>
                    <a:pt x="267" y="135"/>
                  </a:lnTo>
                  <a:lnTo>
                    <a:pt x="255" y="132"/>
                  </a:lnTo>
                  <a:lnTo>
                    <a:pt x="242" y="128"/>
                  </a:lnTo>
                  <a:lnTo>
                    <a:pt x="227" y="127"/>
                  </a:lnTo>
                  <a:lnTo>
                    <a:pt x="227" y="127"/>
                  </a:lnTo>
                  <a:lnTo>
                    <a:pt x="217" y="128"/>
                  </a:lnTo>
                  <a:lnTo>
                    <a:pt x="208" y="129"/>
                  </a:lnTo>
                  <a:lnTo>
                    <a:pt x="198" y="132"/>
                  </a:lnTo>
                  <a:lnTo>
                    <a:pt x="189" y="135"/>
                  </a:lnTo>
                  <a:lnTo>
                    <a:pt x="182" y="139"/>
                  </a:lnTo>
                  <a:lnTo>
                    <a:pt x="174" y="144"/>
                  </a:lnTo>
                  <a:lnTo>
                    <a:pt x="167" y="149"/>
                  </a:lnTo>
                  <a:lnTo>
                    <a:pt x="160" y="155"/>
                  </a:lnTo>
                  <a:lnTo>
                    <a:pt x="154" y="163"/>
                  </a:lnTo>
                  <a:lnTo>
                    <a:pt x="149" y="170"/>
                  </a:lnTo>
                  <a:lnTo>
                    <a:pt x="146" y="177"/>
                  </a:lnTo>
                  <a:lnTo>
                    <a:pt x="142" y="186"/>
                  </a:lnTo>
                  <a:lnTo>
                    <a:pt x="139" y="194"/>
                  </a:lnTo>
                  <a:lnTo>
                    <a:pt x="137" y="204"/>
                  </a:lnTo>
                  <a:lnTo>
                    <a:pt x="136" y="212"/>
                  </a:lnTo>
                  <a:lnTo>
                    <a:pt x="136" y="222"/>
                  </a:lnTo>
                  <a:lnTo>
                    <a:pt x="136" y="259"/>
                  </a:lnTo>
                  <a:lnTo>
                    <a:pt x="136" y="259"/>
                  </a:lnTo>
                  <a:lnTo>
                    <a:pt x="136" y="316"/>
                  </a:lnTo>
                  <a:lnTo>
                    <a:pt x="137" y="370"/>
                  </a:lnTo>
                  <a:lnTo>
                    <a:pt x="139" y="421"/>
                  </a:lnTo>
                  <a:lnTo>
                    <a:pt x="143" y="471"/>
                  </a:lnTo>
                  <a:lnTo>
                    <a:pt x="143" y="471"/>
                  </a:lnTo>
                  <a:lnTo>
                    <a:pt x="112" y="469"/>
                  </a:lnTo>
                  <a:lnTo>
                    <a:pt x="93" y="468"/>
                  </a:lnTo>
                  <a:lnTo>
                    <a:pt x="71" y="466"/>
                  </a:lnTo>
                  <a:lnTo>
                    <a:pt x="71" y="466"/>
                  </a:lnTo>
                  <a:lnTo>
                    <a:pt x="50" y="468"/>
                  </a:lnTo>
                  <a:lnTo>
                    <a:pt x="31" y="469"/>
                  </a:lnTo>
                  <a:lnTo>
                    <a:pt x="0" y="471"/>
                  </a:lnTo>
                  <a:lnTo>
                    <a:pt x="0" y="471"/>
                  </a:lnTo>
                  <a:lnTo>
                    <a:pt x="4" y="421"/>
                  </a:lnTo>
                  <a:lnTo>
                    <a:pt x="7" y="370"/>
                  </a:lnTo>
                  <a:lnTo>
                    <a:pt x="8" y="316"/>
                  </a:lnTo>
                  <a:lnTo>
                    <a:pt x="8" y="259"/>
                  </a:lnTo>
                  <a:lnTo>
                    <a:pt x="8" y="222"/>
                  </a:lnTo>
                  <a:lnTo>
                    <a:pt x="8" y="222"/>
                  </a:lnTo>
                  <a:lnTo>
                    <a:pt x="8" y="165"/>
                  </a:lnTo>
                  <a:lnTo>
                    <a:pt x="7" y="112"/>
                  </a:lnTo>
                  <a:lnTo>
                    <a:pt x="4" y="61"/>
                  </a:lnTo>
                  <a:lnTo>
                    <a:pt x="0" y="10"/>
                  </a:lnTo>
                  <a:lnTo>
                    <a:pt x="0" y="10"/>
                  </a:lnTo>
                  <a:lnTo>
                    <a:pt x="33" y="13"/>
                  </a:lnTo>
                  <a:lnTo>
                    <a:pt x="49" y="14"/>
                  </a:lnTo>
                  <a:lnTo>
                    <a:pt x="66" y="15"/>
                  </a:lnTo>
                  <a:lnTo>
                    <a:pt x="66" y="15"/>
                  </a:lnTo>
                  <a:lnTo>
                    <a:pt x="82" y="14"/>
                  </a:lnTo>
                  <a:lnTo>
                    <a:pt x="98" y="13"/>
                  </a:lnTo>
                  <a:lnTo>
                    <a:pt x="132" y="10"/>
                  </a:lnTo>
                  <a:lnTo>
                    <a:pt x="128"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57"/>
            <p:cNvSpPr>
              <a:spLocks noEditPoints="1"/>
            </p:cNvSpPr>
            <p:nvPr/>
          </p:nvSpPr>
          <p:spPr bwMode="auto">
            <a:xfrm>
              <a:off x="5410201" y="4127500"/>
              <a:ext cx="328613"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2 w 416"/>
                <a:gd name="T13" fmla="*/ 410 h 486"/>
                <a:gd name="T14" fmla="*/ 239 w 416"/>
                <a:gd name="T15" fmla="*/ 420 h 486"/>
                <a:gd name="T16" fmla="*/ 270 w 416"/>
                <a:gd name="T17" fmla="*/ 424 h 486"/>
                <a:gd name="T18" fmla="*/ 286 w 416"/>
                <a:gd name="T19" fmla="*/ 424 h 486"/>
                <a:gd name="T20" fmla="*/ 317 w 416"/>
                <a:gd name="T21" fmla="*/ 418 h 486"/>
                <a:gd name="T22" fmla="*/ 345 w 416"/>
                <a:gd name="T23" fmla="*/ 408 h 486"/>
                <a:gd name="T24" fmla="*/ 374 w 416"/>
                <a:gd name="T25" fmla="*/ 392 h 486"/>
                <a:gd name="T26" fmla="*/ 397 w 416"/>
                <a:gd name="T27" fmla="*/ 389 h 486"/>
                <a:gd name="T28" fmla="*/ 376 w 416"/>
                <a:gd name="T29" fmla="*/ 444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8 h 486"/>
                <a:gd name="T42" fmla="*/ 123 w 416"/>
                <a:gd name="T43" fmla="*/ 463 h 486"/>
                <a:gd name="T44" fmla="*/ 86 w 416"/>
                <a:gd name="T45" fmla="*/ 441 h 486"/>
                <a:gd name="T46" fmla="*/ 54 w 416"/>
                <a:gd name="T47" fmla="*/ 413 h 486"/>
                <a:gd name="T48" fmla="*/ 29 w 416"/>
                <a:gd name="T49" fmla="*/ 374 h 486"/>
                <a:gd name="T50" fmla="*/ 10 w 416"/>
                <a:gd name="T51" fmla="*/ 328 h 486"/>
                <a:gd name="T52" fmla="*/ 2 w 416"/>
                <a:gd name="T53" fmla="*/ 275 h 486"/>
                <a:gd name="T54" fmla="*/ 0 w 416"/>
                <a:gd name="T55" fmla="*/ 245 h 486"/>
                <a:gd name="T56" fmla="*/ 4 w 416"/>
                <a:gd name="T57" fmla="*/ 187 h 486"/>
                <a:gd name="T58" fmla="*/ 17 w 416"/>
                <a:gd name="T59" fmla="*/ 137 h 486"/>
                <a:gd name="T60" fmla="*/ 36 w 416"/>
                <a:gd name="T61" fmla="*/ 95 h 486"/>
                <a:gd name="T62" fmla="*/ 62 w 416"/>
                <a:gd name="T63" fmla="*/ 60 h 486"/>
                <a:gd name="T64" fmla="*/ 95 w 416"/>
                <a:gd name="T65" fmla="*/ 33 h 486"/>
                <a:gd name="T66" fmla="*/ 133 w 416"/>
                <a:gd name="T67" fmla="*/ 15 h 486"/>
                <a:gd name="T68" fmla="*/ 175 w 416"/>
                <a:gd name="T69" fmla="*/ 3 h 486"/>
                <a:gd name="T70" fmla="*/ 221 w 416"/>
                <a:gd name="T71" fmla="*/ 0 h 486"/>
                <a:gd name="T72" fmla="*/ 243 w 416"/>
                <a:gd name="T73" fmla="*/ 1 h 486"/>
                <a:gd name="T74" fmla="*/ 286 w 416"/>
                <a:gd name="T75" fmla="*/ 8 h 486"/>
                <a:gd name="T76" fmla="*/ 322 w 416"/>
                <a:gd name="T77" fmla="*/ 22 h 486"/>
                <a:gd name="T78" fmla="*/ 351 w 416"/>
                <a:gd name="T79" fmla="*/ 43 h 486"/>
                <a:gd name="T80" fmla="*/ 376 w 416"/>
                <a:gd name="T81" fmla="*/ 70 h 486"/>
                <a:gd name="T82" fmla="*/ 396 w 416"/>
                <a:gd name="T83" fmla="*/ 104 h 486"/>
                <a:gd name="T84" fmla="*/ 408 w 416"/>
                <a:gd name="T85" fmla="*/ 142 h 486"/>
                <a:gd name="T86" fmla="*/ 415 w 416"/>
                <a:gd name="T87" fmla="*/ 187 h 486"/>
                <a:gd name="T88" fmla="*/ 416 w 416"/>
                <a:gd name="T89" fmla="*/ 212 h 486"/>
                <a:gd name="T90" fmla="*/ 415 w 416"/>
                <a:gd name="T91" fmla="*/ 243 h 486"/>
                <a:gd name="T92" fmla="*/ 288 w 416"/>
                <a:gd name="T93" fmla="*/ 199 h 486"/>
                <a:gd name="T94" fmla="*/ 287 w 416"/>
                <a:gd name="T95" fmla="*/ 166 h 486"/>
                <a:gd name="T96" fmla="*/ 278 w 416"/>
                <a:gd name="T97" fmla="*/ 109 h 486"/>
                <a:gd name="T98" fmla="*/ 271 w 416"/>
                <a:gd name="T99" fmla="*/ 85 h 486"/>
                <a:gd name="T100" fmla="*/ 261 w 416"/>
                <a:gd name="T101" fmla="*/ 67 h 486"/>
                <a:gd name="T102" fmla="*/ 250 w 416"/>
                <a:gd name="T103" fmla="*/ 54 h 486"/>
                <a:gd name="T104" fmla="*/ 235 w 416"/>
                <a:gd name="T105" fmla="*/ 46 h 486"/>
                <a:gd name="T106" fmla="*/ 217 w 416"/>
                <a:gd name="T107" fmla="*/ 43 h 486"/>
                <a:gd name="T108" fmla="*/ 208 w 416"/>
                <a:gd name="T109" fmla="*/ 43 h 486"/>
                <a:gd name="T110" fmla="*/ 190 w 416"/>
                <a:gd name="T111" fmla="*/ 50 h 486"/>
                <a:gd name="T112" fmla="*/ 175 w 416"/>
                <a:gd name="T113" fmla="*/ 64 h 486"/>
                <a:gd name="T114" fmla="*/ 164 w 416"/>
                <a:gd name="T115" fmla="*/ 83 h 486"/>
                <a:gd name="T116" fmla="*/ 155 w 416"/>
                <a:gd name="T117" fmla="*/ 105 h 486"/>
                <a:gd name="T118" fmla="*/ 146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31"/>
                  </a:lnTo>
                  <a:lnTo>
                    <a:pt x="159" y="346"/>
                  </a:lnTo>
                  <a:lnTo>
                    <a:pt x="165" y="359"/>
                  </a:lnTo>
                  <a:lnTo>
                    <a:pt x="173" y="372"/>
                  </a:lnTo>
                  <a:lnTo>
                    <a:pt x="180" y="384"/>
                  </a:lnTo>
                  <a:lnTo>
                    <a:pt x="190" y="394"/>
                  </a:lnTo>
                  <a:lnTo>
                    <a:pt x="200" y="403"/>
                  </a:lnTo>
                  <a:lnTo>
                    <a:pt x="212" y="410"/>
                  </a:lnTo>
                  <a:lnTo>
                    <a:pt x="225" y="416"/>
                  </a:lnTo>
                  <a:lnTo>
                    <a:pt x="239" y="420"/>
                  </a:lnTo>
                  <a:lnTo>
                    <a:pt x="253" y="423"/>
                  </a:lnTo>
                  <a:lnTo>
                    <a:pt x="270" y="424"/>
                  </a:lnTo>
                  <a:lnTo>
                    <a:pt x="270" y="424"/>
                  </a:lnTo>
                  <a:lnTo>
                    <a:pt x="286" y="424"/>
                  </a:lnTo>
                  <a:lnTo>
                    <a:pt x="301" y="421"/>
                  </a:lnTo>
                  <a:lnTo>
                    <a:pt x="317" y="418"/>
                  </a:lnTo>
                  <a:lnTo>
                    <a:pt x="332" y="413"/>
                  </a:lnTo>
                  <a:lnTo>
                    <a:pt x="345" y="408"/>
                  </a:lnTo>
                  <a:lnTo>
                    <a:pt x="360" y="400"/>
                  </a:lnTo>
                  <a:lnTo>
                    <a:pt x="374" y="392"/>
                  </a:lnTo>
                  <a:lnTo>
                    <a:pt x="386" y="380"/>
                  </a:lnTo>
                  <a:lnTo>
                    <a:pt x="397" y="389"/>
                  </a:lnTo>
                  <a:lnTo>
                    <a:pt x="376" y="444"/>
                  </a:lnTo>
                  <a:lnTo>
                    <a:pt x="376" y="444"/>
                  </a:lnTo>
                  <a:lnTo>
                    <a:pt x="364" y="452"/>
                  </a:lnTo>
                  <a:lnTo>
                    <a:pt x="351" y="460"/>
                  </a:lnTo>
                  <a:lnTo>
                    <a:pt x="337" y="467"/>
                  </a:lnTo>
                  <a:lnTo>
                    <a:pt x="319" y="473"/>
                  </a:lnTo>
                  <a:lnTo>
                    <a:pt x="301" y="478"/>
                  </a:lnTo>
                  <a:lnTo>
                    <a:pt x="281" y="482"/>
                  </a:lnTo>
                  <a:lnTo>
                    <a:pt x="257" y="485"/>
                  </a:lnTo>
                  <a:lnTo>
                    <a:pt x="232" y="486"/>
                  </a:lnTo>
                  <a:lnTo>
                    <a:pt x="232" y="486"/>
                  </a:lnTo>
                  <a:lnTo>
                    <a:pt x="209" y="485"/>
                  </a:lnTo>
                  <a:lnTo>
                    <a:pt x="186" y="482"/>
                  </a:lnTo>
                  <a:lnTo>
                    <a:pt x="164" y="478"/>
                  </a:lnTo>
                  <a:lnTo>
                    <a:pt x="143" y="472"/>
                  </a:lnTo>
                  <a:lnTo>
                    <a:pt x="123" y="463"/>
                  </a:lnTo>
                  <a:lnTo>
                    <a:pt x="105" y="454"/>
                  </a:lnTo>
                  <a:lnTo>
                    <a:pt x="86" y="441"/>
                  </a:lnTo>
                  <a:lnTo>
                    <a:pt x="70" y="428"/>
                  </a:lnTo>
                  <a:lnTo>
                    <a:pt x="54" y="413"/>
                  </a:lnTo>
                  <a:lnTo>
                    <a:pt x="40" y="394"/>
                  </a:lnTo>
                  <a:lnTo>
                    <a:pt x="29" y="374"/>
                  </a:lnTo>
                  <a:lnTo>
                    <a:pt x="19" y="353"/>
                  </a:lnTo>
                  <a:lnTo>
                    <a:pt x="10" y="328"/>
                  </a:lnTo>
                  <a:lnTo>
                    <a:pt x="5" y="303"/>
                  </a:lnTo>
                  <a:lnTo>
                    <a:pt x="2" y="275"/>
                  </a:lnTo>
                  <a:lnTo>
                    <a:pt x="0" y="245"/>
                  </a:lnTo>
                  <a:lnTo>
                    <a:pt x="0" y="245"/>
                  </a:lnTo>
                  <a:lnTo>
                    <a:pt x="2" y="214"/>
                  </a:lnTo>
                  <a:lnTo>
                    <a:pt x="4" y="187"/>
                  </a:lnTo>
                  <a:lnTo>
                    <a:pt x="9" y="161"/>
                  </a:lnTo>
                  <a:lnTo>
                    <a:pt x="17" y="137"/>
                  </a:lnTo>
                  <a:lnTo>
                    <a:pt x="25" y="115"/>
                  </a:lnTo>
                  <a:lnTo>
                    <a:pt x="36" y="95"/>
                  </a:lnTo>
                  <a:lnTo>
                    <a:pt x="49" y="77"/>
                  </a:lnTo>
                  <a:lnTo>
                    <a:pt x="62" y="60"/>
                  </a:lnTo>
                  <a:lnTo>
                    <a:pt x="79" y="46"/>
                  </a:lnTo>
                  <a:lnTo>
                    <a:pt x="95" y="33"/>
                  </a:lnTo>
                  <a:lnTo>
                    <a:pt x="113" y="23"/>
                  </a:lnTo>
                  <a:lnTo>
                    <a:pt x="133" y="15"/>
                  </a:lnTo>
                  <a:lnTo>
                    <a:pt x="153" y="8"/>
                  </a:lnTo>
                  <a:lnTo>
                    <a:pt x="175" y="3"/>
                  </a:lnTo>
                  <a:lnTo>
                    <a:pt x="198" y="1"/>
                  </a:lnTo>
                  <a:lnTo>
                    <a:pt x="221" y="0"/>
                  </a:lnTo>
                  <a:lnTo>
                    <a:pt x="221" y="0"/>
                  </a:lnTo>
                  <a:lnTo>
                    <a:pt x="243" y="1"/>
                  </a:lnTo>
                  <a:lnTo>
                    <a:pt x="266" y="3"/>
                  </a:lnTo>
                  <a:lnTo>
                    <a:pt x="286" y="8"/>
                  </a:lnTo>
                  <a:lnTo>
                    <a:pt x="304" y="15"/>
                  </a:lnTo>
                  <a:lnTo>
                    <a:pt x="322" y="22"/>
                  </a:lnTo>
                  <a:lnTo>
                    <a:pt x="338" y="32"/>
                  </a:lnTo>
                  <a:lnTo>
                    <a:pt x="351" y="43"/>
                  </a:lnTo>
                  <a:lnTo>
                    <a:pt x="365" y="55"/>
                  </a:lnTo>
                  <a:lnTo>
                    <a:pt x="376" y="70"/>
                  </a:lnTo>
                  <a:lnTo>
                    <a:pt x="387" y="86"/>
                  </a:lnTo>
                  <a:lnTo>
                    <a:pt x="396" y="104"/>
                  </a:lnTo>
                  <a:lnTo>
                    <a:pt x="402" y="122"/>
                  </a:lnTo>
                  <a:lnTo>
                    <a:pt x="408" y="142"/>
                  </a:lnTo>
                  <a:lnTo>
                    <a:pt x="412" y="165"/>
                  </a:lnTo>
                  <a:lnTo>
                    <a:pt x="415" y="187"/>
                  </a:lnTo>
                  <a:lnTo>
                    <a:pt x="416" y="212"/>
                  </a:lnTo>
                  <a:lnTo>
                    <a:pt x="416" y="212"/>
                  </a:lnTo>
                  <a:lnTo>
                    <a:pt x="416" y="230"/>
                  </a:lnTo>
                  <a:lnTo>
                    <a:pt x="415" y="243"/>
                  </a:lnTo>
                  <a:lnTo>
                    <a:pt x="142" y="243"/>
                  </a:lnTo>
                  <a:close/>
                  <a:moveTo>
                    <a:pt x="288" y="199"/>
                  </a:moveTo>
                  <a:lnTo>
                    <a:pt x="288" y="199"/>
                  </a:lnTo>
                  <a:lnTo>
                    <a:pt x="287" y="166"/>
                  </a:lnTo>
                  <a:lnTo>
                    <a:pt x="283" y="135"/>
                  </a:lnTo>
                  <a:lnTo>
                    <a:pt x="278" y="109"/>
                  </a:lnTo>
                  <a:lnTo>
                    <a:pt x="275" y="96"/>
                  </a:lnTo>
                  <a:lnTo>
                    <a:pt x="271" y="85"/>
                  </a:lnTo>
                  <a:lnTo>
                    <a:pt x="266" y="75"/>
                  </a:lnTo>
                  <a:lnTo>
                    <a:pt x="261" y="67"/>
                  </a:lnTo>
                  <a:lnTo>
                    <a:pt x="256" y="60"/>
                  </a:lnTo>
                  <a:lnTo>
                    <a:pt x="250" y="54"/>
                  </a:lnTo>
                  <a:lnTo>
                    <a:pt x="242" y="49"/>
                  </a:lnTo>
                  <a:lnTo>
                    <a:pt x="235" y="46"/>
                  </a:lnTo>
                  <a:lnTo>
                    <a:pt x="226" y="43"/>
                  </a:lnTo>
                  <a:lnTo>
                    <a:pt x="217" y="43"/>
                  </a:lnTo>
                  <a:lnTo>
                    <a:pt x="217" y="43"/>
                  </a:lnTo>
                  <a:lnTo>
                    <a:pt x="208" y="43"/>
                  </a:lnTo>
                  <a:lnTo>
                    <a:pt x="198" y="47"/>
                  </a:lnTo>
                  <a:lnTo>
                    <a:pt x="190" y="50"/>
                  </a:lnTo>
                  <a:lnTo>
                    <a:pt x="181" y="57"/>
                  </a:lnTo>
                  <a:lnTo>
                    <a:pt x="175" y="64"/>
                  </a:lnTo>
                  <a:lnTo>
                    <a:pt x="169" y="73"/>
                  </a:lnTo>
                  <a:lnTo>
                    <a:pt x="164" y="83"/>
                  </a:lnTo>
                  <a:lnTo>
                    <a:pt x="159" y="94"/>
                  </a:lnTo>
                  <a:lnTo>
                    <a:pt x="155" y="105"/>
                  </a:lnTo>
                  <a:lnTo>
                    <a:pt x="152" y="117"/>
                  </a:lnTo>
                  <a:lnTo>
                    <a:pt x="146" y="143"/>
                  </a:lnTo>
                  <a:lnTo>
                    <a:pt x="143" y="172"/>
                  </a:lnTo>
                  <a:lnTo>
                    <a:pt x="142" y="199"/>
                  </a:lnTo>
                  <a:lnTo>
                    <a:pt x="288"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58"/>
            <p:cNvSpPr>
              <a:spLocks noEditPoints="1"/>
            </p:cNvSpPr>
            <p:nvPr/>
          </p:nvSpPr>
          <p:spPr bwMode="auto">
            <a:xfrm>
              <a:off x="5775326" y="4127500"/>
              <a:ext cx="347663" cy="385763"/>
            </a:xfrm>
            <a:custGeom>
              <a:avLst/>
              <a:gdLst>
                <a:gd name="T0" fmla="*/ 52 w 439"/>
                <a:gd name="T1" fmla="*/ 52 h 486"/>
                <a:gd name="T2" fmla="*/ 117 w 439"/>
                <a:gd name="T3" fmla="*/ 17 h 486"/>
                <a:gd name="T4" fmla="*/ 187 w 439"/>
                <a:gd name="T5" fmla="*/ 1 h 486"/>
                <a:gd name="T6" fmla="*/ 229 w 439"/>
                <a:gd name="T7" fmla="*/ 0 h 486"/>
                <a:gd name="T8" fmla="*/ 280 w 439"/>
                <a:gd name="T9" fmla="*/ 8 h 486"/>
                <a:gd name="T10" fmla="*/ 323 w 439"/>
                <a:gd name="T11" fmla="*/ 27 h 486"/>
                <a:gd name="T12" fmla="*/ 355 w 439"/>
                <a:gd name="T13" fmla="*/ 57 h 486"/>
                <a:gd name="T14" fmla="*/ 377 w 439"/>
                <a:gd name="T15" fmla="*/ 99 h 486"/>
                <a:gd name="T16" fmla="*/ 384 w 439"/>
                <a:gd name="T17" fmla="*/ 155 h 486"/>
                <a:gd name="T18" fmla="*/ 382 w 439"/>
                <a:gd name="T19" fmla="*/ 372 h 486"/>
                <a:gd name="T20" fmla="*/ 385 w 439"/>
                <a:gd name="T21" fmla="*/ 406 h 486"/>
                <a:gd name="T22" fmla="*/ 395 w 439"/>
                <a:gd name="T23" fmla="*/ 426 h 486"/>
                <a:gd name="T24" fmla="*/ 413 w 439"/>
                <a:gd name="T25" fmla="*/ 435 h 486"/>
                <a:gd name="T26" fmla="*/ 439 w 439"/>
                <a:gd name="T27" fmla="*/ 460 h 486"/>
                <a:gd name="T28" fmla="*/ 391 w 439"/>
                <a:gd name="T29" fmla="*/ 480 h 486"/>
                <a:gd name="T30" fmla="*/ 351 w 439"/>
                <a:gd name="T31" fmla="*/ 486 h 486"/>
                <a:gd name="T32" fmla="*/ 318 w 439"/>
                <a:gd name="T33" fmla="*/ 481 h 486"/>
                <a:gd name="T34" fmla="*/ 282 w 439"/>
                <a:gd name="T35" fmla="*/ 457 h 486"/>
                <a:gd name="T36" fmla="*/ 260 w 439"/>
                <a:gd name="T37" fmla="*/ 416 h 486"/>
                <a:gd name="T38" fmla="*/ 236 w 439"/>
                <a:gd name="T39" fmla="*/ 444 h 486"/>
                <a:gd name="T40" fmla="*/ 193 w 439"/>
                <a:gd name="T41" fmla="*/ 475 h 486"/>
                <a:gd name="T42" fmla="*/ 136 w 439"/>
                <a:gd name="T43" fmla="*/ 486 h 486"/>
                <a:gd name="T44" fmla="*/ 102 w 439"/>
                <a:gd name="T45" fmla="*/ 483 h 486"/>
                <a:gd name="T46" fmla="*/ 62 w 439"/>
                <a:gd name="T47" fmla="*/ 470 h 486"/>
                <a:gd name="T48" fmla="*/ 32 w 439"/>
                <a:gd name="T49" fmla="*/ 446 h 486"/>
                <a:gd name="T50" fmla="*/ 12 w 439"/>
                <a:gd name="T51" fmla="*/ 416 h 486"/>
                <a:gd name="T52" fmla="*/ 1 w 439"/>
                <a:gd name="T53" fmla="*/ 384 h 486"/>
                <a:gd name="T54" fmla="*/ 0 w 439"/>
                <a:gd name="T55" fmla="*/ 361 h 486"/>
                <a:gd name="T56" fmla="*/ 4 w 439"/>
                <a:gd name="T57" fmla="*/ 320 h 486"/>
                <a:gd name="T58" fmla="*/ 22 w 439"/>
                <a:gd name="T59" fmla="*/ 286 h 486"/>
                <a:gd name="T60" fmla="*/ 48 w 439"/>
                <a:gd name="T61" fmla="*/ 260 h 486"/>
                <a:gd name="T62" fmla="*/ 83 w 439"/>
                <a:gd name="T63" fmla="*/ 240 h 486"/>
                <a:gd name="T64" fmla="*/ 141 w 439"/>
                <a:gd name="T65" fmla="*/ 222 h 486"/>
                <a:gd name="T66" fmla="*/ 204 w 439"/>
                <a:gd name="T67" fmla="*/ 206 h 486"/>
                <a:gd name="T68" fmla="*/ 244 w 439"/>
                <a:gd name="T69" fmla="*/ 187 h 486"/>
                <a:gd name="T70" fmla="*/ 254 w 439"/>
                <a:gd name="T71" fmla="*/ 176 h 486"/>
                <a:gd name="T72" fmla="*/ 257 w 439"/>
                <a:gd name="T73" fmla="*/ 153 h 486"/>
                <a:gd name="T74" fmla="*/ 254 w 439"/>
                <a:gd name="T75" fmla="*/ 130 h 486"/>
                <a:gd name="T76" fmla="*/ 243 w 439"/>
                <a:gd name="T77" fmla="*/ 108 h 486"/>
                <a:gd name="T78" fmla="*/ 226 w 439"/>
                <a:gd name="T79" fmla="*/ 90 h 486"/>
                <a:gd name="T80" fmla="*/ 204 w 439"/>
                <a:gd name="T81" fmla="*/ 78 h 486"/>
                <a:gd name="T82" fmla="*/ 176 w 439"/>
                <a:gd name="T83" fmla="*/ 72 h 486"/>
                <a:gd name="T84" fmla="*/ 148 w 439"/>
                <a:gd name="T85" fmla="*/ 72 h 486"/>
                <a:gd name="T86" fmla="*/ 99 w 439"/>
                <a:gd name="T87" fmla="*/ 88 h 486"/>
                <a:gd name="T88" fmla="*/ 59 w 439"/>
                <a:gd name="T89" fmla="*/ 114 h 486"/>
                <a:gd name="T90" fmla="*/ 32 w 439"/>
                <a:gd name="T91" fmla="*/ 67 h 486"/>
                <a:gd name="T92" fmla="*/ 249 w 439"/>
                <a:gd name="T93" fmla="*/ 230 h 486"/>
                <a:gd name="T94" fmla="*/ 195 w 439"/>
                <a:gd name="T95" fmla="*/ 253 h 486"/>
                <a:gd name="T96" fmla="*/ 167 w 439"/>
                <a:gd name="T97" fmla="*/ 268 h 486"/>
                <a:gd name="T98" fmla="*/ 145 w 439"/>
                <a:gd name="T99" fmla="*/ 292 h 486"/>
                <a:gd name="T100" fmla="*/ 133 w 439"/>
                <a:gd name="T101" fmla="*/ 331 h 486"/>
                <a:gd name="T102" fmla="*/ 133 w 439"/>
                <a:gd name="T103" fmla="*/ 364 h 486"/>
                <a:gd name="T104" fmla="*/ 147 w 439"/>
                <a:gd name="T105" fmla="*/ 401 h 486"/>
                <a:gd name="T106" fmla="*/ 176 w 439"/>
                <a:gd name="T107" fmla="*/ 419 h 486"/>
                <a:gd name="T108" fmla="*/ 195 w 439"/>
                <a:gd name="T109" fmla="*/ 420 h 486"/>
                <a:gd name="T110" fmla="*/ 217 w 439"/>
                <a:gd name="T111" fmla="*/ 414 h 486"/>
                <a:gd name="T112" fmla="*/ 234 w 439"/>
                <a:gd name="T113" fmla="*/ 401 h 486"/>
                <a:gd name="T114" fmla="*/ 246 w 439"/>
                <a:gd name="T115" fmla="*/ 383 h 486"/>
                <a:gd name="T116" fmla="*/ 256 w 439"/>
                <a:gd name="T117" fmla="*/ 348 h 486"/>
                <a:gd name="T118" fmla="*/ 259 w 439"/>
                <a:gd name="T119" fmla="*/ 26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9" h="486">
                  <a:moveTo>
                    <a:pt x="32" y="67"/>
                  </a:moveTo>
                  <a:lnTo>
                    <a:pt x="32" y="67"/>
                  </a:lnTo>
                  <a:lnTo>
                    <a:pt x="52" y="52"/>
                  </a:lnTo>
                  <a:lnTo>
                    <a:pt x="73" y="38"/>
                  </a:lnTo>
                  <a:lnTo>
                    <a:pt x="95" y="27"/>
                  </a:lnTo>
                  <a:lnTo>
                    <a:pt x="117" y="17"/>
                  </a:lnTo>
                  <a:lnTo>
                    <a:pt x="141" y="10"/>
                  </a:lnTo>
                  <a:lnTo>
                    <a:pt x="164" y="3"/>
                  </a:lnTo>
                  <a:lnTo>
                    <a:pt x="187" y="1"/>
                  </a:lnTo>
                  <a:lnTo>
                    <a:pt x="210" y="0"/>
                  </a:lnTo>
                  <a:lnTo>
                    <a:pt x="210" y="0"/>
                  </a:lnTo>
                  <a:lnTo>
                    <a:pt x="229" y="0"/>
                  </a:lnTo>
                  <a:lnTo>
                    <a:pt x="246" y="2"/>
                  </a:lnTo>
                  <a:lnTo>
                    <a:pt x="264" y="5"/>
                  </a:lnTo>
                  <a:lnTo>
                    <a:pt x="280" y="8"/>
                  </a:lnTo>
                  <a:lnTo>
                    <a:pt x="296" y="13"/>
                  </a:lnTo>
                  <a:lnTo>
                    <a:pt x="310" y="19"/>
                  </a:lnTo>
                  <a:lnTo>
                    <a:pt x="323" y="27"/>
                  </a:lnTo>
                  <a:lnTo>
                    <a:pt x="336" y="36"/>
                  </a:lnTo>
                  <a:lnTo>
                    <a:pt x="347" y="46"/>
                  </a:lnTo>
                  <a:lnTo>
                    <a:pt x="355" y="57"/>
                  </a:lnTo>
                  <a:lnTo>
                    <a:pt x="364" y="69"/>
                  </a:lnTo>
                  <a:lnTo>
                    <a:pt x="372" y="83"/>
                  </a:lnTo>
                  <a:lnTo>
                    <a:pt x="377" y="99"/>
                  </a:lnTo>
                  <a:lnTo>
                    <a:pt x="382" y="116"/>
                  </a:lnTo>
                  <a:lnTo>
                    <a:pt x="384" y="135"/>
                  </a:lnTo>
                  <a:lnTo>
                    <a:pt x="384" y="155"/>
                  </a:lnTo>
                  <a:lnTo>
                    <a:pt x="384" y="155"/>
                  </a:lnTo>
                  <a:lnTo>
                    <a:pt x="383" y="268"/>
                  </a:lnTo>
                  <a:lnTo>
                    <a:pt x="382" y="372"/>
                  </a:lnTo>
                  <a:lnTo>
                    <a:pt x="382" y="372"/>
                  </a:lnTo>
                  <a:lnTo>
                    <a:pt x="383" y="392"/>
                  </a:lnTo>
                  <a:lnTo>
                    <a:pt x="385" y="406"/>
                  </a:lnTo>
                  <a:lnTo>
                    <a:pt x="389" y="419"/>
                  </a:lnTo>
                  <a:lnTo>
                    <a:pt x="391" y="423"/>
                  </a:lnTo>
                  <a:lnTo>
                    <a:pt x="395" y="426"/>
                  </a:lnTo>
                  <a:lnTo>
                    <a:pt x="399" y="430"/>
                  </a:lnTo>
                  <a:lnTo>
                    <a:pt x="403" y="432"/>
                  </a:lnTo>
                  <a:lnTo>
                    <a:pt x="413" y="435"/>
                  </a:lnTo>
                  <a:lnTo>
                    <a:pt x="425" y="436"/>
                  </a:lnTo>
                  <a:lnTo>
                    <a:pt x="439" y="437"/>
                  </a:lnTo>
                  <a:lnTo>
                    <a:pt x="439" y="460"/>
                  </a:lnTo>
                  <a:lnTo>
                    <a:pt x="439" y="460"/>
                  </a:lnTo>
                  <a:lnTo>
                    <a:pt x="414" y="472"/>
                  </a:lnTo>
                  <a:lnTo>
                    <a:pt x="391" y="480"/>
                  </a:lnTo>
                  <a:lnTo>
                    <a:pt x="382" y="483"/>
                  </a:lnTo>
                  <a:lnTo>
                    <a:pt x="372" y="485"/>
                  </a:lnTo>
                  <a:lnTo>
                    <a:pt x="351" y="486"/>
                  </a:lnTo>
                  <a:lnTo>
                    <a:pt x="351" y="486"/>
                  </a:lnTo>
                  <a:lnTo>
                    <a:pt x="333" y="485"/>
                  </a:lnTo>
                  <a:lnTo>
                    <a:pt x="318" y="481"/>
                  </a:lnTo>
                  <a:lnTo>
                    <a:pt x="305" y="475"/>
                  </a:lnTo>
                  <a:lnTo>
                    <a:pt x="293" y="467"/>
                  </a:lnTo>
                  <a:lnTo>
                    <a:pt x="282" y="457"/>
                  </a:lnTo>
                  <a:lnTo>
                    <a:pt x="274" y="445"/>
                  </a:lnTo>
                  <a:lnTo>
                    <a:pt x="266" y="431"/>
                  </a:lnTo>
                  <a:lnTo>
                    <a:pt x="260" y="416"/>
                  </a:lnTo>
                  <a:lnTo>
                    <a:pt x="260" y="416"/>
                  </a:lnTo>
                  <a:lnTo>
                    <a:pt x="249" y="431"/>
                  </a:lnTo>
                  <a:lnTo>
                    <a:pt x="236" y="444"/>
                  </a:lnTo>
                  <a:lnTo>
                    <a:pt x="223" y="456"/>
                  </a:lnTo>
                  <a:lnTo>
                    <a:pt x="208" y="466"/>
                  </a:lnTo>
                  <a:lnTo>
                    <a:pt x="193" y="475"/>
                  </a:lnTo>
                  <a:lnTo>
                    <a:pt x="176" y="481"/>
                  </a:lnTo>
                  <a:lnTo>
                    <a:pt x="157" y="485"/>
                  </a:lnTo>
                  <a:lnTo>
                    <a:pt x="136" y="486"/>
                  </a:lnTo>
                  <a:lnTo>
                    <a:pt x="136" y="486"/>
                  </a:lnTo>
                  <a:lnTo>
                    <a:pt x="119" y="485"/>
                  </a:lnTo>
                  <a:lnTo>
                    <a:pt x="102" y="483"/>
                  </a:lnTo>
                  <a:lnTo>
                    <a:pt x="88" y="480"/>
                  </a:lnTo>
                  <a:lnTo>
                    <a:pt x="74" y="475"/>
                  </a:lnTo>
                  <a:lnTo>
                    <a:pt x="62" y="470"/>
                  </a:lnTo>
                  <a:lnTo>
                    <a:pt x="50" y="462"/>
                  </a:lnTo>
                  <a:lnTo>
                    <a:pt x="40" y="455"/>
                  </a:lnTo>
                  <a:lnTo>
                    <a:pt x="32" y="446"/>
                  </a:lnTo>
                  <a:lnTo>
                    <a:pt x="24" y="437"/>
                  </a:lnTo>
                  <a:lnTo>
                    <a:pt x="17" y="428"/>
                  </a:lnTo>
                  <a:lnTo>
                    <a:pt x="12" y="416"/>
                  </a:lnTo>
                  <a:lnTo>
                    <a:pt x="7" y="406"/>
                  </a:lnTo>
                  <a:lnTo>
                    <a:pt x="3" y="395"/>
                  </a:lnTo>
                  <a:lnTo>
                    <a:pt x="1" y="384"/>
                  </a:lnTo>
                  <a:lnTo>
                    <a:pt x="0" y="373"/>
                  </a:lnTo>
                  <a:lnTo>
                    <a:pt x="0" y="361"/>
                  </a:lnTo>
                  <a:lnTo>
                    <a:pt x="0" y="361"/>
                  </a:lnTo>
                  <a:lnTo>
                    <a:pt x="0" y="346"/>
                  </a:lnTo>
                  <a:lnTo>
                    <a:pt x="2" y="332"/>
                  </a:lnTo>
                  <a:lnTo>
                    <a:pt x="4" y="320"/>
                  </a:lnTo>
                  <a:lnTo>
                    <a:pt x="9" y="307"/>
                  </a:lnTo>
                  <a:lnTo>
                    <a:pt x="14" y="296"/>
                  </a:lnTo>
                  <a:lnTo>
                    <a:pt x="22" y="286"/>
                  </a:lnTo>
                  <a:lnTo>
                    <a:pt x="29" y="276"/>
                  </a:lnTo>
                  <a:lnTo>
                    <a:pt x="38" y="268"/>
                  </a:lnTo>
                  <a:lnTo>
                    <a:pt x="48" y="260"/>
                  </a:lnTo>
                  <a:lnTo>
                    <a:pt x="58" y="253"/>
                  </a:lnTo>
                  <a:lnTo>
                    <a:pt x="70" y="246"/>
                  </a:lnTo>
                  <a:lnTo>
                    <a:pt x="83" y="240"/>
                  </a:lnTo>
                  <a:lnTo>
                    <a:pt x="95" y="235"/>
                  </a:lnTo>
                  <a:lnTo>
                    <a:pt x="110" y="230"/>
                  </a:lnTo>
                  <a:lnTo>
                    <a:pt x="141" y="222"/>
                  </a:lnTo>
                  <a:lnTo>
                    <a:pt x="141" y="222"/>
                  </a:lnTo>
                  <a:lnTo>
                    <a:pt x="176" y="213"/>
                  </a:lnTo>
                  <a:lnTo>
                    <a:pt x="204" y="206"/>
                  </a:lnTo>
                  <a:lnTo>
                    <a:pt x="224" y="198"/>
                  </a:lnTo>
                  <a:lnTo>
                    <a:pt x="239" y="191"/>
                  </a:lnTo>
                  <a:lnTo>
                    <a:pt x="244" y="187"/>
                  </a:lnTo>
                  <a:lnTo>
                    <a:pt x="249" y="183"/>
                  </a:lnTo>
                  <a:lnTo>
                    <a:pt x="251" y="179"/>
                  </a:lnTo>
                  <a:lnTo>
                    <a:pt x="254" y="176"/>
                  </a:lnTo>
                  <a:lnTo>
                    <a:pt x="256" y="166"/>
                  </a:lnTo>
                  <a:lnTo>
                    <a:pt x="257" y="153"/>
                  </a:lnTo>
                  <a:lnTo>
                    <a:pt x="257" y="153"/>
                  </a:lnTo>
                  <a:lnTo>
                    <a:pt x="256" y="146"/>
                  </a:lnTo>
                  <a:lnTo>
                    <a:pt x="255" y="137"/>
                  </a:lnTo>
                  <a:lnTo>
                    <a:pt x="254" y="130"/>
                  </a:lnTo>
                  <a:lnTo>
                    <a:pt x="250" y="121"/>
                  </a:lnTo>
                  <a:lnTo>
                    <a:pt x="248" y="115"/>
                  </a:lnTo>
                  <a:lnTo>
                    <a:pt x="243" y="108"/>
                  </a:lnTo>
                  <a:lnTo>
                    <a:pt x="238" y="101"/>
                  </a:lnTo>
                  <a:lnTo>
                    <a:pt x="233" y="95"/>
                  </a:lnTo>
                  <a:lnTo>
                    <a:pt x="226" y="90"/>
                  </a:lnTo>
                  <a:lnTo>
                    <a:pt x="219" y="85"/>
                  </a:lnTo>
                  <a:lnTo>
                    <a:pt x="212" y="81"/>
                  </a:lnTo>
                  <a:lnTo>
                    <a:pt x="204" y="78"/>
                  </a:lnTo>
                  <a:lnTo>
                    <a:pt x="195" y="75"/>
                  </a:lnTo>
                  <a:lnTo>
                    <a:pt x="186" y="73"/>
                  </a:lnTo>
                  <a:lnTo>
                    <a:pt x="176" y="72"/>
                  </a:lnTo>
                  <a:lnTo>
                    <a:pt x="166" y="72"/>
                  </a:lnTo>
                  <a:lnTo>
                    <a:pt x="166" y="72"/>
                  </a:lnTo>
                  <a:lnTo>
                    <a:pt x="148" y="72"/>
                  </a:lnTo>
                  <a:lnTo>
                    <a:pt x="131" y="75"/>
                  </a:lnTo>
                  <a:lnTo>
                    <a:pt x="115" y="80"/>
                  </a:lnTo>
                  <a:lnTo>
                    <a:pt x="99" y="88"/>
                  </a:lnTo>
                  <a:lnTo>
                    <a:pt x="84" y="95"/>
                  </a:lnTo>
                  <a:lnTo>
                    <a:pt x="70" y="104"/>
                  </a:lnTo>
                  <a:lnTo>
                    <a:pt x="59" y="114"/>
                  </a:lnTo>
                  <a:lnTo>
                    <a:pt x="50" y="124"/>
                  </a:lnTo>
                  <a:lnTo>
                    <a:pt x="44" y="124"/>
                  </a:lnTo>
                  <a:lnTo>
                    <a:pt x="32" y="67"/>
                  </a:lnTo>
                  <a:close/>
                  <a:moveTo>
                    <a:pt x="259" y="225"/>
                  </a:moveTo>
                  <a:lnTo>
                    <a:pt x="259" y="225"/>
                  </a:lnTo>
                  <a:lnTo>
                    <a:pt x="249" y="230"/>
                  </a:lnTo>
                  <a:lnTo>
                    <a:pt x="238" y="235"/>
                  </a:lnTo>
                  <a:lnTo>
                    <a:pt x="217" y="244"/>
                  </a:lnTo>
                  <a:lnTo>
                    <a:pt x="195" y="253"/>
                  </a:lnTo>
                  <a:lnTo>
                    <a:pt x="186" y="256"/>
                  </a:lnTo>
                  <a:lnTo>
                    <a:pt x="176" y="261"/>
                  </a:lnTo>
                  <a:lnTo>
                    <a:pt x="167" y="268"/>
                  </a:lnTo>
                  <a:lnTo>
                    <a:pt x="158" y="275"/>
                  </a:lnTo>
                  <a:lnTo>
                    <a:pt x="151" y="282"/>
                  </a:lnTo>
                  <a:lnTo>
                    <a:pt x="145" y="292"/>
                  </a:lnTo>
                  <a:lnTo>
                    <a:pt x="140" y="303"/>
                  </a:lnTo>
                  <a:lnTo>
                    <a:pt x="136" y="316"/>
                  </a:lnTo>
                  <a:lnTo>
                    <a:pt x="133" y="331"/>
                  </a:lnTo>
                  <a:lnTo>
                    <a:pt x="132" y="348"/>
                  </a:lnTo>
                  <a:lnTo>
                    <a:pt x="132" y="348"/>
                  </a:lnTo>
                  <a:lnTo>
                    <a:pt x="133" y="364"/>
                  </a:lnTo>
                  <a:lnTo>
                    <a:pt x="137" y="379"/>
                  </a:lnTo>
                  <a:lnTo>
                    <a:pt x="141" y="392"/>
                  </a:lnTo>
                  <a:lnTo>
                    <a:pt x="147" y="401"/>
                  </a:lnTo>
                  <a:lnTo>
                    <a:pt x="156" y="409"/>
                  </a:lnTo>
                  <a:lnTo>
                    <a:pt x="164" y="415"/>
                  </a:lnTo>
                  <a:lnTo>
                    <a:pt x="176" y="419"/>
                  </a:lnTo>
                  <a:lnTo>
                    <a:pt x="187" y="420"/>
                  </a:lnTo>
                  <a:lnTo>
                    <a:pt x="187" y="420"/>
                  </a:lnTo>
                  <a:lnTo>
                    <a:pt x="195" y="420"/>
                  </a:lnTo>
                  <a:lnTo>
                    <a:pt x="203" y="419"/>
                  </a:lnTo>
                  <a:lnTo>
                    <a:pt x="209" y="416"/>
                  </a:lnTo>
                  <a:lnTo>
                    <a:pt x="217" y="414"/>
                  </a:lnTo>
                  <a:lnTo>
                    <a:pt x="223" y="410"/>
                  </a:lnTo>
                  <a:lnTo>
                    <a:pt x="228" y="406"/>
                  </a:lnTo>
                  <a:lnTo>
                    <a:pt x="234" y="401"/>
                  </a:lnTo>
                  <a:lnTo>
                    <a:pt x="238" y="397"/>
                  </a:lnTo>
                  <a:lnTo>
                    <a:pt x="243" y="390"/>
                  </a:lnTo>
                  <a:lnTo>
                    <a:pt x="246" y="383"/>
                  </a:lnTo>
                  <a:lnTo>
                    <a:pt x="250" y="375"/>
                  </a:lnTo>
                  <a:lnTo>
                    <a:pt x="253" y="367"/>
                  </a:lnTo>
                  <a:lnTo>
                    <a:pt x="256" y="348"/>
                  </a:lnTo>
                  <a:lnTo>
                    <a:pt x="257" y="326"/>
                  </a:lnTo>
                  <a:lnTo>
                    <a:pt x="257" y="326"/>
                  </a:lnTo>
                  <a:lnTo>
                    <a:pt x="259" y="263"/>
                  </a:lnTo>
                  <a:lnTo>
                    <a:pt x="259" y="225"/>
                  </a:lnTo>
                  <a:lnTo>
                    <a:pt x="259" y="2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59"/>
            <p:cNvSpPr>
              <a:spLocks/>
            </p:cNvSpPr>
            <p:nvPr/>
          </p:nvSpPr>
          <p:spPr bwMode="auto">
            <a:xfrm>
              <a:off x="6170613" y="4127500"/>
              <a:ext cx="555625" cy="376238"/>
            </a:xfrm>
            <a:custGeom>
              <a:avLst/>
              <a:gdLst>
                <a:gd name="T0" fmla="*/ 135 w 700"/>
                <a:gd name="T1" fmla="*/ 84 h 473"/>
                <a:gd name="T2" fmla="*/ 181 w 700"/>
                <a:gd name="T3" fmla="*/ 34 h 473"/>
                <a:gd name="T4" fmla="*/ 237 w 700"/>
                <a:gd name="T5" fmla="*/ 6 h 473"/>
                <a:gd name="T6" fmla="*/ 268 w 700"/>
                <a:gd name="T7" fmla="*/ 0 h 473"/>
                <a:gd name="T8" fmla="*/ 290 w 700"/>
                <a:gd name="T9" fmla="*/ 0 h 473"/>
                <a:gd name="T10" fmla="*/ 320 w 700"/>
                <a:gd name="T11" fmla="*/ 6 h 473"/>
                <a:gd name="T12" fmla="*/ 345 w 700"/>
                <a:gd name="T13" fmla="*/ 17 h 473"/>
                <a:gd name="T14" fmla="*/ 368 w 700"/>
                <a:gd name="T15" fmla="*/ 36 h 473"/>
                <a:gd name="T16" fmla="*/ 402 w 700"/>
                <a:gd name="T17" fmla="*/ 90 h 473"/>
                <a:gd name="T18" fmla="*/ 433 w 700"/>
                <a:gd name="T19" fmla="*/ 52 h 473"/>
                <a:gd name="T20" fmla="*/ 487 w 700"/>
                <a:gd name="T21" fmla="*/ 13 h 473"/>
                <a:gd name="T22" fmla="*/ 538 w 700"/>
                <a:gd name="T23" fmla="*/ 0 h 473"/>
                <a:gd name="T24" fmla="*/ 567 w 700"/>
                <a:gd name="T25" fmla="*/ 0 h 473"/>
                <a:gd name="T26" fmla="*/ 613 w 700"/>
                <a:gd name="T27" fmla="*/ 10 h 473"/>
                <a:gd name="T28" fmla="*/ 650 w 700"/>
                <a:gd name="T29" fmla="*/ 32 h 473"/>
                <a:gd name="T30" fmla="*/ 676 w 700"/>
                <a:gd name="T31" fmla="*/ 65 h 473"/>
                <a:gd name="T32" fmla="*/ 692 w 700"/>
                <a:gd name="T33" fmla="*/ 114 h 473"/>
                <a:gd name="T34" fmla="*/ 698 w 700"/>
                <a:gd name="T35" fmla="*/ 175 h 473"/>
                <a:gd name="T36" fmla="*/ 696 w 700"/>
                <a:gd name="T37" fmla="*/ 261 h 473"/>
                <a:gd name="T38" fmla="*/ 695 w 700"/>
                <a:gd name="T39" fmla="*/ 336 h 473"/>
                <a:gd name="T40" fmla="*/ 700 w 700"/>
                <a:gd name="T41" fmla="*/ 473 h 473"/>
                <a:gd name="T42" fmla="*/ 628 w 700"/>
                <a:gd name="T43" fmla="*/ 468 h 473"/>
                <a:gd name="T44" fmla="*/ 571 w 700"/>
                <a:gd name="T45" fmla="*/ 472 h 473"/>
                <a:gd name="T46" fmla="*/ 559 w 700"/>
                <a:gd name="T47" fmla="*/ 446 h 473"/>
                <a:gd name="T48" fmla="*/ 566 w 700"/>
                <a:gd name="T49" fmla="*/ 281 h 473"/>
                <a:gd name="T50" fmla="*/ 566 w 700"/>
                <a:gd name="T51" fmla="*/ 172 h 473"/>
                <a:gd name="T52" fmla="*/ 558 w 700"/>
                <a:gd name="T53" fmla="*/ 137 h 473"/>
                <a:gd name="T54" fmla="*/ 546 w 700"/>
                <a:gd name="T55" fmla="*/ 112 h 473"/>
                <a:gd name="T56" fmla="*/ 528 w 700"/>
                <a:gd name="T57" fmla="*/ 95 h 473"/>
                <a:gd name="T58" fmla="*/ 506 w 700"/>
                <a:gd name="T59" fmla="*/ 85 h 473"/>
                <a:gd name="T60" fmla="*/ 489 w 700"/>
                <a:gd name="T61" fmla="*/ 84 h 473"/>
                <a:gd name="T62" fmla="*/ 458 w 700"/>
                <a:gd name="T63" fmla="*/ 90 h 473"/>
                <a:gd name="T64" fmla="*/ 437 w 700"/>
                <a:gd name="T65" fmla="*/ 106 h 473"/>
                <a:gd name="T66" fmla="*/ 423 w 700"/>
                <a:gd name="T67" fmla="*/ 130 h 473"/>
                <a:gd name="T68" fmla="*/ 413 w 700"/>
                <a:gd name="T69" fmla="*/ 176 h 473"/>
                <a:gd name="T70" fmla="*/ 413 w 700"/>
                <a:gd name="T71" fmla="*/ 261 h 473"/>
                <a:gd name="T72" fmla="*/ 417 w 700"/>
                <a:gd name="T73" fmla="*/ 423 h 473"/>
                <a:gd name="T74" fmla="*/ 390 w 700"/>
                <a:gd name="T75" fmla="*/ 471 h 473"/>
                <a:gd name="T76" fmla="*/ 349 w 700"/>
                <a:gd name="T77" fmla="*/ 468 h 473"/>
                <a:gd name="T78" fmla="*/ 278 w 700"/>
                <a:gd name="T79" fmla="*/ 473 h 473"/>
                <a:gd name="T80" fmla="*/ 284 w 700"/>
                <a:gd name="T81" fmla="*/ 372 h 473"/>
                <a:gd name="T82" fmla="*/ 285 w 700"/>
                <a:gd name="T83" fmla="*/ 203 h 473"/>
                <a:gd name="T84" fmla="*/ 282 w 700"/>
                <a:gd name="T85" fmla="*/ 152 h 473"/>
                <a:gd name="T86" fmla="*/ 270 w 700"/>
                <a:gd name="T87" fmla="*/ 115 h 473"/>
                <a:gd name="T88" fmla="*/ 257 w 700"/>
                <a:gd name="T89" fmla="*/ 96 h 473"/>
                <a:gd name="T90" fmla="*/ 236 w 700"/>
                <a:gd name="T91" fmla="*/ 85 h 473"/>
                <a:gd name="T92" fmla="*/ 218 w 700"/>
                <a:gd name="T93" fmla="*/ 84 h 473"/>
                <a:gd name="T94" fmla="*/ 190 w 700"/>
                <a:gd name="T95" fmla="*/ 89 h 473"/>
                <a:gd name="T96" fmla="*/ 168 w 700"/>
                <a:gd name="T97" fmla="*/ 105 h 473"/>
                <a:gd name="T98" fmla="*/ 150 w 700"/>
                <a:gd name="T99" fmla="*/ 130 h 473"/>
                <a:gd name="T100" fmla="*/ 140 w 700"/>
                <a:gd name="T101" fmla="*/ 165 h 473"/>
                <a:gd name="T102" fmla="*/ 135 w 700"/>
                <a:gd name="T103" fmla="*/ 224 h 473"/>
                <a:gd name="T104" fmla="*/ 135 w 700"/>
                <a:gd name="T105" fmla="*/ 318 h 473"/>
                <a:gd name="T106" fmla="*/ 143 w 700"/>
                <a:gd name="T107" fmla="*/ 473 h 473"/>
                <a:gd name="T108" fmla="*/ 93 w 700"/>
                <a:gd name="T109" fmla="*/ 470 h 473"/>
                <a:gd name="T110" fmla="*/ 51 w 700"/>
                <a:gd name="T111" fmla="*/ 470 h 473"/>
                <a:gd name="T112" fmla="*/ 0 w 700"/>
                <a:gd name="T113" fmla="*/ 473 h 473"/>
                <a:gd name="T114" fmla="*/ 8 w 700"/>
                <a:gd name="T115" fmla="*/ 318 h 473"/>
                <a:gd name="T116" fmla="*/ 8 w 700"/>
                <a:gd name="T117" fmla="*/ 224 h 473"/>
                <a:gd name="T118" fmla="*/ 4 w 700"/>
                <a:gd name="T119" fmla="*/ 63 h 473"/>
                <a:gd name="T120" fmla="*/ 34 w 700"/>
                <a:gd name="T121" fmla="*/ 15 h 473"/>
                <a:gd name="T122" fmla="*/ 68 w 700"/>
                <a:gd name="T123" fmla="*/ 17 h 473"/>
                <a:gd name="T124" fmla="*/ 138 w 700"/>
                <a:gd name="T125" fmla="*/ 1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0" h="473">
                  <a:moveTo>
                    <a:pt x="134" y="84"/>
                  </a:moveTo>
                  <a:lnTo>
                    <a:pt x="135" y="84"/>
                  </a:lnTo>
                  <a:lnTo>
                    <a:pt x="135" y="84"/>
                  </a:lnTo>
                  <a:lnTo>
                    <a:pt x="149" y="65"/>
                  </a:lnTo>
                  <a:lnTo>
                    <a:pt x="164" y="49"/>
                  </a:lnTo>
                  <a:lnTo>
                    <a:pt x="181" y="34"/>
                  </a:lnTo>
                  <a:lnTo>
                    <a:pt x="199" y="22"/>
                  </a:lnTo>
                  <a:lnTo>
                    <a:pt x="217" y="12"/>
                  </a:lnTo>
                  <a:lnTo>
                    <a:pt x="237" y="6"/>
                  </a:lnTo>
                  <a:lnTo>
                    <a:pt x="247" y="3"/>
                  </a:lnTo>
                  <a:lnTo>
                    <a:pt x="258" y="1"/>
                  </a:lnTo>
                  <a:lnTo>
                    <a:pt x="268" y="0"/>
                  </a:lnTo>
                  <a:lnTo>
                    <a:pt x="279" y="0"/>
                  </a:lnTo>
                  <a:lnTo>
                    <a:pt x="279" y="0"/>
                  </a:lnTo>
                  <a:lnTo>
                    <a:pt x="290" y="0"/>
                  </a:lnTo>
                  <a:lnTo>
                    <a:pt x="300" y="1"/>
                  </a:lnTo>
                  <a:lnTo>
                    <a:pt x="310" y="3"/>
                  </a:lnTo>
                  <a:lnTo>
                    <a:pt x="320" y="6"/>
                  </a:lnTo>
                  <a:lnTo>
                    <a:pt x="329" y="8"/>
                  </a:lnTo>
                  <a:lnTo>
                    <a:pt x="337" y="13"/>
                  </a:lnTo>
                  <a:lnTo>
                    <a:pt x="345" y="17"/>
                  </a:lnTo>
                  <a:lnTo>
                    <a:pt x="354" y="23"/>
                  </a:lnTo>
                  <a:lnTo>
                    <a:pt x="361" y="29"/>
                  </a:lnTo>
                  <a:lnTo>
                    <a:pt x="368" y="36"/>
                  </a:lnTo>
                  <a:lnTo>
                    <a:pt x="381" y="52"/>
                  </a:lnTo>
                  <a:lnTo>
                    <a:pt x="392" y="69"/>
                  </a:lnTo>
                  <a:lnTo>
                    <a:pt x="402" y="90"/>
                  </a:lnTo>
                  <a:lnTo>
                    <a:pt x="402" y="90"/>
                  </a:lnTo>
                  <a:lnTo>
                    <a:pt x="417" y="69"/>
                  </a:lnTo>
                  <a:lnTo>
                    <a:pt x="433" y="52"/>
                  </a:lnTo>
                  <a:lnTo>
                    <a:pt x="450" y="36"/>
                  </a:lnTo>
                  <a:lnTo>
                    <a:pt x="469" y="23"/>
                  </a:lnTo>
                  <a:lnTo>
                    <a:pt x="487" y="13"/>
                  </a:lnTo>
                  <a:lnTo>
                    <a:pt x="507" y="6"/>
                  </a:lnTo>
                  <a:lnTo>
                    <a:pt x="528" y="1"/>
                  </a:lnTo>
                  <a:lnTo>
                    <a:pt x="538" y="0"/>
                  </a:lnTo>
                  <a:lnTo>
                    <a:pt x="550" y="0"/>
                  </a:lnTo>
                  <a:lnTo>
                    <a:pt x="550" y="0"/>
                  </a:lnTo>
                  <a:lnTo>
                    <a:pt x="567" y="0"/>
                  </a:lnTo>
                  <a:lnTo>
                    <a:pt x="583" y="2"/>
                  </a:lnTo>
                  <a:lnTo>
                    <a:pt x="598" y="6"/>
                  </a:lnTo>
                  <a:lnTo>
                    <a:pt x="613" y="10"/>
                  </a:lnTo>
                  <a:lnTo>
                    <a:pt x="626" y="16"/>
                  </a:lnTo>
                  <a:lnTo>
                    <a:pt x="639" y="23"/>
                  </a:lnTo>
                  <a:lnTo>
                    <a:pt x="650" y="32"/>
                  </a:lnTo>
                  <a:lnTo>
                    <a:pt x="660" y="42"/>
                  </a:lnTo>
                  <a:lnTo>
                    <a:pt x="669" y="53"/>
                  </a:lnTo>
                  <a:lnTo>
                    <a:pt x="676" y="65"/>
                  </a:lnTo>
                  <a:lnTo>
                    <a:pt x="682" y="80"/>
                  </a:lnTo>
                  <a:lnTo>
                    <a:pt x="688" y="96"/>
                  </a:lnTo>
                  <a:lnTo>
                    <a:pt x="692" y="114"/>
                  </a:lnTo>
                  <a:lnTo>
                    <a:pt x="696" y="132"/>
                  </a:lnTo>
                  <a:lnTo>
                    <a:pt x="697" y="153"/>
                  </a:lnTo>
                  <a:lnTo>
                    <a:pt x="698" y="175"/>
                  </a:lnTo>
                  <a:lnTo>
                    <a:pt x="698" y="175"/>
                  </a:lnTo>
                  <a:lnTo>
                    <a:pt x="697" y="220"/>
                  </a:lnTo>
                  <a:lnTo>
                    <a:pt x="696" y="261"/>
                  </a:lnTo>
                  <a:lnTo>
                    <a:pt x="695" y="299"/>
                  </a:lnTo>
                  <a:lnTo>
                    <a:pt x="695" y="336"/>
                  </a:lnTo>
                  <a:lnTo>
                    <a:pt x="695" y="336"/>
                  </a:lnTo>
                  <a:lnTo>
                    <a:pt x="695" y="367"/>
                  </a:lnTo>
                  <a:lnTo>
                    <a:pt x="696" y="401"/>
                  </a:lnTo>
                  <a:lnTo>
                    <a:pt x="700" y="473"/>
                  </a:lnTo>
                  <a:lnTo>
                    <a:pt x="700" y="473"/>
                  </a:lnTo>
                  <a:lnTo>
                    <a:pt x="667" y="470"/>
                  </a:lnTo>
                  <a:lnTo>
                    <a:pt x="628" y="468"/>
                  </a:lnTo>
                  <a:lnTo>
                    <a:pt x="628" y="468"/>
                  </a:lnTo>
                  <a:lnTo>
                    <a:pt x="588" y="470"/>
                  </a:lnTo>
                  <a:lnTo>
                    <a:pt x="571" y="472"/>
                  </a:lnTo>
                  <a:lnTo>
                    <a:pt x="556" y="473"/>
                  </a:lnTo>
                  <a:lnTo>
                    <a:pt x="556" y="473"/>
                  </a:lnTo>
                  <a:lnTo>
                    <a:pt x="559" y="446"/>
                  </a:lnTo>
                  <a:lnTo>
                    <a:pt x="561" y="418"/>
                  </a:lnTo>
                  <a:lnTo>
                    <a:pt x="564" y="353"/>
                  </a:lnTo>
                  <a:lnTo>
                    <a:pt x="566" y="281"/>
                  </a:lnTo>
                  <a:lnTo>
                    <a:pt x="567" y="199"/>
                  </a:lnTo>
                  <a:lnTo>
                    <a:pt x="567" y="199"/>
                  </a:lnTo>
                  <a:lnTo>
                    <a:pt x="566" y="172"/>
                  </a:lnTo>
                  <a:lnTo>
                    <a:pt x="563" y="160"/>
                  </a:lnTo>
                  <a:lnTo>
                    <a:pt x="561" y="148"/>
                  </a:lnTo>
                  <a:lnTo>
                    <a:pt x="558" y="137"/>
                  </a:lnTo>
                  <a:lnTo>
                    <a:pt x="554" y="129"/>
                  </a:lnTo>
                  <a:lnTo>
                    <a:pt x="551" y="120"/>
                  </a:lnTo>
                  <a:lnTo>
                    <a:pt x="546" y="112"/>
                  </a:lnTo>
                  <a:lnTo>
                    <a:pt x="541" y="105"/>
                  </a:lnTo>
                  <a:lnTo>
                    <a:pt x="535" y="99"/>
                  </a:lnTo>
                  <a:lnTo>
                    <a:pt x="528" y="95"/>
                  </a:lnTo>
                  <a:lnTo>
                    <a:pt x="521" y="90"/>
                  </a:lnTo>
                  <a:lnTo>
                    <a:pt x="514" y="88"/>
                  </a:lnTo>
                  <a:lnTo>
                    <a:pt x="506" y="85"/>
                  </a:lnTo>
                  <a:lnTo>
                    <a:pt x="497" y="84"/>
                  </a:lnTo>
                  <a:lnTo>
                    <a:pt x="489" y="84"/>
                  </a:lnTo>
                  <a:lnTo>
                    <a:pt x="489" y="84"/>
                  </a:lnTo>
                  <a:lnTo>
                    <a:pt x="478" y="84"/>
                  </a:lnTo>
                  <a:lnTo>
                    <a:pt x="468" y="86"/>
                  </a:lnTo>
                  <a:lnTo>
                    <a:pt x="458" y="90"/>
                  </a:lnTo>
                  <a:lnTo>
                    <a:pt x="450" y="94"/>
                  </a:lnTo>
                  <a:lnTo>
                    <a:pt x="443" y="100"/>
                  </a:lnTo>
                  <a:lnTo>
                    <a:pt x="437" y="106"/>
                  </a:lnTo>
                  <a:lnTo>
                    <a:pt x="432" y="114"/>
                  </a:lnTo>
                  <a:lnTo>
                    <a:pt x="427" y="121"/>
                  </a:lnTo>
                  <a:lnTo>
                    <a:pt x="423" y="130"/>
                  </a:lnTo>
                  <a:lnTo>
                    <a:pt x="421" y="139"/>
                  </a:lnTo>
                  <a:lnTo>
                    <a:pt x="416" y="157"/>
                  </a:lnTo>
                  <a:lnTo>
                    <a:pt x="413" y="176"/>
                  </a:lnTo>
                  <a:lnTo>
                    <a:pt x="413" y="193"/>
                  </a:lnTo>
                  <a:lnTo>
                    <a:pt x="413" y="261"/>
                  </a:lnTo>
                  <a:lnTo>
                    <a:pt x="413" y="261"/>
                  </a:lnTo>
                  <a:lnTo>
                    <a:pt x="413" y="318"/>
                  </a:lnTo>
                  <a:lnTo>
                    <a:pt x="414" y="372"/>
                  </a:lnTo>
                  <a:lnTo>
                    <a:pt x="417" y="423"/>
                  </a:lnTo>
                  <a:lnTo>
                    <a:pt x="421" y="473"/>
                  </a:lnTo>
                  <a:lnTo>
                    <a:pt x="421" y="473"/>
                  </a:lnTo>
                  <a:lnTo>
                    <a:pt x="390" y="471"/>
                  </a:lnTo>
                  <a:lnTo>
                    <a:pt x="371" y="470"/>
                  </a:lnTo>
                  <a:lnTo>
                    <a:pt x="349" y="468"/>
                  </a:lnTo>
                  <a:lnTo>
                    <a:pt x="349" y="468"/>
                  </a:lnTo>
                  <a:lnTo>
                    <a:pt x="328" y="470"/>
                  </a:lnTo>
                  <a:lnTo>
                    <a:pt x="309" y="471"/>
                  </a:lnTo>
                  <a:lnTo>
                    <a:pt x="278" y="473"/>
                  </a:lnTo>
                  <a:lnTo>
                    <a:pt x="278" y="473"/>
                  </a:lnTo>
                  <a:lnTo>
                    <a:pt x="282" y="423"/>
                  </a:lnTo>
                  <a:lnTo>
                    <a:pt x="284" y="372"/>
                  </a:lnTo>
                  <a:lnTo>
                    <a:pt x="285" y="318"/>
                  </a:lnTo>
                  <a:lnTo>
                    <a:pt x="285" y="261"/>
                  </a:lnTo>
                  <a:lnTo>
                    <a:pt x="285" y="203"/>
                  </a:lnTo>
                  <a:lnTo>
                    <a:pt x="285" y="203"/>
                  </a:lnTo>
                  <a:lnTo>
                    <a:pt x="284" y="177"/>
                  </a:lnTo>
                  <a:lnTo>
                    <a:pt x="282" y="152"/>
                  </a:lnTo>
                  <a:lnTo>
                    <a:pt x="278" y="132"/>
                  </a:lnTo>
                  <a:lnTo>
                    <a:pt x="274" y="122"/>
                  </a:lnTo>
                  <a:lnTo>
                    <a:pt x="270" y="115"/>
                  </a:lnTo>
                  <a:lnTo>
                    <a:pt x="267" y="108"/>
                  </a:lnTo>
                  <a:lnTo>
                    <a:pt x="262" y="101"/>
                  </a:lnTo>
                  <a:lnTo>
                    <a:pt x="257" y="96"/>
                  </a:lnTo>
                  <a:lnTo>
                    <a:pt x="251" y="91"/>
                  </a:lnTo>
                  <a:lnTo>
                    <a:pt x="243" y="88"/>
                  </a:lnTo>
                  <a:lnTo>
                    <a:pt x="236" y="85"/>
                  </a:lnTo>
                  <a:lnTo>
                    <a:pt x="227" y="84"/>
                  </a:lnTo>
                  <a:lnTo>
                    <a:pt x="218" y="84"/>
                  </a:lnTo>
                  <a:lnTo>
                    <a:pt x="218" y="84"/>
                  </a:lnTo>
                  <a:lnTo>
                    <a:pt x="208" y="84"/>
                  </a:lnTo>
                  <a:lnTo>
                    <a:pt x="199" y="86"/>
                  </a:lnTo>
                  <a:lnTo>
                    <a:pt x="190" y="89"/>
                  </a:lnTo>
                  <a:lnTo>
                    <a:pt x="181" y="93"/>
                  </a:lnTo>
                  <a:lnTo>
                    <a:pt x="174" y="99"/>
                  </a:lnTo>
                  <a:lnTo>
                    <a:pt x="168" y="105"/>
                  </a:lnTo>
                  <a:lnTo>
                    <a:pt x="161" y="112"/>
                  </a:lnTo>
                  <a:lnTo>
                    <a:pt x="155" y="121"/>
                  </a:lnTo>
                  <a:lnTo>
                    <a:pt x="150" y="130"/>
                  </a:lnTo>
                  <a:lnTo>
                    <a:pt x="146" y="141"/>
                  </a:lnTo>
                  <a:lnTo>
                    <a:pt x="143" y="152"/>
                  </a:lnTo>
                  <a:lnTo>
                    <a:pt x="140" y="165"/>
                  </a:lnTo>
                  <a:lnTo>
                    <a:pt x="138" y="178"/>
                  </a:lnTo>
                  <a:lnTo>
                    <a:pt x="137" y="192"/>
                  </a:lnTo>
                  <a:lnTo>
                    <a:pt x="135" y="224"/>
                  </a:lnTo>
                  <a:lnTo>
                    <a:pt x="135" y="261"/>
                  </a:lnTo>
                  <a:lnTo>
                    <a:pt x="135" y="261"/>
                  </a:lnTo>
                  <a:lnTo>
                    <a:pt x="135" y="318"/>
                  </a:lnTo>
                  <a:lnTo>
                    <a:pt x="137" y="372"/>
                  </a:lnTo>
                  <a:lnTo>
                    <a:pt x="139" y="423"/>
                  </a:lnTo>
                  <a:lnTo>
                    <a:pt x="143" y="473"/>
                  </a:lnTo>
                  <a:lnTo>
                    <a:pt x="143" y="473"/>
                  </a:lnTo>
                  <a:lnTo>
                    <a:pt x="112" y="471"/>
                  </a:lnTo>
                  <a:lnTo>
                    <a:pt x="93" y="470"/>
                  </a:lnTo>
                  <a:lnTo>
                    <a:pt x="72" y="468"/>
                  </a:lnTo>
                  <a:lnTo>
                    <a:pt x="72" y="468"/>
                  </a:lnTo>
                  <a:lnTo>
                    <a:pt x="51" y="470"/>
                  </a:lnTo>
                  <a:lnTo>
                    <a:pt x="31" y="471"/>
                  </a:lnTo>
                  <a:lnTo>
                    <a:pt x="0" y="473"/>
                  </a:lnTo>
                  <a:lnTo>
                    <a:pt x="0" y="473"/>
                  </a:lnTo>
                  <a:lnTo>
                    <a:pt x="4" y="423"/>
                  </a:lnTo>
                  <a:lnTo>
                    <a:pt x="6" y="372"/>
                  </a:lnTo>
                  <a:lnTo>
                    <a:pt x="8" y="318"/>
                  </a:lnTo>
                  <a:lnTo>
                    <a:pt x="8" y="261"/>
                  </a:lnTo>
                  <a:lnTo>
                    <a:pt x="8" y="224"/>
                  </a:lnTo>
                  <a:lnTo>
                    <a:pt x="8" y="224"/>
                  </a:lnTo>
                  <a:lnTo>
                    <a:pt x="8" y="167"/>
                  </a:lnTo>
                  <a:lnTo>
                    <a:pt x="6" y="114"/>
                  </a:lnTo>
                  <a:lnTo>
                    <a:pt x="4" y="63"/>
                  </a:lnTo>
                  <a:lnTo>
                    <a:pt x="0" y="12"/>
                  </a:lnTo>
                  <a:lnTo>
                    <a:pt x="0" y="12"/>
                  </a:lnTo>
                  <a:lnTo>
                    <a:pt x="34" y="15"/>
                  </a:lnTo>
                  <a:lnTo>
                    <a:pt x="51" y="16"/>
                  </a:lnTo>
                  <a:lnTo>
                    <a:pt x="68" y="17"/>
                  </a:lnTo>
                  <a:lnTo>
                    <a:pt x="68" y="17"/>
                  </a:lnTo>
                  <a:lnTo>
                    <a:pt x="84" y="16"/>
                  </a:lnTo>
                  <a:lnTo>
                    <a:pt x="102" y="15"/>
                  </a:lnTo>
                  <a:lnTo>
                    <a:pt x="138" y="12"/>
                  </a:lnTo>
                  <a:lnTo>
                    <a:pt x="134"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60"/>
            <p:cNvSpPr>
              <a:spLocks/>
            </p:cNvSpPr>
            <p:nvPr/>
          </p:nvSpPr>
          <p:spPr bwMode="auto">
            <a:xfrm>
              <a:off x="3519488" y="4560888"/>
              <a:ext cx="3214688" cy="420688"/>
            </a:xfrm>
            <a:custGeom>
              <a:avLst/>
              <a:gdLst>
                <a:gd name="T0" fmla="*/ 3976 w 4051"/>
                <a:gd name="T1" fmla="*/ 25 h 530"/>
                <a:gd name="T2" fmla="*/ 3891 w 4051"/>
                <a:gd name="T3" fmla="*/ 75 h 530"/>
                <a:gd name="T4" fmla="*/ 3689 w 4051"/>
                <a:gd name="T5" fmla="*/ 154 h 530"/>
                <a:gd name="T6" fmla="*/ 3475 w 4051"/>
                <a:gd name="T7" fmla="*/ 203 h 530"/>
                <a:gd name="T8" fmla="*/ 3257 w 4051"/>
                <a:gd name="T9" fmla="*/ 230 h 530"/>
                <a:gd name="T10" fmla="*/ 2962 w 4051"/>
                <a:gd name="T11" fmla="*/ 237 h 530"/>
                <a:gd name="T12" fmla="*/ 2740 w 4051"/>
                <a:gd name="T13" fmla="*/ 226 h 530"/>
                <a:gd name="T14" fmla="*/ 2445 w 4051"/>
                <a:gd name="T15" fmla="*/ 194 h 530"/>
                <a:gd name="T16" fmla="*/ 2223 w 4051"/>
                <a:gd name="T17" fmla="*/ 158 h 530"/>
                <a:gd name="T18" fmla="*/ 1712 w 4051"/>
                <a:gd name="T19" fmla="*/ 51 h 530"/>
                <a:gd name="T20" fmla="*/ 1837 w 4051"/>
                <a:gd name="T21" fmla="*/ 155 h 530"/>
                <a:gd name="T22" fmla="*/ 2130 w 4051"/>
                <a:gd name="T23" fmla="*/ 241 h 530"/>
                <a:gd name="T24" fmla="*/ 2353 w 4051"/>
                <a:gd name="T25" fmla="*/ 292 h 530"/>
                <a:gd name="T26" fmla="*/ 2654 w 4051"/>
                <a:gd name="T27" fmla="*/ 338 h 530"/>
                <a:gd name="T28" fmla="*/ 2884 w 4051"/>
                <a:gd name="T29" fmla="*/ 356 h 530"/>
                <a:gd name="T30" fmla="*/ 3140 w 4051"/>
                <a:gd name="T31" fmla="*/ 355 h 530"/>
                <a:gd name="T32" fmla="*/ 3396 w 4051"/>
                <a:gd name="T33" fmla="*/ 328 h 530"/>
                <a:gd name="T34" fmla="*/ 3272 w 4051"/>
                <a:gd name="T35" fmla="*/ 371 h 530"/>
                <a:gd name="T36" fmla="*/ 3113 w 4051"/>
                <a:gd name="T37" fmla="*/ 405 h 530"/>
                <a:gd name="T38" fmla="*/ 2882 w 4051"/>
                <a:gd name="T39" fmla="*/ 423 h 530"/>
                <a:gd name="T40" fmla="*/ 2713 w 4051"/>
                <a:gd name="T41" fmla="*/ 418 h 530"/>
                <a:gd name="T42" fmla="*/ 2487 w 4051"/>
                <a:gd name="T43" fmla="*/ 395 h 530"/>
                <a:gd name="T44" fmla="*/ 2305 w 4051"/>
                <a:gd name="T45" fmla="*/ 364 h 530"/>
                <a:gd name="T46" fmla="*/ 2094 w 4051"/>
                <a:gd name="T47" fmla="*/ 317 h 530"/>
                <a:gd name="T48" fmla="*/ 1792 w 4051"/>
                <a:gd name="T49" fmla="*/ 231 h 530"/>
                <a:gd name="T50" fmla="*/ 1453 w 4051"/>
                <a:gd name="T51" fmla="*/ 117 h 530"/>
                <a:gd name="T52" fmla="*/ 1275 w 4051"/>
                <a:gd name="T53" fmla="*/ 72 h 530"/>
                <a:gd name="T54" fmla="*/ 1032 w 4051"/>
                <a:gd name="T55" fmla="*/ 40 h 530"/>
                <a:gd name="T56" fmla="*/ 849 w 4051"/>
                <a:gd name="T57" fmla="*/ 41 h 530"/>
                <a:gd name="T58" fmla="*/ 605 w 4051"/>
                <a:gd name="T59" fmla="*/ 74 h 530"/>
                <a:gd name="T60" fmla="*/ 429 w 4051"/>
                <a:gd name="T61" fmla="*/ 124 h 530"/>
                <a:gd name="T62" fmla="*/ 204 w 4051"/>
                <a:gd name="T63" fmla="*/ 221 h 530"/>
                <a:gd name="T64" fmla="*/ 73 w 4051"/>
                <a:gd name="T65" fmla="*/ 302 h 530"/>
                <a:gd name="T66" fmla="*/ 35 w 4051"/>
                <a:gd name="T67" fmla="*/ 401 h 530"/>
                <a:gd name="T68" fmla="*/ 166 w 4051"/>
                <a:gd name="T69" fmla="*/ 323 h 530"/>
                <a:gd name="T70" fmla="*/ 300 w 4051"/>
                <a:gd name="T71" fmla="*/ 258 h 530"/>
                <a:gd name="T72" fmla="*/ 454 w 4051"/>
                <a:gd name="T73" fmla="*/ 205 h 530"/>
                <a:gd name="T74" fmla="*/ 620 w 4051"/>
                <a:gd name="T75" fmla="*/ 169 h 530"/>
                <a:gd name="T76" fmla="*/ 845 w 4051"/>
                <a:gd name="T77" fmla="*/ 143 h 530"/>
                <a:gd name="T78" fmla="*/ 1018 w 4051"/>
                <a:gd name="T79" fmla="*/ 147 h 530"/>
                <a:gd name="T80" fmla="*/ 1250 w 4051"/>
                <a:gd name="T81" fmla="*/ 181 h 530"/>
                <a:gd name="T82" fmla="*/ 1421 w 4051"/>
                <a:gd name="T83" fmla="*/ 229 h 530"/>
                <a:gd name="T84" fmla="*/ 1758 w 4051"/>
                <a:gd name="T85" fmla="*/ 345 h 530"/>
                <a:gd name="T86" fmla="*/ 1945 w 4051"/>
                <a:gd name="T87" fmla="*/ 401 h 530"/>
                <a:gd name="T88" fmla="*/ 2195 w 4051"/>
                <a:gd name="T89" fmla="*/ 463 h 530"/>
                <a:gd name="T90" fmla="*/ 2432 w 4051"/>
                <a:gd name="T91" fmla="*/ 504 h 530"/>
                <a:gd name="T92" fmla="*/ 2657 w 4051"/>
                <a:gd name="T93" fmla="*/ 526 h 530"/>
                <a:gd name="T94" fmla="*/ 2825 w 4051"/>
                <a:gd name="T95" fmla="*/ 530 h 530"/>
                <a:gd name="T96" fmla="*/ 3070 w 4051"/>
                <a:gd name="T97" fmla="*/ 510 h 530"/>
                <a:gd name="T98" fmla="*/ 3250 w 4051"/>
                <a:gd name="T99" fmla="*/ 469 h 530"/>
                <a:gd name="T100" fmla="*/ 3369 w 4051"/>
                <a:gd name="T101" fmla="*/ 426 h 530"/>
                <a:gd name="T102" fmla="*/ 3477 w 4051"/>
                <a:gd name="T103" fmla="*/ 371 h 530"/>
                <a:gd name="T104" fmla="*/ 3571 w 4051"/>
                <a:gd name="T105" fmla="*/ 305 h 530"/>
                <a:gd name="T106" fmla="*/ 3684 w 4051"/>
                <a:gd name="T107" fmla="*/ 256 h 530"/>
                <a:gd name="T108" fmla="*/ 3851 w 4051"/>
                <a:gd name="T109" fmla="*/ 184 h 530"/>
                <a:gd name="T110" fmla="*/ 3965 w 4051"/>
                <a:gd name="T111" fmla="*/ 114 h 530"/>
                <a:gd name="T112" fmla="*/ 4011 w 4051"/>
                <a:gd name="T11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51" h="530">
                  <a:moveTo>
                    <a:pt x="4011" y="0"/>
                  </a:moveTo>
                  <a:lnTo>
                    <a:pt x="4011" y="0"/>
                  </a:lnTo>
                  <a:lnTo>
                    <a:pt x="4002" y="7"/>
                  </a:lnTo>
                  <a:lnTo>
                    <a:pt x="3976" y="25"/>
                  </a:lnTo>
                  <a:lnTo>
                    <a:pt x="3938" y="49"/>
                  </a:lnTo>
                  <a:lnTo>
                    <a:pt x="3916" y="61"/>
                  </a:lnTo>
                  <a:lnTo>
                    <a:pt x="3891" y="75"/>
                  </a:lnTo>
                  <a:lnTo>
                    <a:pt x="3891" y="75"/>
                  </a:lnTo>
                  <a:lnTo>
                    <a:pt x="3842" y="98"/>
                  </a:lnTo>
                  <a:lnTo>
                    <a:pt x="3792" y="118"/>
                  </a:lnTo>
                  <a:lnTo>
                    <a:pt x="3741" y="138"/>
                  </a:lnTo>
                  <a:lnTo>
                    <a:pt x="3689" y="154"/>
                  </a:lnTo>
                  <a:lnTo>
                    <a:pt x="3635" y="169"/>
                  </a:lnTo>
                  <a:lnTo>
                    <a:pt x="3582" y="181"/>
                  </a:lnTo>
                  <a:lnTo>
                    <a:pt x="3529" y="193"/>
                  </a:lnTo>
                  <a:lnTo>
                    <a:pt x="3475" y="203"/>
                  </a:lnTo>
                  <a:lnTo>
                    <a:pt x="3475" y="203"/>
                  </a:lnTo>
                  <a:lnTo>
                    <a:pt x="3403" y="214"/>
                  </a:lnTo>
                  <a:lnTo>
                    <a:pt x="3330" y="224"/>
                  </a:lnTo>
                  <a:lnTo>
                    <a:pt x="3257" y="230"/>
                  </a:lnTo>
                  <a:lnTo>
                    <a:pt x="3183" y="235"/>
                  </a:lnTo>
                  <a:lnTo>
                    <a:pt x="3109" y="237"/>
                  </a:lnTo>
                  <a:lnTo>
                    <a:pt x="3036" y="238"/>
                  </a:lnTo>
                  <a:lnTo>
                    <a:pt x="2962" y="237"/>
                  </a:lnTo>
                  <a:lnTo>
                    <a:pt x="2889" y="235"/>
                  </a:lnTo>
                  <a:lnTo>
                    <a:pt x="2889" y="235"/>
                  </a:lnTo>
                  <a:lnTo>
                    <a:pt x="2814" y="231"/>
                  </a:lnTo>
                  <a:lnTo>
                    <a:pt x="2740" y="226"/>
                  </a:lnTo>
                  <a:lnTo>
                    <a:pt x="2667" y="220"/>
                  </a:lnTo>
                  <a:lnTo>
                    <a:pt x="2592" y="212"/>
                  </a:lnTo>
                  <a:lnTo>
                    <a:pt x="2519" y="204"/>
                  </a:lnTo>
                  <a:lnTo>
                    <a:pt x="2445" y="194"/>
                  </a:lnTo>
                  <a:lnTo>
                    <a:pt x="2371" y="183"/>
                  </a:lnTo>
                  <a:lnTo>
                    <a:pt x="2298" y="172"/>
                  </a:lnTo>
                  <a:lnTo>
                    <a:pt x="2298" y="172"/>
                  </a:lnTo>
                  <a:lnTo>
                    <a:pt x="2223" y="158"/>
                  </a:lnTo>
                  <a:lnTo>
                    <a:pt x="2147" y="144"/>
                  </a:lnTo>
                  <a:lnTo>
                    <a:pt x="1998" y="114"/>
                  </a:lnTo>
                  <a:lnTo>
                    <a:pt x="1853" y="83"/>
                  </a:lnTo>
                  <a:lnTo>
                    <a:pt x="1712" y="51"/>
                  </a:lnTo>
                  <a:lnTo>
                    <a:pt x="1696" y="106"/>
                  </a:lnTo>
                  <a:lnTo>
                    <a:pt x="1696" y="106"/>
                  </a:lnTo>
                  <a:lnTo>
                    <a:pt x="1766" y="131"/>
                  </a:lnTo>
                  <a:lnTo>
                    <a:pt x="1837" y="155"/>
                  </a:lnTo>
                  <a:lnTo>
                    <a:pt x="1910" y="179"/>
                  </a:lnTo>
                  <a:lnTo>
                    <a:pt x="1982" y="200"/>
                  </a:lnTo>
                  <a:lnTo>
                    <a:pt x="2055" y="221"/>
                  </a:lnTo>
                  <a:lnTo>
                    <a:pt x="2130" y="241"/>
                  </a:lnTo>
                  <a:lnTo>
                    <a:pt x="2203" y="258"/>
                  </a:lnTo>
                  <a:lnTo>
                    <a:pt x="2277" y="276"/>
                  </a:lnTo>
                  <a:lnTo>
                    <a:pt x="2277" y="276"/>
                  </a:lnTo>
                  <a:lnTo>
                    <a:pt x="2353" y="292"/>
                  </a:lnTo>
                  <a:lnTo>
                    <a:pt x="2427" y="305"/>
                  </a:lnTo>
                  <a:lnTo>
                    <a:pt x="2503" y="318"/>
                  </a:lnTo>
                  <a:lnTo>
                    <a:pt x="2579" y="329"/>
                  </a:lnTo>
                  <a:lnTo>
                    <a:pt x="2654" y="338"/>
                  </a:lnTo>
                  <a:lnTo>
                    <a:pt x="2731" y="345"/>
                  </a:lnTo>
                  <a:lnTo>
                    <a:pt x="2807" y="351"/>
                  </a:lnTo>
                  <a:lnTo>
                    <a:pt x="2884" y="356"/>
                  </a:lnTo>
                  <a:lnTo>
                    <a:pt x="2884" y="356"/>
                  </a:lnTo>
                  <a:lnTo>
                    <a:pt x="2948" y="359"/>
                  </a:lnTo>
                  <a:lnTo>
                    <a:pt x="3011" y="359"/>
                  </a:lnTo>
                  <a:lnTo>
                    <a:pt x="3076" y="358"/>
                  </a:lnTo>
                  <a:lnTo>
                    <a:pt x="3140" y="355"/>
                  </a:lnTo>
                  <a:lnTo>
                    <a:pt x="3205" y="351"/>
                  </a:lnTo>
                  <a:lnTo>
                    <a:pt x="3268" y="345"/>
                  </a:lnTo>
                  <a:lnTo>
                    <a:pt x="3333" y="336"/>
                  </a:lnTo>
                  <a:lnTo>
                    <a:pt x="3396" y="328"/>
                  </a:lnTo>
                  <a:lnTo>
                    <a:pt x="3396" y="328"/>
                  </a:lnTo>
                  <a:lnTo>
                    <a:pt x="3356" y="343"/>
                  </a:lnTo>
                  <a:lnTo>
                    <a:pt x="3315" y="358"/>
                  </a:lnTo>
                  <a:lnTo>
                    <a:pt x="3272" y="371"/>
                  </a:lnTo>
                  <a:lnTo>
                    <a:pt x="3226" y="382"/>
                  </a:lnTo>
                  <a:lnTo>
                    <a:pt x="3226" y="382"/>
                  </a:lnTo>
                  <a:lnTo>
                    <a:pt x="3170" y="395"/>
                  </a:lnTo>
                  <a:lnTo>
                    <a:pt x="3113" y="405"/>
                  </a:lnTo>
                  <a:lnTo>
                    <a:pt x="3056" y="412"/>
                  </a:lnTo>
                  <a:lnTo>
                    <a:pt x="2998" y="418"/>
                  </a:lnTo>
                  <a:lnTo>
                    <a:pt x="2941" y="421"/>
                  </a:lnTo>
                  <a:lnTo>
                    <a:pt x="2882" y="423"/>
                  </a:lnTo>
                  <a:lnTo>
                    <a:pt x="2825" y="423"/>
                  </a:lnTo>
                  <a:lnTo>
                    <a:pt x="2767" y="421"/>
                  </a:lnTo>
                  <a:lnTo>
                    <a:pt x="2767" y="421"/>
                  </a:lnTo>
                  <a:lnTo>
                    <a:pt x="2713" y="418"/>
                  </a:lnTo>
                  <a:lnTo>
                    <a:pt x="2658" y="415"/>
                  </a:lnTo>
                  <a:lnTo>
                    <a:pt x="2602" y="410"/>
                  </a:lnTo>
                  <a:lnTo>
                    <a:pt x="2545" y="402"/>
                  </a:lnTo>
                  <a:lnTo>
                    <a:pt x="2487" y="395"/>
                  </a:lnTo>
                  <a:lnTo>
                    <a:pt x="2427" y="386"/>
                  </a:lnTo>
                  <a:lnTo>
                    <a:pt x="2367" y="375"/>
                  </a:lnTo>
                  <a:lnTo>
                    <a:pt x="2305" y="364"/>
                  </a:lnTo>
                  <a:lnTo>
                    <a:pt x="2305" y="364"/>
                  </a:lnTo>
                  <a:lnTo>
                    <a:pt x="2254" y="354"/>
                  </a:lnTo>
                  <a:lnTo>
                    <a:pt x="2203" y="343"/>
                  </a:lnTo>
                  <a:lnTo>
                    <a:pt x="2148" y="330"/>
                  </a:lnTo>
                  <a:lnTo>
                    <a:pt x="2094" y="317"/>
                  </a:lnTo>
                  <a:lnTo>
                    <a:pt x="1977" y="286"/>
                  </a:lnTo>
                  <a:lnTo>
                    <a:pt x="1849" y="248"/>
                  </a:lnTo>
                  <a:lnTo>
                    <a:pt x="1849" y="248"/>
                  </a:lnTo>
                  <a:lnTo>
                    <a:pt x="1792" y="231"/>
                  </a:lnTo>
                  <a:lnTo>
                    <a:pt x="1735" y="212"/>
                  </a:lnTo>
                  <a:lnTo>
                    <a:pt x="1622" y="173"/>
                  </a:lnTo>
                  <a:lnTo>
                    <a:pt x="1510" y="134"/>
                  </a:lnTo>
                  <a:lnTo>
                    <a:pt x="1453" y="117"/>
                  </a:lnTo>
                  <a:lnTo>
                    <a:pt x="1395" y="101"/>
                  </a:lnTo>
                  <a:lnTo>
                    <a:pt x="1395" y="101"/>
                  </a:lnTo>
                  <a:lnTo>
                    <a:pt x="1336" y="85"/>
                  </a:lnTo>
                  <a:lnTo>
                    <a:pt x="1275" y="72"/>
                  </a:lnTo>
                  <a:lnTo>
                    <a:pt x="1216" y="61"/>
                  </a:lnTo>
                  <a:lnTo>
                    <a:pt x="1155" y="51"/>
                  </a:lnTo>
                  <a:lnTo>
                    <a:pt x="1094" y="45"/>
                  </a:lnTo>
                  <a:lnTo>
                    <a:pt x="1032" y="40"/>
                  </a:lnTo>
                  <a:lnTo>
                    <a:pt x="971" y="39"/>
                  </a:lnTo>
                  <a:lnTo>
                    <a:pt x="909" y="39"/>
                  </a:lnTo>
                  <a:lnTo>
                    <a:pt x="909" y="39"/>
                  </a:lnTo>
                  <a:lnTo>
                    <a:pt x="849" y="41"/>
                  </a:lnTo>
                  <a:lnTo>
                    <a:pt x="788" y="45"/>
                  </a:lnTo>
                  <a:lnTo>
                    <a:pt x="727" y="52"/>
                  </a:lnTo>
                  <a:lnTo>
                    <a:pt x="666" y="62"/>
                  </a:lnTo>
                  <a:lnTo>
                    <a:pt x="605" y="74"/>
                  </a:lnTo>
                  <a:lnTo>
                    <a:pt x="546" y="88"/>
                  </a:lnTo>
                  <a:lnTo>
                    <a:pt x="486" y="105"/>
                  </a:lnTo>
                  <a:lnTo>
                    <a:pt x="429" y="124"/>
                  </a:lnTo>
                  <a:lnTo>
                    <a:pt x="429" y="124"/>
                  </a:lnTo>
                  <a:lnTo>
                    <a:pt x="371" y="145"/>
                  </a:lnTo>
                  <a:lnTo>
                    <a:pt x="315" y="169"/>
                  </a:lnTo>
                  <a:lnTo>
                    <a:pt x="259" y="194"/>
                  </a:lnTo>
                  <a:lnTo>
                    <a:pt x="204" y="221"/>
                  </a:lnTo>
                  <a:lnTo>
                    <a:pt x="150" y="252"/>
                  </a:lnTo>
                  <a:lnTo>
                    <a:pt x="124" y="267"/>
                  </a:lnTo>
                  <a:lnTo>
                    <a:pt x="98" y="284"/>
                  </a:lnTo>
                  <a:lnTo>
                    <a:pt x="73" y="302"/>
                  </a:lnTo>
                  <a:lnTo>
                    <a:pt x="49" y="319"/>
                  </a:lnTo>
                  <a:lnTo>
                    <a:pt x="24" y="338"/>
                  </a:lnTo>
                  <a:lnTo>
                    <a:pt x="0" y="356"/>
                  </a:lnTo>
                  <a:lnTo>
                    <a:pt x="35" y="401"/>
                  </a:lnTo>
                  <a:lnTo>
                    <a:pt x="35" y="401"/>
                  </a:lnTo>
                  <a:lnTo>
                    <a:pt x="71" y="379"/>
                  </a:lnTo>
                  <a:lnTo>
                    <a:pt x="112" y="354"/>
                  </a:lnTo>
                  <a:lnTo>
                    <a:pt x="166" y="323"/>
                  </a:lnTo>
                  <a:lnTo>
                    <a:pt x="196" y="307"/>
                  </a:lnTo>
                  <a:lnTo>
                    <a:pt x="230" y="291"/>
                  </a:lnTo>
                  <a:lnTo>
                    <a:pt x="264" y="274"/>
                  </a:lnTo>
                  <a:lnTo>
                    <a:pt x="300" y="258"/>
                  </a:lnTo>
                  <a:lnTo>
                    <a:pt x="338" y="243"/>
                  </a:lnTo>
                  <a:lnTo>
                    <a:pt x="376" y="229"/>
                  </a:lnTo>
                  <a:lnTo>
                    <a:pt x="414" y="216"/>
                  </a:lnTo>
                  <a:lnTo>
                    <a:pt x="454" y="205"/>
                  </a:lnTo>
                  <a:lnTo>
                    <a:pt x="454" y="205"/>
                  </a:lnTo>
                  <a:lnTo>
                    <a:pt x="510" y="193"/>
                  </a:lnTo>
                  <a:lnTo>
                    <a:pt x="565" y="180"/>
                  </a:lnTo>
                  <a:lnTo>
                    <a:pt x="620" y="169"/>
                  </a:lnTo>
                  <a:lnTo>
                    <a:pt x="676" y="160"/>
                  </a:lnTo>
                  <a:lnTo>
                    <a:pt x="732" y="152"/>
                  </a:lnTo>
                  <a:lnTo>
                    <a:pt x="789" y="147"/>
                  </a:lnTo>
                  <a:lnTo>
                    <a:pt x="845" y="143"/>
                  </a:lnTo>
                  <a:lnTo>
                    <a:pt x="902" y="142"/>
                  </a:lnTo>
                  <a:lnTo>
                    <a:pt x="902" y="142"/>
                  </a:lnTo>
                  <a:lnTo>
                    <a:pt x="960" y="143"/>
                  </a:lnTo>
                  <a:lnTo>
                    <a:pt x="1018" y="147"/>
                  </a:lnTo>
                  <a:lnTo>
                    <a:pt x="1078" y="152"/>
                  </a:lnTo>
                  <a:lnTo>
                    <a:pt x="1135" y="159"/>
                  </a:lnTo>
                  <a:lnTo>
                    <a:pt x="1193" y="169"/>
                  </a:lnTo>
                  <a:lnTo>
                    <a:pt x="1250" y="181"/>
                  </a:lnTo>
                  <a:lnTo>
                    <a:pt x="1307" y="195"/>
                  </a:lnTo>
                  <a:lnTo>
                    <a:pt x="1364" y="211"/>
                  </a:lnTo>
                  <a:lnTo>
                    <a:pt x="1364" y="211"/>
                  </a:lnTo>
                  <a:lnTo>
                    <a:pt x="1421" y="229"/>
                  </a:lnTo>
                  <a:lnTo>
                    <a:pt x="1477" y="247"/>
                  </a:lnTo>
                  <a:lnTo>
                    <a:pt x="1589" y="287"/>
                  </a:lnTo>
                  <a:lnTo>
                    <a:pt x="1702" y="327"/>
                  </a:lnTo>
                  <a:lnTo>
                    <a:pt x="1758" y="345"/>
                  </a:lnTo>
                  <a:lnTo>
                    <a:pt x="1815" y="364"/>
                  </a:lnTo>
                  <a:lnTo>
                    <a:pt x="1815" y="364"/>
                  </a:lnTo>
                  <a:lnTo>
                    <a:pt x="1880" y="384"/>
                  </a:lnTo>
                  <a:lnTo>
                    <a:pt x="1945" y="401"/>
                  </a:lnTo>
                  <a:lnTo>
                    <a:pt x="2009" y="418"/>
                  </a:lnTo>
                  <a:lnTo>
                    <a:pt x="2073" y="434"/>
                  </a:lnTo>
                  <a:lnTo>
                    <a:pt x="2135" y="449"/>
                  </a:lnTo>
                  <a:lnTo>
                    <a:pt x="2195" y="463"/>
                  </a:lnTo>
                  <a:lnTo>
                    <a:pt x="2256" y="475"/>
                  </a:lnTo>
                  <a:lnTo>
                    <a:pt x="2316" y="485"/>
                  </a:lnTo>
                  <a:lnTo>
                    <a:pt x="2374" y="495"/>
                  </a:lnTo>
                  <a:lnTo>
                    <a:pt x="2432" y="504"/>
                  </a:lnTo>
                  <a:lnTo>
                    <a:pt x="2489" y="511"/>
                  </a:lnTo>
                  <a:lnTo>
                    <a:pt x="2545" y="518"/>
                  </a:lnTo>
                  <a:lnTo>
                    <a:pt x="2601" y="523"/>
                  </a:lnTo>
                  <a:lnTo>
                    <a:pt x="2657" y="526"/>
                  </a:lnTo>
                  <a:lnTo>
                    <a:pt x="2711" y="529"/>
                  </a:lnTo>
                  <a:lnTo>
                    <a:pt x="2765" y="530"/>
                  </a:lnTo>
                  <a:lnTo>
                    <a:pt x="2765" y="530"/>
                  </a:lnTo>
                  <a:lnTo>
                    <a:pt x="2825" y="530"/>
                  </a:lnTo>
                  <a:lnTo>
                    <a:pt x="2887" y="527"/>
                  </a:lnTo>
                  <a:lnTo>
                    <a:pt x="2948" y="524"/>
                  </a:lnTo>
                  <a:lnTo>
                    <a:pt x="3009" y="518"/>
                  </a:lnTo>
                  <a:lnTo>
                    <a:pt x="3070" y="510"/>
                  </a:lnTo>
                  <a:lnTo>
                    <a:pt x="3131" y="499"/>
                  </a:lnTo>
                  <a:lnTo>
                    <a:pt x="3190" y="485"/>
                  </a:lnTo>
                  <a:lnTo>
                    <a:pt x="3250" y="469"/>
                  </a:lnTo>
                  <a:lnTo>
                    <a:pt x="3250" y="469"/>
                  </a:lnTo>
                  <a:lnTo>
                    <a:pt x="3279" y="459"/>
                  </a:lnTo>
                  <a:lnTo>
                    <a:pt x="3310" y="449"/>
                  </a:lnTo>
                  <a:lnTo>
                    <a:pt x="3340" y="438"/>
                  </a:lnTo>
                  <a:lnTo>
                    <a:pt x="3369" y="426"/>
                  </a:lnTo>
                  <a:lnTo>
                    <a:pt x="3397" y="413"/>
                  </a:lnTo>
                  <a:lnTo>
                    <a:pt x="3424" y="400"/>
                  </a:lnTo>
                  <a:lnTo>
                    <a:pt x="3450" y="386"/>
                  </a:lnTo>
                  <a:lnTo>
                    <a:pt x="3477" y="371"/>
                  </a:lnTo>
                  <a:lnTo>
                    <a:pt x="3477" y="371"/>
                  </a:lnTo>
                  <a:lnTo>
                    <a:pt x="3511" y="350"/>
                  </a:lnTo>
                  <a:lnTo>
                    <a:pt x="3542" y="328"/>
                  </a:lnTo>
                  <a:lnTo>
                    <a:pt x="3571" y="305"/>
                  </a:lnTo>
                  <a:lnTo>
                    <a:pt x="3597" y="283"/>
                  </a:lnTo>
                  <a:lnTo>
                    <a:pt x="3597" y="283"/>
                  </a:lnTo>
                  <a:lnTo>
                    <a:pt x="3640" y="270"/>
                  </a:lnTo>
                  <a:lnTo>
                    <a:pt x="3684" y="256"/>
                  </a:lnTo>
                  <a:lnTo>
                    <a:pt x="3727" y="240"/>
                  </a:lnTo>
                  <a:lnTo>
                    <a:pt x="3769" y="222"/>
                  </a:lnTo>
                  <a:lnTo>
                    <a:pt x="3810" y="204"/>
                  </a:lnTo>
                  <a:lnTo>
                    <a:pt x="3851" y="184"/>
                  </a:lnTo>
                  <a:lnTo>
                    <a:pt x="3890" y="163"/>
                  </a:lnTo>
                  <a:lnTo>
                    <a:pt x="3929" y="139"/>
                  </a:lnTo>
                  <a:lnTo>
                    <a:pt x="3929" y="139"/>
                  </a:lnTo>
                  <a:lnTo>
                    <a:pt x="3965" y="114"/>
                  </a:lnTo>
                  <a:lnTo>
                    <a:pt x="3997" y="90"/>
                  </a:lnTo>
                  <a:lnTo>
                    <a:pt x="4026" y="66"/>
                  </a:lnTo>
                  <a:lnTo>
                    <a:pt x="4051" y="41"/>
                  </a:lnTo>
                  <a:lnTo>
                    <a:pt x="40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7" name="タイトル 1"/>
          <p:cNvSpPr>
            <a:spLocks noGrp="1"/>
          </p:cNvSpPr>
          <p:nvPr>
            <p:ph type="title"/>
          </p:nvPr>
        </p:nvSpPr>
        <p:spPr>
          <a:xfrm>
            <a:off x="359532" y="1620000"/>
            <a:ext cx="5328592" cy="1424313"/>
          </a:xfrm>
          <a:prstGeom prst="rect">
            <a:avLst/>
          </a:prstGeom>
        </p:spPr>
        <p:txBody>
          <a:bodyPr lIns="0" tIns="0" rIns="0" bIns="0" anchor="ctr" anchorCtr="0"/>
          <a:lstStyle>
            <a:lvl1pPr algn="l">
              <a:lnSpc>
                <a:spcPts val="3300"/>
              </a:lnSpc>
              <a:defRPr sz="2300" b="1">
                <a:solidFill>
                  <a:schemeClr val="tx2"/>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84986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0" y="0"/>
            <a:ext cx="9141179" cy="5143500"/>
          </a:xfrm>
          <a:prstGeom prst="rect">
            <a:avLst/>
          </a:prstGeom>
        </p:spPr>
      </p:pic>
      <p:grpSp>
        <p:nvGrpSpPr>
          <p:cNvPr id="10" name="グループ化 9"/>
          <p:cNvGrpSpPr>
            <a:grpSpLocks noChangeAspect="1"/>
          </p:cNvGrpSpPr>
          <p:nvPr userDrawn="1"/>
        </p:nvGrpSpPr>
        <p:grpSpPr>
          <a:xfrm>
            <a:off x="7812360" y="605743"/>
            <a:ext cx="1080000" cy="237815"/>
            <a:chOff x="1154113" y="0"/>
            <a:chExt cx="5580063" cy="1228726"/>
          </a:xfrm>
        </p:grpSpPr>
        <p:sp>
          <p:nvSpPr>
            <p:cNvPr id="11" name="Freeform 7"/>
            <p:cNvSpPr>
              <a:spLocks/>
            </p:cNvSpPr>
            <p:nvPr/>
          </p:nvSpPr>
          <p:spPr bwMode="auto">
            <a:xfrm>
              <a:off x="1704976" y="0"/>
              <a:ext cx="171450" cy="173038"/>
            </a:xfrm>
            <a:custGeom>
              <a:avLst/>
              <a:gdLst>
                <a:gd name="T0" fmla="*/ 108 w 217"/>
                <a:gd name="T1" fmla="*/ 217 h 217"/>
                <a:gd name="T2" fmla="*/ 130 w 217"/>
                <a:gd name="T3" fmla="*/ 215 h 217"/>
                <a:gd name="T4" fmla="*/ 150 w 217"/>
                <a:gd name="T5" fmla="*/ 208 h 217"/>
                <a:gd name="T6" fmla="*/ 169 w 217"/>
                <a:gd name="T7" fmla="*/ 198 h 217"/>
                <a:gd name="T8" fmla="*/ 185 w 217"/>
                <a:gd name="T9" fmla="*/ 185 h 217"/>
                <a:gd name="T10" fmla="*/ 199 w 217"/>
                <a:gd name="T11" fmla="*/ 169 h 217"/>
                <a:gd name="T12" fmla="*/ 209 w 217"/>
                <a:gd name="T13" fmla="*/ 150 h 217"/>
                <a:gd name="T14" fmla="*/ 215 w 217"/>
                <a:gd name="T15" fmla="*/ 130 h 217"/>
                <a:gd name="T16" fmla="*/ 217 w 217"/>
                <a:gd name="T17" fmla="*/ 108 h 217"/>
                <a:gd name="T18" fmla="*/ 216 w 217"/>
                <a:gd name="T19" fmla="*/ 97 h 217"/>
                <a:gd name="T20" fmla="*/ 212 w 217"/>
                <a:gd name="T21" fmla="*/ 76 h 217"/>
                <a:gd name="T22" fmla="*/ 204 w 217"/>
                <a:gd name="T23" fmla="*/ 57 h 217"/>
                <a:gd name="T24" fmla="*/ 193 w 217"/>
                <a:gd name="T25" fmla="*/ 40 h 217"/>
                <a:gd name="T26" fmla="*/ 178 w 217"/>
                <a:gd name="T27" fmla="*/ 25 h 217"/>
                <a:gd name="T28" fmla="*/ 160 w 217"/>
                <a:gd name="T29" fmla="*/ 12 h 217"/>
                <a:gd name="T30" fmla="*/ 140 w 217"/>
                <a:gd name="T31" fmla="*/ 5 h 217"/>
                <a:gd name="T32" fmla="*/ 119 w 217"/>
                <a:gd name="T33" fmla="*/ 0 h 217"/>
                <a:gd name="T34" fmla="*/ 108 w 217"/>
                <a:gd name="T35" fmla="*/ 0 h 217"/>
                <a:gd name="T36" fmla="*/ 86 w 217"/>
                <a:gd name="T37" fmla="*/ 2 h 217"/>
                <a:gd name="T38" fmla="*/ 66 w 217"/>
                <a:gd name="T39" fmla="*/ 9 h 217"/>
                <a:gd name="T40" fmla="*/ 47 w 217"/>
                <a:gd name="T41" fmla="*/ 19 h 217"/>
                <a:gd name="T42" fmla="*/ 31 w 217"/>
                <a:gd name="T43" fmla="*/ 31 h 217"/>
                <a:gd name="T44" fmla="*/ 19 w 217"/>
                <a:gd name="T45" fmla="*/ 47 h 217"/>
                <a:gd name="T46" fmla="*/ 8 w 217"/>
                <a:gd name="T47" fmla="*/ 66 h 217"/>
                <a:gd name="T48" fmla="*/ 2 w 217"/>
                <a:gd name="T49" fmla="*/ 87 h 217"/>
                <a:gd name="T50" fmla="*/ 0 w 217"/>
                <a:gd name="T51" fmla="*/ 108 h 217"/>
                <a:gd name="T52" fmla="*/ 0 w 217"/>
                <a:gd name="T53" fmla="*/ 119 h 217"/>
                <a:gd name="T54" fmla="*/ 5 w 217"/>
                <a:gd name="T55" fmla="*/ 140 h 217"/>
                <a:gd name="T56" fmla="*/ 13 w 217"/>
                <a:gd name="T57" fmla="*/ 160 h 217"/>
                <a:gd name="T58" fmla="*/ 25 w 217"/>
                <a:gd name="T59" fmla="*/ 177 h 217"/>
                <a:gd name="T60" fmla="*/ 39 w 217"/>
                <a:gd name="T61" fmla="*/ 192 h 217"/>
                <a:gd name="T62" fmla="*/ 56 w 217"/>
                <a:gd name="T63" fmla="*/ 203 h 217"/>
                <a:gd name="T64" fmla="*/ 76 w 217"/>
                <a:gd name="T65" fmla="*/ 212 h 217"/>
                <a:gd name="T66" fmla="*/ 97 w 217"/>
                <a:gd name="T67" fmla="*/ 216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6"/>
                  </a:lnTo>
                  <a:lnTo>
                    <a:pt x="130" y="215"/>
                  </a:lnTo>
                  <a:lnTo>
                    <a:pt x="140" y="212"/>
                  </a:lnTo>
                  <a:lnTo>
                    <a:pt x="150" y="208"/>
                  </a:lnTo>
                  <a:lnTo>
                    <a:pt x="160" y="203"/>
                  </a:lnTo>
                  <a:lnTo>
                    <a:pt x="169" y="198"/>
                  </a:lnTo>
                  <a:lnTo>
                    <a:pt x="178" y="192"/>
                  </a:lnTo>
                  <a:lnTo>
                    <a:pt x="185" y="185"/>
                  </a:lnTo>
                  <a:lnTo>
                    <a:pt x="193" y="177"/>
                  </a:lnTo>
                  <a:lnTo>
                    <a:pt x="199" y="169"/>
                  </a:lnTo>
                  <a:lnTo>
                    <a:pt x="204" y="160"/>
                  </a:lnTo>
                  <a:lnTo>
                    <a:pt x="209" y="150"/>
                  </a:lnTo>
                  <a:lnTo>
                    <a:pt x="212" y="140"/>
                  </a:lnTo>
                  <a:lnTo>
                    <a:pt x="215" y="130"/>
                  </a:lnTo>
                  <a:lnTo>
                    <a:pt x="216" y="119"/>
                  </a:lnTo>
                  <a:lnTo>
                    <a:pt x="217" y="108"/>
                  </a:lnTo>
                  <a:lnTo>
                    <a:pt x="217" y="108"/>
                  </a:lnTo>
                  <a:lnTo>
                    <a:pt x="216" y="97"/>
                  </a:lnTo>
                  <a:lnTo>
                    <a:pt x="215" y="87"/>
                  </a:lnTo>
                  <a:lnTo>
                    <a:pt x="212" y="76"/>
                  </a:lnTo>
                  <a:lnTo>
                    <a:pt x="209" y="66"/>
                  </a:lnTo>
                  <a:lnTo>
                    <a:pt x="204" y="57"/>
                  </a:lnTo>
                  <a:lnTo>
                    <a:pt x="199" y="47"/>
                  </a:lnTo>
                  <a:lnTo>
                    <a:pt x="193" y="40"/>
                  </a:lnTo>
                  <a:lnTo>
                    <a:pt x="185" y="31"/>
                  </a:lnTo>
                  <a:lnTo>
                    <a:pt x="178" y="25"/>
                  </a:lnTo>
                  <a:lnTo>
                    <a:pt x="169" y="19"/>
                  </a:lnTo>
                  <a:lnTo>
                    <a:pt x="160" y="12"/>
                  </a:lnTo>
                  <a:lnTo>
                    <a:pt x="150" y="9"/>
                  </a:lnTo>
                  <a:lnTo>
                    <a:pt x="140" y="5"/>
                  </a:lnTo>
                  <a:lnTo>
                    <a:pt x="130" y="2"/>
                  </a:lnTo>
                  <a:lnTo>
                    <a:pt x="119" y="0"/>
                  </a:lnTo>
                  <a:lnTo>
                    <a:pt x="108" y="0"/>
                  </a:lnTo>
                  <a:lnTo>
                    <a:pt x="108" y="0"/>
                  </a:lnTo>
                  <a:lnTo>
                    <a:pt x="97" y="0"/>
                  </a:lnTo>
                  <a:lnTo>
                    <a:pt x="86" y="2"/>
                  </a:lnTo>
                  <a:lnTo>
                    <a:pt x="76" y="5"/>
                  </a:lnTo>
                  <a:lnTo>
                    <a:pt x="66" y="9"/>
                  </a:lnTo>
                  <a:lnTo>
                    <a:pt x="56" y="12"/>
                  </a:lnTo>
                  <a:lnTo>
                    <a:pt x="47" y="19"/>
                  </a:lnTo>
                  <a:lnTo>
                    <a:pt x="39" y="25"/>
                  </a:lnTo>
                  <a:lnTo>
                    <a:pt x="31" y="31"/>
                  </a:lnTo>
                  <a:lnTo>
                    <a:pt x="25" y="40"/>
                  </a:lnTo>
                  <a:lnTo>
                    <a:pt x="19" y="47"/>
                  </a:lnTo>
                  <a:lnTo>
                    <a:pt x="13" y="57"/>
                  </a:lnTo>
                  <a:lnTo>
                    <a:pt x="8" y="66"/>
                  </a:lnTo>
                  <a:lnTo>
                    <a:pt x="5" y="76"/>
                  </a:lnTo>
                  <a:lnTo>
                    <a:pt x="2" y="87"/>
                  </a:lnTo>
                  <a:lnTo>
                    <a:pt x="0" y="97"/>
                  </a:lnTo>
                  <a:lnTo>
                    <a:pt x="0" y="108"/>
                  </a:lnTo>
                  <a:lnTo>
                    <a:pt x="0" y="108"/>
                  </a:lnTo>
                  <a:lnTo>
                    <a:pt x="0" y="119"/>
                  </a:lnTo>
                  <a:lnTo>
                    <a:pt x="2" y="130"/>
                  </a:lnTo>
                  <a:lnTo>
                    <a:pt x="5" y="140"/>
                  </a:lnTo>
                  <a:lnTo>
                    <a:pt x="8" y="150"/>
                  </a:lnTo>
                  <a:lnTo>
                    <a:pt x="13" y="160"/>
                  </a:lnTo>
                  <a:lnTo>
                    <a:pt x="19" y="169"/>
                  </a:lnTo>
                  <a:lnTo>
                    <a:pt x="25" y="177"/>
                  </a:lnTo>
                  <a:lnTo>
                    <a:pt x="31" y="185"/>
                  </a:lnTo>
                  <a:lnTo>
                    <a:pt x="39" y="192"/>
                  </a:lnTo>
                  <a:lnTo>
                    <a:pt x="47" y="198"/>
                  </a:lnTo>
                  <a:lnTo>
                    <a:pt x="56" y="203"/>
                  </a:lnTo>
                  <a:lnTo>
                    <a:pt x="66" y="208"/>
                  </a:lnTo>
                  <a:lnTo>
                    <a:pt x="76" y="212"/>
                  </a:lnTo>
                  <a:lnTo>
                    <a:pt x="86" y="215"/>
                  </a:lnTo>
                  <a:lnTo>
                    <a:pt x="97" y="216"/>
                  </a:lnTo>
                  <a:lnTo>
                    <a:pt x="108" y="217"/>
                  </a:lnTo>
                  <a:lnTo>
                    <a:pt x="108" y="217"/>
                  </a:lnTo>
                  <a:close/>
                </a:path>
              </a:pathLst>
            </a:custGeom>
            <a:solidFill>
              <a:srgbClr val="F8B7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Freeform 8"/>
            <p:cNvSpPr>
              <a:spLocks/>
            </p:cNvSpPr>
            <p:nvPr/>
          </p:nvSpPr>
          <p:spPr bwMode="auto">
            <a:xfrm>
              <a:off x="2024063" y="103188"/>
              <a:ext cx="171450" cy="173038"/>
            </a:xfrm>
            <a:custGeom>
              <a:avLst/>
              <a:gdLst>
                <a:gd name="T0" fmla="*/ 108 w 217"/>
                <a:gd name="T1" fmla="*/ 217 h 217"/>
                <a:gd name="T2" fmla="*/ 130 w 217"/>
                <a:gd name="T3" fmla="*/ 215 h 217"/>
                <a:gd name="T4" fmla="*/ 150 w 217"/>
                <a:gd name="T5" fmla="*/ 209 h 217"/>
                <a:gd name="T6" fmla="*/ 169 w 217"/>
                <a:gd name="T7" fmla="*/ 199 h 217"/>
                <a:gd name="T8" fmla="*/ 185 w 217"/>
                <a:gd name="T9" fmla="*/ 185 h 217"/>
                <a:gd name="T10" fmla="*/ 199 w 217"/>
                <a:gd name="T11" fmla="*/ 169 h 217"/>
                <a:gd name="T12" fmla="*/ 208 w 217"/>
                <a:gd name="T13" fmla="*/ 150 h 217"/>
                <a:gd name="T14" fmla="*/ 215 w 217"/>
                <a:gd name="T15" fmla="*/ 130 h 217"/>
                <a:gd name="T16" fmla="*/ 217 w 217"/>
                <a:gd name="T17" fmla="*/ 108 h 217"/>
                <a:gd name="T18" fmla="*/ 216 w 217"/>
                <a:gd name="T19" fmla="*/ 97 h 217"/>
                <a:gd name="T20" fmla="*/ 212 w 217"/>
                <a:gd name="T21" fmla="*/ 76 h 217"/>
                <a:gd name="T22" fmla="*/ 203 w 217"/>
                <a:gd name="T23" fmla="*/ 56 h 217"/>
                <a:gd name="T24" fmla="*/ 192 w 217"/>
                <a:gd name="T25" fmla="*/ 39 h 217"/>
                <a:gd name="T26" fmla="*/ 177 w 217"/>
                <a:gd name="T27" fmla="*/ 25 h 217"/>
                <a:gd name="T28" fmla="*/ 160 w 217"/>
                <a:gd name="T29" fmla="*/ 13 h 217"/>
                <a:gd name="T30" fmla="*/ 140 w 217"/>
                <a:gd name="T31" fmla="*/ 4 h 217"/>
                <a:gd name="T32" fmla="*/ 119 w 217"/>
                <a:gd name="T33" fmla="*/ 0 h 217"/>
                <a:gd name="T34" fmla="*/ 108 w 217"/>
                <a:gd name="T35" fmla="*/ 0 h 217"/>
                <a:gd name="T36" fmla="*/ 86 w 217"/>
                <a:gd name="T37" fmla="*/ 1 h 217"/>
                <a:gd name="T38" fmla="*/ 66 w 217"/>
                <a:gd name="T39" fmla="*/ 8 h 217"/>
                <a:gd name="T40" fmla="*/ 47 w 217"/>
                <a:gd name="T41" fmla="*/ 19 h 217"/>
                <a:gd name="T42" fmla="*/ 31 w 217"/>
                <a:gd name="T43" fmla="*/ 31 h 217"/>
                <a:gd name="T44" fmla="*/ 19 w 217"/>
                <a:gd name="T45" fmla="*/ 47 h 217"/>
                <a:gd name="T46" fmla="*/ 8 w 217"/>
                <a:gd name="T47" fmla="*/ 66 h 217"/>
                <a:gd name="T48" fmla="*/ 1 w 217"/>
                <a:gd name="T49" fmla="*/ 86 h 217"/>
                <a:gd name="T50" fmla="*/ 0 w 217"/>
                <a:gd name="T51" fmla="*/ 108 h 217"/>
                <a:gd name="T52" fmla="*/ 0 w 217"/>
                <a:gd name="T53" fmla="*/ 119 h 217"/>
                <a:gd name="T54" fmla="*/ 5 w 217"/>
                <a:gd name="T55" fmla="*/ 140 h 217"/>
                <a:gd name="T56" fmla="*/ 13 w 217"/>
                <a:gd name="T57" fmla="*/ 160 h 217"/>
                <a:gd name="T58" fmla="*/ 25 w 217"/>
                <a:gd name="T59" fmla="*/ 178 h 217"/>
                <a:gd name="T60" fmla="*/ 39 w 217"/>
                <a:gd name="T61" fmla="*/ 192 h 217"/>
                <a:gd name="T62" fmla="*/ 56 w 217"/>
                <a:gd name="T63" fmla="*/ 204 h 217"/>
                <a:gd name="T64" fmla="*/ 76 w 217"/>
                <a:gd name="T65" fmla="*/ 212 h 217"/>
                <a:gd name="T66" fmla="*/ 97 w 217"/>
                <a:gd name="T67" fmla="*/ 216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6"/>
                  </a:lnTo>
                  <a:lnTo>
                    <a:pt x="130" y="215"/>
                  </a:lnTo>
                  <a:lnTo>
                    <a:pt x="140" y="212"/>
                  </a:lnTo>
                  <a:lnTo>
                    <a:pt x="150" y="209"/>
                  </a:lnTo>
                  <a:lnTo>
                    <a:pt x="160" y="204"/>
                  </a:lnTo>
                  <a:lnTo>
                    <a:pt x="169" y="199"/>
                  </a:lnTo>
                  <a:lnTo>
                    <a:pt x="177" y="192"/>
                  </a:lnTo>
                  <a:lnTo>
                    <a:pt x="185" y="185"/>
                  </a:lnTo>
                  <a:lnTo>
                    <a:pt x="192" y="178"/>
                  </a:lnTo>
                  <a:lnTo>
                    <a:pt x="199" y="169"/>
                  </a:lnTo>
                  <a:lnTo>
                    <a:pt x="203" y="160"/>
                  </a:lnTo>
                  <a:lnTo>
                    <a:pt x="208" y="150"/>
                  </a:lnTo>
                  <a:lnTo>
                    <a:pt x="212" y="140"/>
                  </a:lnTo>
                  <a:lnTo>
                    <a:pt x="215" y="130"/>
                  </a:lnTo>
                  <a:lnTo>
                    <a:pt x="216" y="119"/>
                  </a:lnTo>
                  <a:lnTo>
                    <a:pt x="217" y="108"/>
                  </a:lnTo>
                  <a:lnTo>
                    <a:pt x="217" y="108"/>
                  </a:lnTo>
                  <a:lnTo>
                    <a:pt x="216" y="97"/>
                  </a:lnTo>
                  <a:lnTo>
                    <a:pt x="215" y="86"/>
                  </a:lnTo>
                  <a:lnTo>
                    <a:pt x="212" y="76"/>
                  </a:lnTo>
                  <a:lnTo>
                    <a:pt x="208" y="66"/>
                  </a:lnTo>
                  <a:lnTo>
                    <a:pt x="203" y="56"/>
                  </a:lnTo>
                  <a:lnTo>
                    <a:pt x="199" y="47"/>
                  </a:lnTo>
                  <a:lnTo>
                    <a:pt x="192" y="39"/>
                  </a:lnTo>
                  <a:lnTo>
                    <a:pt x="185" y="31"/>
                  </a:lnTo>
                  <a:lnTo>
                    <a:pt x="177" y="25"/>
                  </a:lnTo>
                  <a:lnTo>
                    <a:pt x="169" y="19"/>
                  </a:lnTo>
                  <a:lnTo>
                    <a:pt x="160" y="13"/>
                  </a:lnTo>
                  <a:lnTo>
                    <a:pt x="150" y="8"/>
                  </a:lnTo>
                  <a:lnTo>
                    <a:pt x="140" y="4"/>
                  </a:lnTo>
                  <a:lnTo>
                    <a:pt x="130" y="1"/>
                  </a:lnTo>
                  <a:lnTo>
                    <a:pt x="119" y="0"/>
                  </a:lnTo>
                  <a:lnTo>
                    <a:pt x="108" y="0"/>
                  </a:lnTo>
                  <a:lnTo>
                    <a:pt x="108" y="0"/>
                  </a:lnTo>
                  <a:lnTo>
                    <a:pt x="97" y="0"/>
                  </a:lnTo>
                  <a:lnTo>
                    <a:pt x="86" y="1"/>
                  </a:lnTo>
                  <a:lnTo>
                    <a:pt x="76" y="4"/>
                  </a:lnTo>
                  <a:lnTo>
                    <a:pt x="66" y="8"/>
                  </a:lnTo>
                  <a:lnTo>
                    <a:pt x="56" y="13"/>
                  </a:lnTo>
                  <a:lnTo>
                    <a:pt x="47" y="19"/>
                  </a:lnTo>
                  <a:lnTo>
                    <a:pt x="39" y="25"/>
                  </a:lnTo>
                  <a:lnTo>
                    <a:pt x="31" y="31"/>
                  </a:lnTo>
                  <a:lnTo>
                    <a:pt x="25" y="39"/>
                  </a:lnTo>
                  <a:lnTo>
                    <a:pt x="19" y="47"/>
                  </a:lnTo>
                  <a:lnTo>
                    <a:pt x="13" y="56"/>
                  </a:lnTo>
                  <a:lnTo>
                    <a:pt x="8" y="66"/>
                  </a:lnTo>
                  <a:lnTo>
                    <a:pt x="5" y="76"/>
                  </a:lnTo>
                  <a:lnTo>
                    <a:pt x="1" y="86"/>
                  </a:lnTo>
                  <a:lnTo>
                    <a:pt x="0" y="97"/>
                  </a:lnTo>
                  <a:lnTo>
                    <a:pt x="0" y="108"/>
                  </a:lnTo>
                  <a:lnTo>
                    <a:pt x="0" y="108"/>
                  </a:lnTo>
                  <a:lnTo>
                    <a:pt x="0" y="119"/>
                  </a:lnTo>
                  <a:lnTo>
                    <a:pt x="1" y="130"/>
                  </a:lnTo>
                  <a:lnTo>
                    <a:pt x="5" y="140"/>
                  </a:lnTo>
                  <a:lnTo>
                    <a:pt x="8" y="150"/>
                  </a:lnTo>
                  <a:lnTo>
                    <a:pt x="13" y="160"/>
                  </a:lnTo>
                  <a:lnTo>
                    <a:pt x="19" y="169"/>
                  </a:lnTo>
                  <a:lnTo>
                    <a:pt x="25" y="178"/>
                  </a:lnTo>
                  <a:lnTo>
                    <a:pt x="31" y="185"/>
                  </a:lnTo>
                  <a:lnTo>
                    <a:pt x="39" y="192"/>
                  </a:lnTo>
                  <a:lnTo>
                    <a:pt x="47" y="199"/>
                  </a:lnTo>
                  <a:lnTo>
                    <a:pt x="56" y="204"/>
                  </a:lnTo>
                  <a:lnTo>
                    <a:pt x="66" y="209"/>
                  </a:lnTo>
                  <a:lnTo>
                    <a:pt x="76" y="212"/>
                  </a:lnTo>
                  <a:lnTo>
                    <a:pt x="86" y="215"/>
                  </a:lnTo>
                  <a:lnTo>
                    <a:pt x="97" y="216"/>
                  </a:lnTo>
                  <a:lnTo>
                    <a:pt x="108" y="217"/>
                  </a:lnTo>
                  <a:lnTo>
                    <a:pt x="108" y="217"/>
                  </a:lnTo>
                  <a:close/>
                </a:path>
              </a:pathLst>
            </a:custGeom>
            <a:solidFill>
              <a:srgbClr val="F8B7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9"/>
            <p:cNvSpPr>
              <a:spLocks/>
            </p:cNvSpPr>
            <p:nvPr/>
          </p:nvSpPr>
          <p:spPr bwMode="auto">
            <a:xfrm>
              <a:off x="1154113" y="260350"/>
              <a:ext cx="1084263" cy="909638"/>
            </a:xfrm>
            <a:custGeom>
              <a:avLst/>
              <a:gdLst>
                <a:gd name="T0" fmla="*/ 1236 w 1367"/>
                <a:gd name="T1" fmla="*/ 662 h 1146"/>
                <a:gd name="T2" fmla="*/ 1124 w 1367"/>
                <a:gd name="T3" fmla="*/ 814 h 1146"/>
                <a:gd name="T4" fmla="*/ 966 w 1367"/>
                <a:gd name="T5" fmla="*/ 921 h 1146"/>
                <a:gd name="T6" fmla="*/ 776 w 1367"/>
                <a:gd name="T7" fmla="*/ 969 h 1146"/>
                <a:gd name="T8" fmla="*/ 623 w 1367"/>
                <a:gd name="T9" fmla="*/ 959 h 1146"/>
                <a:gd name="T10" fmla="*/ 453 w 1367"/>
                <a:gd name="T11" fmla="*/ 893 h 1146"/>
                <a:gd name="T12" fmla="*/ 315 w 1367"/>
                <a:gd name="T13" fmla="*/ 778 h 1146"/>
                <a:gd name="T14" fmla="*/ 267 w 1367"/>
                <a:gd name="T15" fmla="*/ 691 h 1146"/>
                <a:gd name="T16" fmla="*/ 344 w 1367"/>
                <a:gd name="T17" fmla="*/ 688 h 1146"/>
                <a:gd name="T18" fmla="*/ 439 w 1367"/>
                <a:gd name="T19" fmla="*/ 662 h 1146"/>
                <a:gd name="T20" fmla="*/ 526 w 1367"/>
                <a:gd name="T21" fmla="*/ 612 h 1146"/>
                <a:gd name="T22" fmla="*/ 587 w 1367"/>
                <a:gd name="T23" fmla="*/ 557 h 1146"/>
                <a:gd name="T24" fmla="*/ 644 w 1367"/>
                <a:gd name="T25" fmla="*/ 475 h 1146"/>
                <a:gd name="T26" fmla="*/ 680 w 1367"/>
                <a:gd name="T27" fmla="*/ 382 h 1146"/>
                <a:gd name="T28" fmla="*/ 692 w 1367"/>
                <a:gd name="T29" fmla="*/ 283 h 1146"/>
                <a:gd name="T30" fmla="*/ 701 w 1367"/>
                <a:gd name="T31" fmla="*/ 241 h 1146"/>
                <a:gd name="T32" fmla="*/ 732 w 1367"/>
                <a:gd name="T33" fmla="*/ 200 h 1146"/>
                <a:gd name="T34" fmla="*/ 778 w 1367"/>
                <a:gd name="T35" fmla="*/ 178 h 1146"/>
                <a:gd name="T36" fmla="*/ 821 w 1367"/>
                <a:gd name="T37" fmla="*/ 178 h 1146"/>
                <a:gd name="T38" fmla="*/ 868 w 1367"/>
                <a:gd name="T39" fmla="*/ 200 h 1146"/>
                <a:gd name="T40" fmla="*/ 898 w 1367"/>
                <a:gd name="T41" fmla="*/ 241 h 1146"/>
                <a:gd name="T42" fmla="*/ 907 w 1367"/>
                <a:gd name="T43" fmla="*/ 410 h 1146"/>
                <a:gd name="T44" fmla="*/ 1054 w 1367"/>
                <a:gd name="T45" fmla="*/ 160 h 1146"/>
                <a:gd name="T46" fmla="*/ 997 w 1367"/>
                <a:gd name="T47" fmla="*/ 81 h 1146"/>
                <a:gd name="T48" fmla="*/ 918 w 1367"/>
                <a:gd name="T49" fmla="*/ 25 h 1146"/>
                <a:gd name="T50" fmla="*/ 820 w 1367"/>
                <a:gd name="T51" fmla="*/ 0 h 1146"/>
                <a:gd name="T52" fmla="*/ 716 w 1367"/>
                <a:gd name="T53" fmla="*/ 13 h 1146"/>
                <a:gd name="T54" fmla="*/ 599 w 1367"/>
                <a:gd name="T55" fmla="*/ 82 h 1146"/>
                <a:gd name="T56" fmla="*/ 530 w 1367"/>
                <a:gd name="T57" fmla="*/ 199 h 1146"/>
                <a:gd name="T58" fmla="*/ 515 w 1367"/>
                <a:gd name="T59" fmla="*/ 307 h 1146"/>
                <a:gd name="T60" fmla="*/ 477 w 1367"/>
                <a:gd name="T61" fmla="*/ 412 h 1146"/>
                <a:gd name="T62" fmla="*/ 412 w 1367"/>
                <a:gd name="T63" fmla="*/ 478 h 1146"/>
                <a:gd name="T64" fmla="*/ 306 w 1367"/>
                <a:gd name="T65" fmla="*/ 515 h 1146"/>
                <a:gd name="T66" fmla="*/ 251 w 1367"/>
                <a:gd name="T67" fmla="*/ 511 h 1146"/>
                <a:gd name="T68" fmla="*/ 207 w 1367"/>
                <a:gd name="T69" fmla="*/ 485 h 1146"/>
                <a:gd name="T70" fmla="*/ 180 w 1367"/>
                <a:gd name="T71" fmla="*/ 441 h 1146"/>
                <a:gd name="T72" fmla="*/ 176 w 1367"/>
                <a:gd name="T73" fmla="*/ 406 h 1146"/>
                <a:gd name="T74" fmla="*/ 14 w 1367"/>
                <a:gd name="T75" fmla="*/ 293 h 1146"/>
                <a:gd name="T76" fmla="*/ 0 w 1367"/>
                <a:gd name="T77" fmla="*/ 410 h 1146"/>
                <a:gd name="T78" fmla="*/ 15 w 1367"/>
                <a:gd name="T79" fmla="*/ 557 h 1146"/>
                <a:gd name="T80" fmla="*/ 72 w 1367"/>
                <a:gd name="T81" fmla="*/ 729 h 1146"/>
                <a:gd name="T82" fmla="*/ 169 w 1367"/>
                <a:gd name="T83" fmla="*/ 877 h 1146"/>
                <a:gd name="T84" fmla="*/ 296 w 1367"/>
                <a:gd name="T85" fmla="*/ 999 h 1146"/>
                <a:gd name="T86" fmla="*/ 450 w 1367"/>
                <a:gd name="T87" fmla="*/ 1088 h 1146"/>
                <a:gd name="T88" fmla="*/ 624 w 1367"/>
                <a:gd name="T89" fmla="*/ 1138 h 1146"/>
                <a:gd name="T90" fmla="*/ 761 w 1367"/>
                <a:gd name="T91" fmla="*/ 1145 h 1146"/>
                <a:gd name="T92" fmla="*/ 882 w 1367"/>
                <a:gd name="T93" fmla="*/ 1132 h 1146"/>
                <a:gd name="T94" fmla="*/ 997 w 1367"/>
                <a:gd name="T95" fmla="*/ 1098 h 1146"/>
                <a:gd name="T96" fmla="*/ 1103 w 1367"/>
                <a:gd name="T97" fmla="*/ 1049 h 1146"/>
                <a:gd name="T98" fmla="*/ 1282 w 1367"/>
                <a:gd name="T99" fmla="*/ 902 h 1146"/>
                <a:gd name="T100" fmla="*/ 1367 w 1367"/>
                <a:gd name="T101" fmla="*/ 789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7" h="1146">
                  <a:moveTo>
                    <a:pt x="1367" y="789"/>
                  </a:moveTo>
                  <a:lnTo>
                    <a:pt x="1238" y="660"/>
                  </a:lnTo>
                  <a:lnTo>
                    <a:pt x="1238" y="660"/>
                  </a:lnTo>
                  <a:lnTo>
                    <a:pt x="1236" y="662"/>
                  </a:lnTo>
                  <a:lnTo>
                    <a:pt x="1236" y="662"/>
                  </a:lnTo>
                  <a:lnTo>
                    <a:pt x="1218" y="695"/>
                  </a:lnTo>
                  <a:lnTo>
                    <a:pt x="1197" y="727"/>
                  </a:lnTo>
                  <a:lnTo>
                    <a:pt x="1174" y="758"/>
                  </a:lnTo>
                  <a:lnTo>
                    <a:pt x="1150" y="787"/>
                  </a:lnTo>
                  <a:lnTo>
                    <a:pt x="1124" y="814"/>
                  </a:lnTo>
                  <a:lnTo>
                    <a:pt x="1095" y="840"/>
                  </a:lnTo>
                  <a:lnTo>
                    <a:pt x="1065" y="862"/>
                  </a:lnTo>
                  <a:lnTo>
                    <a:pt x="1033" y="885"/>
                  </a:lnTo>
                  <a:lnTo>
                    <a:pt x="1001" y="903"/>
                  </a:lnTo>
                  <a:lnTo>
                    <a:pt x="966" y="921"/>
                  </a:lnTo>
                  <a:lnTo>
                    <a:pt x="930" y="936"/>
                  </a:lnTo>
                  <a:lnTo>
                    <a:pt x="894" y="948"/>
                  </a:lnTo>
                  <a:lnTo>
                    <a:pt x="856" y="958"/>
                  </a:lnTo>
                  <a:lnTo>
                    <a:pt x="817" y="964"/>
                  </a:lnTo>
                  <a:lnTo>
                    <a:pt x="776" y="969"/>
                  </a:lnTo>
                  <a:lnTo>
                    <a:pt x="737" y="970"/>
                  </a:lnTo>
                  <a:lnTo>
                    <a:pt x="737" y="970"/>
                  </a:lnTo>
                  <a:lnTo>
                    <a:pt x="698" y="969"/>
                  </a:lnTo>
                  <a:lnTo>
                    <a:pt x="660" y="965"/>
                  </a:lnTo>
                  <a:lnTo>
                    <a:pt x="623" y="959"/>
                  </a:lnTo>
                  <a:lnTo>
                    <a:pt x="587" y="951"/>
                  </a:lnTo>
                  <a:lnTo>
                    <a:pt x="552" y="939"/>
                  </a:lnTo>
                  <a:lnTo>
                    <a:pt x="517" y="926"/>
                  </a:lnTo>
                  <a:lnTo>
                    <a:pt x="485" y="911"/>
                  </a:lnTo>
                  <a:lnTo>
                    <a:pt x="453" y="893"/>
                  </a:lnTo>
                  <a:lnTo>
                    <a:pt x="422" y="874"/>
                  </a:lnTo>
                  <a:lnTo>
                    <a:pt x="393" y="853"/>
                  </a:lnTo>
                  <a:lnTo>
                    <a:pt x="365" y="829"/>
                  </a:lnTo>
                  <a:lnTo>
                    <a:pt x="339" y="804"/>
                  </a:lnTo>
                  <a:lnTo>
                    <a:pt x="315" y="778"/>
                  </a:lnTo>
                  <a:lnTo>
                    <a:pt x="291" y="751"/>
                  </a:lnTo>
                  <a:lnTo>
                    <a:pt x="270" y="721"/>
                  </a:lnTo>
                  <a:lnTo>
                    <a:pt x="252" y="690"/>
                  </a:lnTo>
                  <a:lnTo>
                    <a:pt x="252" y="690"/>
                  </a:lnTo>
                  <a:lnTo>
                    <a:pt x="267" y="691"/>
                  </a:lnTo>
                  <a:lnTo>
                    <a:pt x="283" y="693"/>
                  </a:lnTo>
                  <a:lnTo>
                    <a:pt x="283" y="693"/>
                  </a:lnTo>
                  <a:lnTo>
                    <a:pt x="303" y="691"/>
                  </a:lnTo>
                  <a:lnTo>
                    <a:pt x="324" y="690"/>
                  </a:lnTo>
                  <a:lnTo>
                    <a:pt x="344" y="688"/>
                  </a:lnTo>
                  <a:lnTo>
                    <a:pt x="363" y="685"/>
                  </a:lnTo>
                  <a:lnTo>
                    <a:pt x="383" y="680"/>
                  </a:lnTo>
                  <a:lnTo>
                    <a:pt x="402" y="675"/>
                  </a:lnTo>
                  <a:lnTo>
                    <a:pt x="420" y="669"/>
                  </a:lnTo>
                  <a:lnTo>
                    <a:pt x="439" y="662"/>
                  </a:lnTo>
                  <a:lnTo>
                    <a:pt x="458" y="653"/>
                  </a:lnTo>
                  <a:lnTo>
                    <a:pt x="475" y="644"/>
                  </a:lnTo>
                  <a:lnTo>
                    <a:pt x="492" y="634"/>
                  </a:lnTo>
                  <a:lnTo>
                    <a:pt x="510" y="624"/>
                  </a:lnTo>
                  <a:lnTo>
                    <a:pt x="526" y="612"/>
                  </a:lnTo>
                  <a:lnTo>
                    <a:pt x="542" y="600"/>
                  </a:lnTo>
                  <a:lnTo>
                    <a:pt x="557" y="587"/>
                  </a:lnTo>
                  <a:lnTo>
                    <a:pt x="572" y="572"/>
                  </a:lnTo>
                  <a:lnTo>
                    <a:pt x="572" y="572"/>
                  </a:lnTo>
                  <a:lnTo>
                    <a:pt x="587" y="557"/>
                  </a:lnTo>
                  <a:lnTo>
                    <a:pt x="599" y="542"/>
                  </a:lnTo>
                  <a:lnTo>
                    <a:pt x="611" y="526"/>
                  </a:lnTo>
                  <a:lnTo>
                    <a:pt x="624" y="510"/>
                  </a:lnTo>
                  <a:lnTo>
                    <a:pt x="634" y="493"/>
                  </a:lnTo>
                  <a:lnTo>
                    <a:pt x="644" y="475"/>
                  </a:lnTo>
                  <a:lnTo>
                    <a:pt x="654" y="458"/>
                  </a:lnTo>
                  <a:lnTo>
                    <a:pt x="661" y="440"/>
                  </a:lnTo>
                  <a:lnTo>
                    <a:pt x="668" y="421"/>
                  </a:lnTo>
                  <a:lnTo>
                    <a:pt x="675" y="402"/>
                  </a:lnTo>
                  <a:lnTo>
                    <a:pt x="680" y="382"/>
                  </a:lnTo>
                  <a:lnTo>
                    <a:pt x="685" y="364"/>
                  </a:lnTo>
                  <a:lnTo>
                    <a:pt x="687" y="344"/>
                  </a:lnTo>
                  <a:lnTo>
                    <a:pt x="690" y="324"/>
                  </a:lnTo>
                  <a:lnTo>
                    <a:pt x="692" y="303"/>
                  </a:lnTo>
                  <a:lnTo>
                    <a:pt x="692" y="283"/>
                  </a:lnTo>
                  <a:lnTo>
                    <a:pt x="692" y="283"/>
                  </a:lnTo>
                  <a:lnTo>
                    <a:pt x="692" y="272"/>
                  </a:lnTo>
                  <a:lnTo>
                    <a:pt x="695" y="261"/>
                  </a:lnTo>
                  <a:lnTo>
                    <a:pt x="697" y="251"/>
                  </a:lnTo>
                  <a:lnTo>
                    <a:pt x="701" y="241"/>
                  </a:lnTo>
                  <a:lnTo>
                    <a:pt x="704" y="232"/>
                  </a:lnTo>
                  <a:lnTo>
                    <a:pt x="711" y="222"/>
                  </a:lnTo>
                  <a:lnTo>
                    <a:pt x="717" y="215"/>
                  </a:lnTo>
                  <a:lnTo>
                    <a:pt x="723" y="208"/>
                  </a:lnTo>
                  <a:lnTo>
                    <a:pt x="732" y="200"/>
                  </a:lnTo>
                  <a:lnTo>
                    <a:pt x="739" y="194"/>
                  </a:lnTo>
                  <a:lnTo>
                    <a:pt x="748" y="189"/>
                  </a:lnTo>
                  <a:lnTo>
                    <a:pt x="758" y="184"/>
                  </a:lnTo>
                  <a:lnTo>
                    <a:pt x="768" y="180"/>
                  </a:lnTo>
                  <a:lnTo>
                    <a:pt x="778" y="178"/>
                  </a:lnTo>
                  <a:lnTo>
                    <a:pt x="789" y="177"/>
                  </a:lnTo>
                  <a:lnTo>
                    <a:pt x="800" y="175"/>
                  </a:lnTo>
                  <a:lnTo>
                    <a:pt x="800" y="175"/>
                  </a:lnTo>
                  <a:lnTo>
                    <a:pt x="810" y="177"/>
                  </a:lnTo>
                  <a:lnTo>
                    <a:pt x="821" y="178"/>
                  </a:lnTo>
                  <a:lnTo>
                    <a:pt x="831" y="180"/>
                  </a:lnTo>
                  <a:lnTo>
                    <a:pt x="841" y="184"/>
                  </a:lnTo>
                  <a:lnTo>
                    <a:pt x="851" y="189"/>
                  </a:lnTo>
                  <a:lnTo>
                    <a:pt x="859" y="194"/>
                  </a:lnTo>
                  <a:lnTo>
                    <a:pt x="868" y="200"/>
                  </a:lnTo>
                  <a:lnTo>
                    <a:pt x="876" y="208"/>
                  </a:lnTo>
                  <a:lnTo>
                    <a:pt x="882" y="215"/>
                  </a:lnTo>
                  <a:lnTo>
                    <a:pt x="888" y="222"/>
                  </a:lnTo>
                  <a:lnTo>
                    <a:pt x="894" y="232"/>
                  </a:lnTo>
                  <a:lnTo>
                    <a:pt x="898" y="241"/>
                  </a:lnTo>
                  <a:lnTo>
                    <a:pt x="902" y="251"/>
                  </a:lnTo>
                  <a:lnTo>
                    <a:pt x="904" y="261"/>
                  </a:lnTo>
                  <a:lnTo>
                    <a:pt x="907" y="272"/>
                  </a:lnTo>
                  <a:lnTo>
                    <a:pt x="907" y="283"/>
                  </a:lnTo>
                  <a:lnTo>
                    <a:pt x="907" y="410"/>
                  </a:lnTo>
                  <a:lnTo>
                    <a:pt x="1054" y="160"/>
                  </a:lnTo>
                  <a:lnTo>
                    <a:pt x="1054" y="160"/>
                  </a:lnTo>
                  <a:lnTo>
                    <a:pt x="1054" y="160"/>
                  </a:lnTo>
                  <a:lnTo>
                    <a:pt x="1054" y="160"/>
                  </a:lnTo>
                  <a:lnTo>
                    <a:pt x="1054" y="160"/>
                  </a:lnTo>
                  <a:lnTo>
                    <a:pt x="1045" y="143"/>
                  </a:lnTo>
                  <a:lnTo>
                    <a:pt x="1034" y="127"/>
                  </a:lnTo>
                  <a:lnTo>
                    <a:pt x="1023" y="111"/>
                  </a:lnTo>
                  <a:lnTo>
                    <a:pt x="1011" y="96"/>
                  </a:lnTo>
                  <a:lnTo>
                    <a:pt x="997" y="81"/>
                  </a:lnTo>
                  <a:lnTo>
                    <a:pt x="983" y="69"/>
                  </a:lnTo>
                  <a:lnTo>
                    <a:pt x="967" y="56"/>
                  </a:lnTo>
                  <a:lnTo>
                    <a:pt x="951" y="45"/>
                  </a:lnTo>
                  <a:lnTo>
                    <a:pt x="935" y="35"/>
                  </a:lnTo>
                  <a:lnTo>
                    <a:pt x="918" y="25"/>
                  </a:lnTo>
                  <a:lnTo>
                    <a:pt x="899" y="18"/>
                  </a:lnTo>
                  <a:lnTo>
                    <a:pt x="881" y="12"/>
                  </a:lnTo>
                  <a:lnTo>
                    <a:pt x="861" y="7"/>
                  </a:lnTo>
                  <a:lnTo>
                    <a:pt x="841" y="3"/>
                  </a:lnTo>
                  <a:lnTo>
                    <a:pt x="820" y="0"/>
                  </a:lnTo>
                  <a:lnTo>
                    <a:pt x="800" y="0"/>
                  </a:lnTo>
                  <a:lnTo>
                    <a:pt x="800" y="0"/>
                  </a:lnTo>
                  <a:lnTo>
                    <a:pt x="770" y="2"/>
                  </a:lnTo>
                  <a:lnTo>
                    <a:pt x="743" y="5"/>
                  </a:lnTo>
                  <a:lnTo>
                    <a:pt x="716" y="13"/>
                  </a:lnTo>
                  <a:lnTo>
                    <a:pt x="690" y="23"/>
                  </a:lnTo>
                  <a:lnTo>
                    <a:pt x="665" y="34"/>
                  </a:lnTo>
                  <a:lnTo>
                    <a:pt x="641" y="49"/>
                  </a:lnTo>
                  <a:lnTo>
                    <a:pt x="620" y="65"/>
                  </a:lnTo>
                  <a:lnTo>
                    <a:pt x="599" y="82"/>
                  </a:lnTo>
                  <a:lnTo>
                    <a:pt x="582" y="103"/>
                  </a:lnTo>
                  <a:lnTo>
                    <a:pt x="564" y="124"/>
                  </a:lnTo>
                  <a:lnTo>
                    <a:pt x="551" y="148"/>
                  </a:lnTo>
                  <a:lnTo>
                    <a:pt x="538" y="173"/>
                  </a:lnTo>
                  <a:lnTo>
                    <a:pt x="530" y="199"/>
                  </a:lnTo>
                  <a:lnTo>
                    <a:pt x="522" y="226"/>
                  </a:lnTo>
                  <a:lnTo>
                    <a:pt x="518" y="253"/>
                  </a:lnTo>
                  <a:lnTo>
                    <a:pt x="516" y="283"/>
                  </a:lnTo>
                  <a:lnTo>
                    <a:pt x="516" y="283"/>
                  </a:lnTo>
                  <a:lnTo>
                    <a:pt x="515" y="307"/>
                  </a:lnTo>
                  <a:lnTo>
                    <a:pt x="512" y="329"/>
                  </a:lnTo>
                  <a:lnTo>
                    <a:pt x="506" y="351"/>
                  </a:lnTo>
                  <a:lnTo>
                    <a:pt x="499" y="373"/>
                  </a:lnTo>
                  <a:lnTo>
                    <a:pt x="489" y="394"/>
                  </a:lnTo>
                  <a:lnTo>
                    <a:pt x="477" y="412"/>
                  </a:lnTo>
                  <a:lnTo>
                    <a:pt x="464" y="431"/>
                  </a:lnTo>
                  <a:lnTo>
                    <a:pt x="448" y="448"/>
                  </a:lnTo>
                  <a:lnTo>
                    <a:pt x="448" y="448"/>
                  </a:lnTo>
                  <a:lnTo>
                    <a:pt x="430" y="464"/>
                  </a:lnTo>
                  <a:lnTo>
                    <a:pt x="412" y="478"/>
                  </a:lnTo>
                  <a:lnTo>
                    <a:pt x="393" y="489"/>
                  </a:lnTo>
                  <a:lnTo>
                    <a:pt x="372" y="499"/>
                  </a:lnTo>
                  <a:lnTo>
                    <a:pt x="351" y="506"/>
                  </a:lnTo>
                  <a:lnTo>
                    <a:pt x="329" y="513"/>
                  </a:lnTo>
                  <a:lnTo>
                    <a:pt x="306" y="515"/>
                  </a:lnTo>
                  <a:lnTo>
                    <a:pt x="283" y="516"/>
                  </a:lnTo>
                  <a:lnTo>
                    <a:pt x="283" y="516"/>
                  </a:lnTo>
                  <a:lnTo>
                    <a:pt x="272" y="516"/>
                  </a:lnTo>
                  <a:lnTo>
                    <a:pt x="262" y="514"/>
                  </a:lnTo>
                  <a:lnTo>
                    <a:pt x="251" y="511"/>
                  </a:lnTo>
                  <a:lnTo>
                    <a:pt x="241" y="508"/>
                  </a:lnTo>
                  <a:lnTo>
                    <a:pt x="232" y="504"/>
                  </a:lnTo>
                  <a:lnTo>
                    <a:pt x="223" y="498"/>
                  </a:lnTo>
                  <a:lnTo>
                    <a:pt x="215" y="492"/>
                  </a:lnTo>
                  <a:lnTo>
                    <a:pt x="207" y="485"/>
                  </a:lnTo>
                  <a:lnTo>
                    <a:pt x="200" y="478"/>
                  </a:lnTo>
                  <a:lnTo>
                    <a:pt x="193" y="469"/>
                  </a:lnTo>
                  <a:lnTo>
                    <a:pt x="189" y="461"/>
                  </a:lnTo>
                  <a:lnTo>
                    <a:pt x="184" y="451"/>
                  </a:lnTo>
                  <a:lnTo>
                    <a:pt x="180" y="441"/>
                  </a:lnTo>
                  <a:lnTo>
                    <a:pt x="177" y="431"/>
                  </a:lnTo>
                  <a:lnTo>
                    <a:pt x="176" y="420"/>
                  </a:lnTo>
                  <a:lnTo>
                    <a:pt x="175" y="410"/>
                  </a:lnTo>
                  <a:lnTo>
                    <a:pt x="175" y="410"/>
                  </a:lnTo>
                  <a:lnTo>
                    <a:pt x="176" y="406"/>
                  </a:lnTo>
                  <a:lnTo>
                    <a:pt x="24" y="255"/>
                  </a:lnTo>
                  <a:lnTo>
                    <a:pt x="24" y="255"/>
                  </a:lnTo>
                  <a:lnTo>
                    <a:pt x="24" y="257"/>
                  </a:lnTo>
                  <a:lnTo>
                    <a:pt x="24" y="257"/>
                  </a:lnTo>
                  <a:lnTo>
                    <a:pt x="14" y="293"/>
                  </a:lnTo>
                  <a:lnTo>
                    <a:pt x="6" y="332"/>
                  </a:lnTo>
                  <a:lnTo>
                    <a:pt x="4" y="350"/>
                  </a:lnTo>
                  <a:lnTo>
                    <a:pt x="1" y="370"/>
                  </a:lnTo>
                  <a:lnTo>
                    <a:pt x="0" y="390"/>
                  </a:lnTo>
                  <a:lnTo>
                    <a:pt x="0" y="410"/>
                  </a:lnTo>
                  <a:lnTo>
                    <a:pt x="0" y="410"/>
                  </a:lnTo>
                  <a:lnTo>
                    <a:pt x="1" y="447"/>
                  </a:lnTo>
                  <a:lnTo>
                    <a:pt x="4" y="484"/>
                  </a:lnTo>
                  <a:lnTo>
                    <a:pt x="9" y="521"/>
                  </a:lnTo>
                  <a:lnTo>
                    <a:pt x="15" y="557"/>
                  </a:lnTo>
                  <a:lnTo>
                    <a:pt x="22" y="593"/>
                  </a:lnTo>
                  <a:lnTo>
                    <a:pt x="33" y="628"/>
                  </a:lnTo>
                  <a:lnTo>
                    <a:pt x="45" y="663"/>
                  </a:lnTo>
                  <a:lnTo>
                    <a:pt x="58" y="696"/>
                  </a:lnTo>
                  <a:lnTo>
                    <a:pt x="72" y="729"/>
                  </a:lnTo>
                  <a:lnTo>
                    <a:pt x="89" y="760"/>
                  </a:lnTo>
                  <a:lnTo>
                    <a:pt x="107" y="791"/>
                  </a:lnTo>
                  <a:lnTo>
                    <a:pt x="125" y="820"/>
                  </a:lnTo>
                  <a:lnTo>
                    <a:pt x="146" y="850"/>
                  </a:lnTo>
                  <a:lnTo>
                    <a:pt x="169" y="877"/>
                  </a:lnTo>
                  <a:lnTo>
                    <a:pt x="191" y="905"/>
                  </a:lnTo>
                  <a:lnTo>
                    <a:pt x="216" y="929"/>
                  </a:lnTo>
                  <a:lnTo>
                    <a:pt x="242" y="954"/>
                  </a:lnTo>
                  <a:lnTo>
                    <a:pt x="268" y="978"/>
                  </a:lnTo>
                  <a:lnTo>
                    <a:pt x="296" y="999"/>
                  </a:lnTo>
                  <a:lnTo>
                    <a:pt x="325" y="1020"/>
                  </a:lnTo>
                  <a:lnTo>
                    <a:pt x="355" y="1039"/>
                  </a:lnTo>
                  <a:lnTo>
                    <a:pt x="386" y="1057"/>
                  </a:lnTo>
                  <a:lnTo>
                    <a:pt x="417" y="1073"/>
                  </a:lnTo>
                  <a:lnTo>
                    <a:pt x="450" y="1088"/>
                  </a:lnTo>
                  <a:lnTo>
                    <a:pt x="484" y="1101"/>
                  </a:lnTo>
                  <a:lnTo>
                    <a:pt x="517" y="1113"/>
                  </a:lnTo>
                  <a:lnTo>
                    <a:pt x="552" y="1123"/>
                  </a:lnTo>
                  <a:lnTo>
                    <a:pt x="588" y="1130"/>
                  </a:lnTo>
                  <a:lnTo>
                    <a:pt x="624" y="1138"/>
                  </a:lnTo>
                  <a:lnTo>
                    <a:pt x="661" y="1142"/>
                  </a:lnTo>
                  <a:lnTo>
                    <a:pt x="698" y="1145"/>
                  </a:lnTo>
                  <a:lnTo>
                    <a:pt x="737" y="1146"/>
                  </a:lnTo>
                  <a:lnTo>
                    <a:pt x="737" y="1146"/>
                  </a:lnTo>
                  <a:lnTo>
                    <a:pt x="761" y="1145"/>
                  </a:lnTo>
                  <a:lnTo>
                    <a:pt x="786" y="1144"/>
                  </a:lnTo>
                  <a:lnTo>
                    <a:pt x="810" y="1143"/>
                  </a:lnTo>
                  <a:lnTo>
                    <a:pt x="835" y="1139"/>
                  </a:lnTo>
                  <a:lnTo>
                    <a:pt x="858" y="1135"/>
                  </a:lnTo>
                  <a:lnTo>
                    <a:pt x="882" y="1132"/>
                  </a:lnTo>
                  <a:lnTo>
                    <a:pt x="905" y="1127"/>
                  </a:lnTo>
                  <a:lnTo>
                    <a:pt x="929" y="1120"/>
                  </a:lnTo>
                  <a:lnTo>
                    <a:pt x="951" y="1114"/>
                  </a:lnTo>
                  <a:lnTo>
                    <a:pt x="975" y="1107"/>
                  </a:lnTo>
                  <a:lnTo>
                    <a:pt x="997" y="1098"/>
                  </a:lnTo>
                  <a:lnTo>
                    <a:pt x="1018" y="1089"/>
                  </a:lnTo>
                  <a:lnTo>
                    <a:pt x="1041" y="1081"/>
                  </a:lnTo>
                  <a:lnTo>
                    <a:pt x="1062" y="1070"/>
                  </a:lnTo>
                  <a:lnTo>
                    <a:pt x="1081" y="1060"/>
                  </a:lnTo>
                  <a:lnTo>
                    <a:pt x="1103" y="1049"/>
                  </a:lnTo>
                  <a:lnTo>
                    <a:pt x="1142" y="1024"/>
                  </a:lnTo>
                  <a:lnTo>
                    <a:pt x="1179" y="996"/>
                  </a:lnTo>
                  <a:lnTo>
                    <a:pt x="1215" y="968"/>
                  </a:lnTo>
                  <a:lnTo>
                    <a:pt x="1250" y="936"/>
                  </a:lnTo>
                  <a:lnTo>
                    <a:pt x="1282" y="902"/>
                  </a:lnTo>
                  <a:lnTo>
                    <a:pt x="1312" y="867"/>
                  </a:lnTo>
                  <a:lnTo>
                    <a:pt x="1341" y="830"/>
                  </a:lnTo>
                  <a:lnTo>
                    <a:pt x="1365" y="791"/>
                  </a:lnTo>
                  <a:lnTo>
                    <a:pt x="1365" y="791"/>
                  </a:lnTo>
                  <a:lnTo>
                    <a:pt x="1367" y="789"/>
                  </a:lnTo>
                  <a:lnTo>
                    <a:pt x="1367" y="789"/>
                  </a:lnTo>
                  <a:close/>
                </a:path>
              </a:pathLst>
            </a:custGeom>
            <a:solidFill>
              <a:srgbClr val="F8B7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10"/>
            <p:cNvSpPr>
              <a:spLocks/>
            </p:cNvSpPr>
            <p:nvPr/>
          </p:nvSpPr>
          <p:spPr bwMode="auto">
            <a:xfrm>
              <a:off x="2024063" y="103188"/>
              <a:ext cx="171450" cy="173038"/>
            </a:xfrm>
            <a:custGeom>
              <a:avLst/>
              <a:gdLst>
                <a:gd name="T0" fmla="*/ 108 w 217"/>
                <a:gd name="T1" fmla="*/ 217 h 217"/>
                <a:gd name="T2" fmla="*/ 130 w 217"/>
                <a:gd name="T3" fmla="*/ 215 h 217"/>
                <a:gd name="T4" fmla="*/ 150 w 217"/>
                <a:gd name="T5" fmla="*/ 209 h 217"/>
                <a:gd name="T6" fmla="*/ 169 w 217"/>
                <a:gd name="T7" fmla="*/ 199 h 217"/>
                <a:gd name="T8" fmla="*/ 185 w 217"/>
                <a:gd name="T9" fmla="*/ 185 h 217"/>
                <a:gd name="T10" fmla="*/ 199 w 217"/>
                <a:gd name="T11" fmla="*/ 169 h 217"/>
                <a:gd name="T12" fmla="*/ 208 w 217"/>
                <a:gd name="T13" fmla="*/ 150 h 217"/>
                <a:gd name="T14" fmla="*/ 215 w 217"/>
                <a:gd name="T15" fmla="*/ 130 h 217"/>
                <a:gd name="T16" fmla="*/ 217 w 217"/>
                <a:gd name="T17" fmla="*/ 108 h 217"/>
                <a:gd name="T18" fmla="*/ 216 w 217"/>
                <a:gd name="T19" fmla="*/ 97 h 217"/>
                <a:gd name="T20" fmla="*/ 212 w 217"/>
                <a:gd name="T21" fmla="*/ 76 h 217"/>
                <a:gd name="T22" fmla="*/ 203 w 217"/>
                <a:gd name="T23" fmla="*/ 56 h 217"/>
                <a:gd name="T24" fmla="*/ 192 w 217"/>
                <a:gd name="T25" fmla="*/ 39 h 217"/>
                <a:gd name="T26" fmla="*/ 177 w 217"/>
                <a:gd name="T27" fmla="*/ 25 h 217"/>
                <a:gd name="T28" fmla="*/ 160 w 217"/>
                <a:gd name="T29" fmla="*/ 13 h 217"/>
                <a:gd name="T30" fmla="*/ 140 w 217"/>
                <a:gd name="T31" fmla="*/ 4 h 217"/>
                <a:gd name="T32" fmla="*/ 119 w 217"/>
                <a:gd name="T33" fmla="*/ 0 h 217"/>
                <a:gd name="T34" fmla="*/ 108 w 217"/>
                <a:gd name="T35" fmla="*/ 0 h 217"/>
                <a:gd name="T36" fmla="*/ 86 w 217"/>
                <a:gd name="T37" fmla="*/ 1 h 217"/>
                <a:gd name="T38" fmla="*/ 66 w 217"/>
                <a:gd name="T39" fmla="*/ 8 h 217"/>
                <a:gd name="T40" fmla="*/ 47 w 217"/>
                <a:gd name="T41" fmla="*/ 19 h 217"/>
                <a:gd name="T42" fmla="*/ 31 w 217"/>
                <a:gd name="T43" fmla="*/ 31 h 217"/>
                <a:gd name="T44" fmla="*/ 19 w 217"/>
                <a:gd name="T45" fmla="*/ 47 h 217"/>
                <a:gd name="T46" fmla="*/ 8 w 217"/>
                <a:gd name="T47" fmla="*/ 66 h 217"/>
                <a:gd name="T48" fmla="*/ 1 w 217"/>
                <a:gd name="T49" fmla="*/ 86 h 217"/>
                <a:gd name="T50" fmla="*/ 0 w 217"/>
                <a:gd name="T51" fmla="*/ 108 h 217"/>
                <a:gd name="T52" fmla="*/ 0 w 217"/>
                <a:gd name="T53" fmla="*/ 119 h 217"/>
                <a:gd name="T54" fmla="*/ 5 w 217"/>
                <a:gd name="T55" fmla="*/ 140 h 217"/>
                <a:gd name="T56" fmla="*/ 13 w 217"/>
                <a:gd name="T57" fmla="*/ 160 h 217"/>
                <a:gd name="T58" fmla="*/ 25 w 217"/>
                <a:gd name="T59" fmla="*/ 178 h 217"/>
                <a:gd name="T60" fmla="*/ 39 w 217"/>
                <a:gd name="T61" fmla="*/ 192 h 217"/>
                <a:gd name="T62" fmla="*/ 56 w 217"/>
                <a:gd name="T63" fmla="*/ 204 h 217"/>
                <a:gd name="T64" fmla="*/ 76 w 217"/>
                <a:gd name="T65" fmla="*/ 212 h 217"/>
                <a:gd name="T66" fmla="*/ 97 w 217"/>
                <a:gd name="T67" fmla="*/ 216 h 217"/>
                <a:gd name="T68" fmla="*/ 108 w 217"/>
                <a:gd name="T6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217">
                  <a:moveTo>
                    <a:pt x="108" y="217"/>
                  </a:moveTo>
                  <a:lnTo>
                    <a:pt x="108" y="217"/>
                  </a:lnTo>
                  <a:lnTo>
                    <a:pt x="119" y="216"/>
                  </a:lnTo>
                  <a:lnTo>
                    <a:pt x="130" y="215"/>
                  </a:lnTo>
                  <a:lnTo>
                    <a:pt x="140" y="212"/>
                  </a:lnTo>
                  <a:lnTo>
                    <a:pt x="150" y="209"/>
                  </a:lnTo>
                  <a:lnTo>
                    <a:pt x="160" y="204"/>
                  </a:lnTo>
                  <a:lnTo>
                    <a:pt x="169" y="199"/>
                  </a:lnTo>
                  <a:lnTo>
                    <a:pt x="177" y="192"/>
                  </a:lnTo>
                  <a:lnTo>
                    <a:pt x="185" y="185"/>
                  </a:lnTo>
                  <a:lnTo>
                    <a:pt x="192" y="178"/>
                  </a:lnTo>
                  <a:lnTo>
                    <a:pt x="199" y="169"/>
                  </a:lnTo>
                  <a:lnTo>
                    <a:pt x="203" y="160"/>
                  </a:lnTo>
                  <a:lnTo>
                    <a:pt x="208" y="150"/>
                  </a:lnTo>
                  <a:lnTo>
                    <a:pt x="212" y="140"/>
                  </a:lnTo>
                  <a:lnTo>
                    <a:pt x="215" y="130"/>
                  </a:lnTo>
                  <a:lnTo>
                    <a:pt x="216" y="119"/>
                  </a:lnTo>
                  <a:lnTo>
                    <a:pt x="217" y="108"/>
                  </a:lnTo>
                  <a:lnTo>
                    <a:pt x="217" y="108"/>
                  </a:lnTo>
                  <a:lnTo>
                    <a:pt x="216" y="97"/>
                  </a:lnTo>
                  <a:lnTo>
                    <a:pt x="215" y="86"/>
                  </a:lnTo>
                  <a:lnTo>
                    <a:pt x="212" y="76"/>
                  </a:lnTo>
                  <a:lnTo>
                    <a:pt x="208" y="66"/>
                  </a:lnTo>
                  <a:lnTo>
                    <a:pt x="203" y="56"/>
                  </a:lnTo>
                  <a:lnTo>
                    <a:pt x="199" y="47"/>
                  </a:lnTo>
                  <a:lnTo>
                    <a:pt x="192" y="39"/>
                  </a:lnTo>
                  <a:lnTo>
                    <a:pt x="185" y="31"/>
                  </a:lnTo>
                  <a:lnTo>
                    <a:pt x="177" y="25"/>
                  </a:lnTo>
                  <a:lnTo>
                    <a:pt x="169" y="19"/>
                  </a:lnTo>
                  <a:lnTo>
                    <a:pt x="160" y="13"/>
                  </a:lnTo>
                  <a:lnTo>
                    <a:pt x="150" y="8"/>
                  </a:lnTo>
                  <a:lnTo>
                    <a:pt x="140" y="4"/>
                  </a:lnTo>
                  <a:lnTo>
                    <a:pt x="130" y="1"/>
                  </a:lnTo>
                  <a:lnTo>
                    <a:pt x="119" y="0"/>
                  </a:lnTo>
                  <a:lnTo>
                    <a:pt x="108" y="0"/>
                  </a:lnTo>
                  <a:lnTo>
                    <a:pt x="108" y="0"/>
                  </a:lnTo>
                  <a:lnTo>
                    <a:pt x="97" y="0"/>
                  </a:lnTo>
                  <a:lnTo>
                    <a:pt x="86" y="1"/>
                  </a:lnTo>
                  <a:lnTo>
                    <a:pt x="76" y="4"/>
                  </a:lnTo>
                  <a:lnTo>
                    <a:pt x="66" y="8"/>
                  </a:lnTo>
                  <a:lnTo>
                    <a:pt x="56" y="13"/>
                  </a:lnTo>
                  <a:lnTo>
                    <a:pt x="47" y="19"/>
                  </a:lnTo>
                  <a:lnTo>
                    <a:pt x="39" y="25"/>
                  </a:lnTo>
                  <a:lnTo>
                    <a:pt x="31" y="31"/>
                  </a:lnTo>
                  <a:lnTo>
                    <a:pt x="25" y="39"/>
                  </a:lnTo>
                  <a:lnTo>
                    <a:pt x="19" y="47"/>
                  </a:lnTo>
                  <a:lnTo>
                    <a:pt x="13" y="56"/>
                  </a:lnTo>
                  <a:lnTo>
                    <a:pt x="8" y="66"/>
                  </a:lnTo>
                  <a:lnTo>
                    <a:pt x="5" y="76"/>
                  </a:lnTo>
                  <a:lnTo>
                    <a:pt x="1" y="86"/>
                  </a:lnTo>
                  <a:lnTo>
                    <a:pt x="0" y="97"/>
                  </a:lnTo>
                  <a:lnTo>
                    <a:pt x="0" y="108"/>
                  </a:lnTo>
                  <a:lnTo>
                    <a:pt x="0" y="108"/>
                  </a:lnTo>
                  <a:lnTo>
                    <a:pt x="0" y="119"/>
                  </a:lnTo>
                  <a:lnTo>
                    <a:pt x="1" y="130"/>
                  </a:lnTo>
                  <a:lnTo>
                    <a:pt x="5" y="140"/>
                  </a:lnTo>
                  <a:lnTo>
                    <a:pt x="8" y="150"/>
                  </a:lnTo>
                  <a:lnTo>
                    <a:pt x="13" y="160"/>
                  </a:lnTo>
                  <a:lnTo>
                    <a:pt x="19" y="169"/>
                  </a:lnTo>
                  <a:lnTo>
                    <a:pt x="25" y="178"/>
                  </a:lnTo>
                  <a:lnTo>
                    <a:pt x="31" y="185"/>
                  </a:lnTo>
                  <a:lnTo>
                    <a:pt x="39" y="192"/>
                  </a:lnTo>
                  <a:lnTo>
                    <a:pt x="47" y="199"/>
                  </a:lnTo>
                  <a:lnTo>
                    <a:pt x="56" y="204"/>
                  </a:lnTo>
                  <a:lnTo>
                    <a:pt x="66" y="209"/>
                  </a:lnTo>
                  <a:lnTo>
                    <a:pt x="76" y="212"/>
                  </a:lnTo>
                  <a:lnTo>
                    <a:pt x="86" y="215"/>
                  </a:lnTo>
                  <a:lnTo>
                    <a:pt x="97" y="216"/>
                  </a:lnTo>
                  <a:lnTo>
                    <a:pt x="108" y="217"/>
                  </a:lnTo>
                  <a:lnTo>
                    <a:pt x="108" y="217"/>
                  </a:lnTo>
                  <a:close/>
                </a:path>
              </a:pathLst>
            </a:custGeom>
            <a:solidFill>
              <a:srgbClr val="7ECE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1"/>
            <p:cNvSpPr>
              <a:spLocks/>
            </p:cNvSpPr>
            <p:nvPr/>
          </p:nvSpPr>
          <p:spPr bwMode="auto">
            <a:xfrm>
              <a:off x="1173163" y="198438"/>
              <a:ext cx="385763" cy="385763"/>
            </a:xfrm>
            <a:custGeom>
              <a:avLst/>
              <a:gdLst>
                <a:gd name="T0" fmla="*/ 0 w 486"/>
                <a:gd name="T1" fmla="*/ 333 h 486"/>
                <a:gd name="T2" fmla="*/ 151 w 486"/>
                <a:gd name="T3" fmla="*/ 486 h 486"/>
                <a:gd name="T4" fmla="*/ 151 w 486"/>
                <a:gd name="T5" fmla="*/ 486 h 486"/>
                <a:gd name="T6" fmla="*/ 152 w 486"/>
                <a:gd name="T7" fmla="*/ 468 h 486"/>
                <a:gd name="T8" fmla="*/ 153 w 486"/>
                <a:gd name="T9" fmla="*/ 451 h 486"/>
                <a:gd name="T10" fmla="*/ 156 w 486"/>
                <a:gd name="T11" fmla="*/ 435 h 486"/>
                <a:gd name="T12" fmla="*/ 158 w 486"/>
                <a:gd name="T13" fmla="*/ 418 h 486"/>
                <a:gd name="T14" fmla="*/ 162 w 486"/>
                <a:gd name="T15" fmla="*/ 401 h 486"/>
                <a:gd name="T16" fmla="*/ 167 w 486"/>
                <a:gd name="T17" fmla="*/ 387 h 486"/>
                <a:gd name="T18" fmla="*/ 172 w 486"/>
                <a:gd name="T19" fmla="*/ 370 h 486"/>
                <a:gd name="T20" fmla="*/ 178 w 486"/>
                <a:gd name="T21" fmla="*/ 356 h 486"/>
                <a:gd name="T22" fmla="*/ 184 w 486"/>
                <a:gd name="T23" fmla="*/ 341 h 486"/>
                <a:gd name="T24" fmla="*/ 192 w 486"/>
                <a:gd name="T25" fmla="*/ 326 h 486"/>
                <a:gd name="T26" fmla="*/ 199 w 486"/>
                <a:gd name="T27" fmla="*/ 312 h 486"/>
                <a:gd name="T28" fmla="*/ 208 w 486"/>
                <a:gd name="T29" fmla="*/ 298 h 486"/>
                <a:gd name="T30" fmla="*/ 218 w 486"/>
                <a:gd name="T31" fmla="*/ 286 h 486"/>
                <a:gd name="T32" fmla="*/ 228 w 486"/>
                <a:gd name="T33" fmla="*/ 274 h 486"/>
                <a:gd name="T34" fmla="*/ 238 w 486"/>
                <a:gd name="T35" fmla="*/ 261 h 486"/>
                <a:gd name="T36" fmla="*/ 249 w 486"/>
                <a:gd name="T37" fmla="*/ 249 h 486"/>
                <a:gd name="T38" fmla="*/ 261 w 486"/>
                <a:gd name="T39" fmla="*/ 238 h 486"/>
                <a:gd name="T40" fmla="*/ 272 w 486"/>
                <a:gd name="T41" fmla="*/ 228 h 486"/>
                <a:gd name="T42" fmla="*/ 286 w 486"/>
                <a:gd name="T43" fmla="*/ 218 h 486"/>
                <a:gd name="T44" fmla="*/ 298 w 486"/>
                <a:gd name="T45" fmla="*/ 209 h 486"/>
                <a:gd name="T46" fmla="*/ 312 w 486"/>
                <a:gd name="T47" fmla="*/ 200 h 486"/>
                <a:gd name="T48" fmla="*/ 326 w 486"/>
                <a:gd name="T49" fmla="*/ 192 h 486"/>
                <a:gd name="T50" fmla="*/ 341 w 486"/>
                <a:gd name="T51" fmla="*/ 184 h 486"/>
                <a:gd name="T52" fmla="*/ 356 w 486"/>
                <a:gd name="T53" fmla="*/ 178 h 486"/>
                <a:gd name="T54" fmla="*/ 370 w 486"/>
                <a:gd name="T55" fmla="*/ 172 h 486"/>
                <a:gd name="T56" fmla="*/ 387 w 486"/>
                <a:gd name="T57" fmla="*/ 167 h 486"/>
                <a:gd name="T58" fmla="*/ 401 w 486"/>
                <a:gd name="T59" fmla="*/ 162 h 486"/>
                <a:gd name="T60" fmla="*/ 418 w 486"/>
                <a:gd name="T61" fmla="*/ 158 h 486"/>
                <a:gd name="T62" fmla="*/ 435 w 486"/>
                <a:gd name="T63" fmla="*/ 156 h 486"/>
                <a:gd name="T64" fmla="*/ 451 w 486"/>
                <a:gd name="T65" fmla="*/ 153 h 486"/>
                <a:gd name="T66" fmla="*/ 468 w 486"/>
                <a:gd name="T67" fmla="*/ 152 h 486"/>
                <a:gd name="T68" fmla="*/ 486 w 486"/>
                <a:gd name="T69" fmla="*/ 151 h 486"/>
                <a:gd name="T70" fmla="*/ 333 w 486"/>
                <a:gd name="T71" fmla="*/ 0 h 486"/>
                <a:gd name="T72" fmla="*/ 333 w 486"/>
                <a:gd name="T73" fmla="*/ 0 h 486"/>
                <a:gd name="T74" fmla="*/ 303 w 486"/>
                <a:gd name="T75" fmla="*/ 9 h 486"/>
                <a:gd name="T76" fmla="*/ 275 w 486"/>
                <a:gd name="T77" fmla="*/ 21 h 486"/>
                <a:gd name="T78" fmla="*/ 248 w 486"/>
                <a:gd name="T79" fmla="*/ 34 h 486"/>
                <a:gd name="T80" fmla="*/ 220 w 486"/>
                <a:gd name="T81" fmla="*/ 50 h 486"/>
                <a:gd name="T82" fmla="*/ 196 w 486"/>
                <a:gd name="T83" fmla="*/ 67 h 486"/>
                <a:gd name="T84" fmla="*/ 171 w 486"/>
                <a:gd name="T85" fmla="*/ 85 h 486"/>
                <a:gd name="T86" fmla="*/ 147 w 486"/>
                <a:gd name="T87" fmla="*/ 105 h 486"/>
                <a:gd name="T88" fmla="*/ 125 w 486"/>
                <a:gd name="T89" fmla="*/ 125 h 486"/>
                <a:gd name="T90" fmla="*/ 105 w 486"/>
                <a:gd name="T91" fmla="*/ 147 h 486"/>
                <a:gd name="T92" fmla="*/ 85 w 486"/>
                <a:gd name="T93" fmla="*/ 171 h 486"/>
                <a:gd name="T94" fmla="*/ 67 w 486"/>
                <a:gd name="T95" fmla="*/ 196 h 486"/>
                <a:gd name="T96" fmla="*/ 50 w 486"/>
                <a:gd name="T97" fmla="*/ 222 h 486"/>
                <a:gd name="T98" fmla="*/ 36 w 486"/>
                <a:gd name="T99" fmla="*/ 248 h 486"/>
                <a:gd name="T100" fmla="*/ 22 w 486"/>
                <a:gd name="T101" fmla="*/ 275 h 486"/>
                <a:gd name="T102" fmla="*/ 9 w 486"/>
                <a:gd name="T103" fmla="*/ 303 h 486"/>
                <a:gd name="T104" fmla="*/ 0 w 486"/>
                <a:gd name="T105" fmla="*/ 333 h 486"/>
                <a:gd name="T106" fmla="*/ 0 w 486"/>
                <a:gd name="T107" fmla="*/ 33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6" h="486">
                  <a:moveTo>
                    <a:pt x="0" y="333"/>
                  </a:moveTo>
                  <a:lnTo>
                    <a:pt x="151" y="486"/>
                  </a:lnTo>
                  <a:lnTo>
                    <a:pt x="151" y="486"/>
                  </a:lnTo>
                  <a:lnTo>
                    <a:pt x="152" y="468"/>
                  </a:lnTo>
                  <a:lnTo>
                    <a:pt x="153" y="451"/>
                  </a:lnTo>
                  <a:lnTo>
                    <a:pt x="156" y="435"/>
                  </a:lnTo>
                  <a:lnTo>
                    <a:pt x="158" y="418"/>
                  </a:lnTo>
                  <a:lnTo>
                    <a:pt x="162" y="401"/>
                  </a:lnTo>
                  <a:lnTo>
                    <a:pt x="167" y="387"/>
                  </a:lnTo>
                  <a:lnTo>
                    <a:pt x="172" y="370"/>
                  </a:lnTo>
                  <a:lnTo>
                    <a:pt x="178" y="356"/>
                  </a:lnTo>
                  <a:lnTo>
                    <a:pt x="184" y="341"/>
                  </a:lnTo>
                  <a:lnTo>
                    <a:pt x="192" y="326"/>
                  </a:lnTo>
                  <a:lnTo>
                    <a:pt x="199" y="312"/>
                  </a:lnTo>
                  <a:lnTo>
                    <a:pt x="208" y="298"/>
                  </a:lnTo>
                  <a:lnTo>
                    <a:pt x="218" y="286"/>
                  </a:lnTo>
                  <a:lnTo>
                    <a:pt x="228" y="274"/>
                  </a:lnTo>
                  <a:lnTo>
                    <a:pt x="238" y="261"/>
                  </a:lnTo>
                  <a:lnTo>
                    <a:pt x="249" y="249"/>
                  </a:lnTo>
                  <a:lnTo>
                    <a:pt x="261" y="238"/>
                  </a:lnTo>
                  <a:lnTo>
                    <a:pt x="272" y="228"/>
                  </a:lnTo>
                  <a:lnTo>
                    <a:pt x="286" y="218"/>
                  </a:lnTo>
                  <a:lnTo>
                    <a:pt x="298" y="209"/>
                  </a:lnTo>
                  <a:lnTo>
                    <a:pt x="312" y="200"/>
                  </a:lnTo>
                  <a:lnTo>
                    <a:pt x="326" y="192"/>
                  </a:lnTo>
                  <a:lnTo>
                    <a:pt x="341" y="184"/>
                  </a:lnTo>
                  <a:lnTo>
                    <a:pt x="356" y="178"/>
                  </a:lnTo>
                  <a:lnTo>
                    <a:pt x="370" y="172"/>
                  </a:lnTo>
                  <a:lnTo>
                    <a:pt x="387" y="167"/>
                  </a:lnTo>
                  <a:lnTo>
                    <a:pt x="401" y="162"/>
                  </a:lnTo>
                  <a:lnTo>
                    <a:pt x="418" y="158"/>
                  </a:lnTo>
                  <a:lnTo>
                    <a:pt x="435" y="156"/>
                  </a:lnTo>
                  <a:lnTo>
                    <a:pt x="451" y="153"/>
                  </a:lnTo>
                  <a:lnTo>
                    <a:pt x="468" y="152"/>
                  </a:lnTo>
                  <a:lnTo>
                    <a:pt x="486" y="151"/>
                  </a:lnTo>
                  <a:lnTo>
                    <a:pt x="333" y="0"/>
                  </a:lnTo>
                  <a:lnTo>
                    <a:pt x="333" y="0"/>
                  </a:lnTo>
                  <a:lnTo>
                    <a:pt x="303" y="9"/>
                  </a:lnTo>
                  <a:lnTo>
                    <a:pt x="275" y="21"/>
                  </a:lnTo>
                  <a:lnTo>
                    <a:pt x="248" y="34"/>
                  </a:lnTo>
                  <a:lnTo>
                    <a:pt x="220" y="50"/>
                  </a:lnTo>
                  <a:lnTo>
                    <a:pt x="196" y="67"/>
                  </a:lnTo>
                  <a:lnTo>
                    <a:pt x="171" y="85"/>
                  </a:lnTo>
                  <a:lnTo>
                    <a:pt x="147" y="105"/>
                  </a:lnTo>
                  <a:lnTo>
                    <a:pt x="125" y="125"/>
                  </a:lnTo>
                  <a:lnTo>
                    <a:pt x="105" y="147"/>
                  </a:lnTo>
                  <a:lnTo>
                    <a:pt x="85" y="171"/>
                  </a:lnTo>
                  <a:lnTo>
                    <a:pt x="67" y="196"/>
                  </a:lnTo>
                  <a:lnTo>
                    <a:pt x="50" y="222"/>
                  </a:lnTo>
                  <a:lnTo>
                    <a:pt x="36" y="248"/>
                  </a:lnTo>
                  <a:lnTo>
                    <a:pt x="22" y="275"/>
                  </a:lnTo>
                  <a:lnTo>
                    <a:pt x="9" y="303"/>
                  </a:lnTo>
                  <a:lnTo>
                    <a:pt x="0" y="333"/>
                  </a:lnTo>
                  <a:lnTo>
                    <a:pt x="0" y="333"/>
                  </a:lnTo>
                  <a:close/>
                </a:path>
              </a:pathLst>
            </a:custGeom>
            <a:solidFill>
              <a:srgbClr val="7ECE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12"/>
            <p:cNvSpPr>
              <a:spLocks/>
            </p:cNvSpPr>
            <p:nvPr/>
          </p:nvSpPr>
          <p:spPr bwMode="auto">
            <a:xfrm>
              <a:off x="1689101" y="358775"/>
              <a:ext cx="635000" cy="528638"/>
            </a:xfrm>
            <a:custGeom>
              <a:avLst/>
              <a:gdLst>
                <a:gd name="T0" fmla="*/ 488 w 800"/>
                <a:gd name="T1" fmla="*/ 2 h 665"/>
                <a:gd name="T2" fmla="*/ 407 w 800"/>
                <a:gd name="T3" fmla="*/ 22 h 665"/>
                <a:gd name="T4" fmla="*/ 337 w 800"/>
                <a:gd name="T5" fmla="*/ 65 h 665"/>
                <a:gd name="T6" fmla="*/ 282 w 800"/>
                <a:gd name="T7" fmla="*/ 125 h 665"/>
                <a:gd name="T8" fmla="*/ 246 w 800"/>
                <a:gd name="T9" fmla="*/ 199 h 665"/>
                <a:gd name="T10" fmla="*/ 234 w 800"/>
                <a:gd name="T11" fmla="*/ 284 h 665"/>
                <a:gd name="T12" fmla="*/ 230 w 800"/>
                <a:gd name="T13" fmla="*/ 330 h 665"/>
                <a:gd name="T14" fmla="*/ 206 w 800"/>
                <a:gd name="T15" fmla="*/ 393 h 665"/>
                <a:gd name="T16" fmla="*/ 165 w 800"/>
                <a:gd name="T17" fmla="*/ 449 h 665"/>
                <a:gd name="T18" fmla="*/ 129 w 800"/>
                <a:gd name="T19" fmla="*/ 477 h 665"/>
                <a:gd name="T20" fmla="*/ 69 w 800"/>
                <a:gd name="T21" fmla="*/ 507 h 665"/>
                <a:gd name="T22" fmla="*/ 0 w 800"/>
                <a:gd name="T23" fmla="*/ 517 h 665"/>
                <a:gd name="T24" fmla="*/ 168 w 800"/>
                <a:gd name="T25" fmla="*/ 657 h 665"/>
                <a:gd name="T26" fmla="*/ 224 w 800"/>
                <a:gd name="T27" fmla="*/ 626 h 665"/>
                <a:gd name="T28" fmla="*/ 275 w 800"/>
                <a:gd name="T29" fmla="*/ 588 h 665"/>
                <a:gd name="T30" fmla="*/ 303 w 800"/>
                <a:gd name="T31" fmla="*/ 558 h 665"/>
                <a:gd name="T32" fmla="*/ 341 w 800"/>
                <a:gd name="T33" fmla="*/ 511 h 665"/>
                <a:gd name="T34" fmla="*/ 370 w 800"/>
                <a:gd name="T35" fmla="*/ 459 h 665"/>
                <a:gd name="T36" fmla="*/ 392 w 800"/>
                <a:gd name="T37" fmla="*/ 403 h 665"/>
                <a:gd name="T38" fmla="*/ 405 w 800"/>
                <a:gd name="T39" fmla="*/ 345 h 665"/>
                <a:gd name="T40" fmla="*/ 410 w 800"/>
                <a:gd name="T41" fmla="*/ 284 h 665"/>
                <a:gd name="T42" fmla="*/ 412 w 800"/>
                <a:gd name="T43" fmla="*/ 261 h 665"/>
                <a:gd name="T44" fmla="*/ 422 w 800"/>
                <a:gd name="T45" fmla="*/ 232 h 665"/>
                <a:gd name="T46" fmla="*/ 441 w 800"/>
                <a:gd name="T47" fmla="*/ 207 h 665"/>
                <a:gd name="T48" fmla="*/ 466 w 800"/>
                <a:gd name="T49" fmla="*/ 188 h 665"/>
                <a:gd name="T50" fmla="*/ 495 w 800"/>
                <a:gd name="T51" fmla="*/ 178 h 665"/>
                <a:gd name="T52" fmla="*/ 516 w 800"/>
                <a:gd name="T53" fmla="*/ 176 h 665"/>
                <a:gd name="T54" fmla="*/ 549 w 800"/>
                <a:gd name="T55" fmla="*/ 181 h 665"/>
                <a:gd name="T56" fmla="*/ 577 w 800"/>
                <a:gd name="T57" fmla="*/ 194 h 665"/>
                <a:gd name="T58" fmla="*/ 599 w 800"/>
                <a:gd name="T59" fmla="*/ 216 h 665"/>
                <a:gd name="T60" fmla="*/ 616 w 800"/>
                <a:gd name="T61" fmla="*/ 242 h 665"/>
                <a:gd name="T62" fmla="*/ 623 w 800"/>
                <a:gd name="T63" fmla="*/ 273 h 665"/>
                <a:gd name="T64" fmla="*/ 623 w 800"/>
                <a:gd name="T65" fmla="*/ 317 h 665"/>
                <a:gd name="T66" fmla="*/ 608 w 800"/>
                <a:gd name="T67" fmla="*/ 415 h 665"/>
                <a:gd name="T68" fmla="*/ 577 w 800"/>
                <a:gd name="T69" fmla="*/ 507 h 665"/>
                <a:gd name="T70" fmla="*/ 692 w 800"/>
                <a:gd name="T71" fmla="*/ 665 h 665"/>
                <a:gd name="T72" fmla="*/ 735 w 800"/>
                <a:gd name="T73" fmla="*/ 585 h 665"/>
                <a:gd name="T74" fmla="*/ 767 w 800"/>
                <a:gd name="T75" fmla="*/ 501 h 665"/>
                <a:gd name="T76" fmla="*/ 783 w 800"/>
                <a:gd name="T77" fmla="*/ 441 h 665"/>
                <a:gd name="T78" fmla="*/ 799 w 800"/>
                <a:gd name="T79" fmla="*/ 323 h 665"/>
                <a:gd name="T80" fmla="*/ 798 w 800"/>
                <a:gd name="T81" fmla="*/ 254 h 665"/>
                <a:gd name="T82" fmla="*/ 778 w 800"/>
                <a:gd name="T83" fmla="*/ 173 h 665"/>
                <a:gd name="T84" fmla="*/ 735 w 800"/>
                <a:gd name="T85" fmla="*/ 104 h 665"/>
                <a:gd name="T86" fmla="*/ 675 w 800"/>
                <a:gd name="T87" fmla="*/ 48 h 665"/>
                <a:gd name="T88" fmla="*/ 601 w 800"/>
                <a:gd name="T89" fmla="*/ 13 h 665"/>
                <a:gd name="T90" fmla="*/ 516 w 800"/>
                <a:gd name="T91"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 h="665">
                  <a:moveTo>
                    <a:pt x="516" y="0"/>
                  </a:moveTo>
                  <a:lnTo>
                    <a:pt x="516" y="0"/>
                  </a:lnTo>
                  <a:lnTo>
                    <a:pt x="488" y="2"/>
                  </a:lnTo>
                  <a:lnTo>
                    <a:pt x="459" y="6"/>
                  </a:lnTo>
                  <a:lnTo>
                    <a:pt x="433" y="13"/>
                  </a:lnTo>
                  <a:lnTo>
                    <a:pt x="407" y="22"/>
                  </a:lnTo>
                  <a:lnTo>
                    <a:pt x="382" y="34"/>
                  </a:lnTo>
                  <a:lnTo>
                    <a:pt x="359" y="48"/>
                  </a:lnTo>
                  <a:lnTo>
                    <a:pt x="337" y="65"/>
                  </a:lnTo>
                  <a:lnTo>
                    <a:pt x="317" y="83"/>
                  </a:lnTo>
                  <a:lnTo>
                    <a:pt x="298" y="104"/>
                  </a:lnTo>
                  <a:lnTo>
                    <a:pt x="282" y="125"/>
                  </a:lnTo>
                  <a:lnTo>
                    <a:pt x="268" y="149"/>
                  </a:lnTo>
                  <a:lnTo>
                    <a:pt x="256" y="173"/>
                  </a:lnTo>
                  <a:lnTo>
                    <a:pt x="246" y="199"/>
                  </a:lnTo>
                  <a:lnTo>
                    <a:pt x="240" y="227"/>
                  </a:lnTo>
                  <a:lnTo>
                    <a:pt x="235" y="254"/>
                  </a:lnTo>
                  <a:lnTo>
                    <a:pt x="234" y="284"/>
                  </a:lnTo>
                  <a:lnTo>
                    <a:pt x="234" y="284"/>
                  </a:lnTo>
                  <a:lnTo>
                    <a:pt x="232" y="306"/>
                  </a:lnTo>
                  <a:lnTo>
                    <a:pt x="230" y="330"/>
                  </a:lnTo>
                  <a:lnTo>
                    <a:pt x="224" y="352"/>
                  </a:lnTo>
                  <a:lnTo>
                    <a:pt x="216" y="373"/>
                  </a:lnTo>
                  <a:lnTo>
                    <a:pt x="206" y="393"/>
                  </a:lnTo>
                  <a:lnTo>
                    <a:pt x="195" y="413"/>
                  </a:lnTo>
                  <a:lnTo>
                    <a:pt x="182" y="431"/>
                  </a:lnTo>
                  <a:lnTo>
                    <a:pt x="165" y="449"/>
                  </a:lnTo>
                  <a:lnTo>
                    <a:pt x="165" y="449"/>
                  </a:lnTo>
                  <a:lnTo>
                    <a:pt x="148" y="464"/>
                  </a:lnTo>
                  <a:lnTo>
                    <a:pt x="129" y="477"/>
                  </a:lnTo>
                  <a:lnTo>
                    <a:pt x="110" y="490"/>
                  </a:lnTo>
                  <a:lnTo>
                    <a:pt x="90" y="500"/>
                  </a:lnTo>
                  <a:lnTo>
                    <a:pt x="69" y="507"/>
                  </a:lnTo>
                  <a:lnTo>
                    <a:pt x="46" y="512"/>
                  </a:lnTo>
                  <a:lnTo>
                    <a:pt x="23" y="516"/>
                  </a:lnTo>
                  <a:lnTo>
                    <a:pt x="0" y="517"/>
                  </a:lnTo>
                  <a:lnTo>
                    <a:pt x="148" y="665"/>
                  </a:lnTo>
                  <a:lnTo>
                    <a:pt x="148" y="665"/>
                  </a:lnTo>
                  <a:lnTo>
                    <a:pt x="168" y="657"/>
                  </a:lnTo>
                  <a:lnTo>
                    <a:pt x="186" y="648"/>
                  </a:lnTo>
                  <a:lnTo>
                    <a:pt x="205" y="637"/>
                  </a:lnTo>
                  <a:lnTo>
                    <a:pt x="224" y="626"/>
                  </a:lnTo>
                  <a:lnTo>
                    <a:pt x="241" y="615"/>
                  </a:lnTo>
                  <a:lnTo>
                    <a:pt x="257" y="601"/>
                  </a:lnTo>
                  <a:lnTo>
                    <a:pt x="275" y="588"/>
                  </a:lnTo>
                  <a:lnTo>
                    <a:pt x="289" y="573"/>
                  </a:lnTo>
                  <a:lnTo>
                    <a:pt x="289" y="573"/>
                  </a:lnTo>
                  <a:lnTo>
                    <a:pt x="303" y="558"/>
                  </a:lnTo>
                  <a:lnTo>
                    <a:pt x="317" y="543"/>
                  </a:lnTo>
                  <a:lnTo>
                    <a:pt x="329" y="527"/>
                  </a:lnTo>
                  <a:lnTo>
                    <a:pt x="341" y="511"/>
                  </a:lnTo>
                  <a:lnTo>
                    <a:pt x="351" y="493"/>
                  </a:lnTo>
                  <a:lnTo>
                    <a:pt x="361" y="476"/>
                  </a:lnTo>
                  <a:lnTo>
                    <a:pt x="370" y="459"/>
                  </a:lnTo>
                  <a:lnTo>
                    <a:pt x="379" y="440"/>
                  </a:lnTo>
                  <a:lnTo>
                    <a:pt x="386" y="421"/>
                  </a:lnTo>
                  <a:lnTo>
                    <a:pt x="392" y="403"/>
                  </a:lnTo>
                  <a:lnTo>
                    <a:pt x="397" y="383"/>
                  </a:lnTo>
                  <a:lnTo>
                    <a:pt x="401" y="364"/>
                  </a:lnTo>
                  <a:lnTo>
                    <a:pt x="405" y="345"/>
                  </a:lnTo>
                  <a:lnTo>
                    <a:pt x="407" y="323"/>
                  </a:lnTo>
                  <a:lnTo>
                    <a:pt x="408" y="304"/>
                  </a:lnTo>
                  <a:lnTo>
                    <a:pt x="410" y="284"/>
                  </a:lnTo>
                  <a:lnTo>
                    <a:pt x="410" y="284"/>
                  </a:lnTo>
                  <a:lnTo>
                    <a:pt x="410" y="273"/>
                  </a:lnTo>
                  <a:lnTo>
                    <a:pt x="412" y="261"/>
                  </a:lnTo>
                  <a:lnTo>
                    <a:pt x="415" y="251"/>
                  </a:lnTo>
                  <a:lnTo>
                    <a:pt x="418" y="242"/>
                  </a:lnTo>
                  <a:lnTo>
                    <a:pt x="422" y="232"/>
                  </a:lnTo>
                  <a:lnTo>
                    <a:pt x="428" y="223"/>
                  </a:lnTo>
                  <a:lnTo>
                    <a:pt x="435" y="216"/>
                  </a:lnTo>
                  <a:lnTo>
                    <a:pt x="441" y="207"/>
                  </a:lnTo>
                  <a:lnTo>
                    <a:pt x="448" y="201"/>
                  </a:lnTo>
                  <a:lnTo>
                    <a:pt x="457" y="194"/>
                  </a:lnTo>
                  <a:lnTo>
                    <a:pt x="466" y="188"/>
                  </a:lnTo>
                  <a:lnTo>
                    <a:pt x="475" y="185"/>
                  </a:lnTo>
                  <a:lnTo>
                    <a:pt x="485" y="181"/>
                  </a:lnTo>
                  <a:lnTo>
                    <a:pt x="495" y="178"/>
                  </a:lnTo>
                  <a:lnTo>
                    <a:pt x="506" y="176"/>
                  </a:lnTo>
                  <a:lnTo>
                    <a:pt x="516" y="176"/>
                  </a:lnTo>
                  <a:lnTo>
                    <a:pt x="516" y="176"/>
                  </a:lnTo>
                  <a:lnTo>
                    <a:pt x="528" y="176"/>
                  </a:lnTo>
                  <a:lnTo>
                    <a:pt x="539" y="178"/>
                  </a:lnTo>
                  <a:lnTo>
                    <a:pt x="549" y="181"/>
                  </a:lnTo>
                  <a:lnTo>
                    <a:pt x="559" y="185"/>
                  </a:lnTo>
                  <a:lnTo>
                    <a:pt x="568" y="188"/>
                  </a:lnTo>
                  <a:lnTo>
                    <a:pt x="577" y="194"/>
                  </a:lnTo>
                  <a:lnTo>
                    <a:pt x="585" y="201"/>
                  </a:lnTo>
                  <a:lnTo>
                    <a:pt x="593" y="207"/>
                  </a:lnTo>
                  <a:lnTo>
                    <a:pt x="599" y="216"/>
                  </a:lnTo>
                  <a:lnTo>
                    <a:pt x="606" y="223"/>
                  </a:lnTo>
                  <a:lnTo>
                    <a:pt x="611" y="232"/>
                  </a:lnTo>
                  <a:lnTo>
                    <a:pt x="616" y="242"/>
                  </a:lnTo>
                  <a:lnTo>
                    <a:pt x="619" y="251"/>
                  </a:lnTo>
                  <a:lnTo>
                    <a:pt x="622" y="261"/>
                  </a:lnTo>
                  <a:lnTo>
                    <a:pt x="623" y="273"/>
                  </a:lnTo>
                  <a:lnTo>
                    <a:pt x="624" y="284"/>
                  </a:lnTo>
                  <a:lnTo>
                    <a:pt x="624" y="284"/>
                  </a:lnTo>
                  <a:lnTo>
                    <a:pt x="623" y="317"/>
                  </a:lnTo>
                  <a:lnTo>
                    <a:pt x="621" y="351"/>
                  </a:lnTo>
                  <a:lnTo>
                    <a:pt x="616" y="383"/>
                  </a:lnTo>
                  <a:lnTo>
                    <a:pt x="608" y="415"/>
                  </a:lnTo>
                  <a:lnTo>
                    <a:pt x="599" y="446"/>
                  </a:lnTo>
                  <a:lnTo>
                    <a:pt x="590" y="477"/>
                  </a:lnTo>
                  <a:lnTo>
                    <a:pt x="577" y="507"/>
                  </a:lnTo>
                  <a:lnTo>
                    <a:pt x="563" y="536"/>
                  </a:lnTo>
                  <a:lnTo>
                    <a:pt x="692" y="665"/>
                  </a:lnTo>
                  <a:lnTo>
                    <a:pt x="692" y="665"/>
                  </a:lnTo>
                  <a:lnTo>
                    <a:pt x="707" y="638"/>
                  </a:lnTo>
                  <a:lnTo>
                    <a:pt x="721" y="612"/>
                  </a:lnTo>
                  <a:lnTo>
                    <a:pt x="735" y="585"/>
                  </a:lnTo>
                  <a:lnTo>
                    <a:pt x="746" y="558"/>
                  </a:lnTo>
                  <a:lnTo>
                    <a:pt x="757" y="529"/>
                  </a:lnTo>
                  <a:lnTo>
                    <a:pt x="767" y="501"/>
                  </a:lnTo>
                  <a:lnTo>
                    <a:pt x="776" y="471"/>
                  </a:lnTo>
                  <a:lnTo>
                    <a:pt x="783" y="441"/>
                  </a:lnTo>
                  <a:lnTo>
                    <a:pt x="783" y="441"/>
                  </a:lnTo>
                  <a:lnTo>
                    <a:pt x="790" y="403"/>
                  </a:lnTo>
                  <a:lnTo>
                    <a:pt x="795" y="363"/>
                  </a:lnTo>
                  <a:lnTo>
                    <a:pt x="799" y="323"/>
                  </a:lnTo>
                  <a:lnTo>
                    <a:pt x="800" y="284"/>
                  </a:lnTo>
                  <a:lnTo>
                    <a:pt x="800" y="284"/>
                  </a:lnTo>
                  <a:lnTo>
                    <a:pt x="798" y="254"/>
                  </a:lnTo>
                  <a:lnTo>
                    <a:pt x="794" y="227"/>
                  </a:lnTo>
                  <a:lnTo>
                    <a:pt x="787" y="199"/>
                  </a:lnTo>
                  <a:lnTo>
                    <a:pt x="778" y="173"/>
                  </a:lnTo>
                  <a:lnTo>
                    <a:pt x="766" y="149"/>
                  </a:lnTo>
                  <a:lnTo>
                    <a:pt x="751" y="125"/>
                  </a:lnTo>
                  <a:lnTo>
                    <a:pt x="735" y="104"/>
                  </a:lnTo>
                  <a:lnTo>
                    <a:pt x="717" y="83"/>
                  </a:lnTo>
                  <a:lnTo>
                    <a:pt x="696" y="65"/>
                  </a:lnTo>
                  <a:lnTo>
                    <a:pt x="675" y="48"/>
                  </a:lnTo>
                  <a:lnTo>
                    <a:pt x="652" y="34"/>
                  </a:lnTo>
                  <a:lnTo>
                    <a:pt x="627" y="22"/>
                  </a:lnTo>
                  <a:lnTo>
                    <a:pt x="601" y="13"/>
                  </a:lnTo>
                  <a:lnTo>
                    <a:pt x="573" y="6"/>
                  </a:lnTo>
                  <a:lnTo>
                    <a:pt x="546" y="2"/>
                  </a:lnTo>
                  <a:lnTo>
                    <a:pt x="516" y="0"/>
                  </a:lnTo>
                  <a:lnTo>
                    <a:pt x="516" y="0"/>
                  </a:lnTo>
                  <a:close/>
                </a:path>
              </a:pathLst>
            </a:custGeom>
            <a:solidFill>
              <a:srgbClr val="7ECE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3"/>
            <p:cNvSpPr>
              <a:spLocks/>
            </p:cNvSpPr>
            <p:nvPr/>
          </p:nvSpPr>
          <p:spPr bwMode="auto">
            <a:xfrm>
              <a:off x="2593976" y="219075"/>
              <a:ext cx="320675" cy="541338"/>
            </a:xfrm>
            <a:custGeom>
              <a:avLst/>
              <a:gdLst>
                <a:gd name="T0" fmla="*/ 323 w 406"/>
                <a:gd name="T1" fmla="*/ 123 h 684"/>
                <a:gd name="T2" fmla="*/ 294 w 406"/>
                <a:gd name="T3" fmla="*/ 86 h 684"/>
                <a:gd name="T4" fmla="*/ 272 w 406"/>
                <a:gd name="T5" fmla="*/ 71 h 684"/>
                <a:gd name="T6" fmla="*/ 236 w 406"/>
                <a:gd name="T7" fmla="*/ 61 h 684"/>
                <a:gd name="T8" fmla="*/ 205 w 406"/>
                <a:gd name="T9" fmla="*/ 60 h 684"/>
                <a:gd name="T10" fmla="*/ 175 w 406"/>
                <a:gd name="T11" fmla="*/ 67 h 684"/>
                <a:gd name="T12" fmla="*/ 150 w 406"/>
                <a:gd name="T13" fmla="*/ 80 h 684"/>
                <a:gd name="T14" fmla="*/ 132 w 406"/>
                <a:gd name="T15" fmla="*/ 98 h 684"/>
                <a:gd name="T16" fmla="*/ 120 w 406"/>
                <a:gd name="T17" fmla="*/ 121 h 684"/>
                <a:gd name="T18" fmla="*/ 116 w 406"/>
                <a:gd name="T19" fmla="*/ 145 h 684"/>
                <a:gd name="T20" fmla="*/ 119 w 406"/>
                <a:gd name="T21" fmla="*/ 170 h 684"/>
                <a:gd name="T22" fmla="*/ 135 w 406"/>
                <a:gd name="T23" fmla="*/ 200 h 684"/>
                <a:gd name="T24" fmla="*/ 161 w 406"/>
                <a:gd name="T25" fmla="*/ 225 h 684"/>
                <a:gd name="T26" fmla="*/ 261 w 406"/>
                <a:gd name="T27" fmla="*/ 278 h 684"/>
                <a:gd name="T28" fmla="*/ 326 w 406"/>
                <a:gd name="T29" fmla="*/ 317 h 684"/>
                <a:gd name="T30" fmla="*/ 361 w 406"/>
                <a:gd name="T31" fmla="*/ 346 h 684"/>
                <a:gd name="T32" fmla="*/ 387 w 406"/>
                <a:gd name="T33" fmla="*/ 384 h 684"/>
                <a:gd name="T34" fmla="*/ 403 w 406"/>
                <a:gd name="T35" fmla="*/ 431 h 684"/>
                <a:gd name="T36" fmla="*/ 406 w 406"/>
                <a:gd name="T37" fmla="*/ 468 h 684"/>
                <a:gd name="T38" fmla="*/ 396 w 406"/>
                <a:gd name="T39" fmla="*/ 535 h 684"/>
                <a:gd name="T40" fmla="*/ 366 w 406"/>
                <a:gd name="T41" fmla="*/ 592 h 684"/>
                <a:gd name="T42" fmla="*/ 319 w 406"/>
                <a:gd name="T43" fmla="*/ 637 h 684"/>
                <a:gd name="T44" fmla="*/ 257 w 406"/>
                <a:gd name="T45" fmla="*/ 668 h 684"/>
                <a:gd name="T46" fmla="*/ 181 w 406"/>
                <a:gd name="T47" fmla="*/ 683 h 684"/>
                <a:gd name="T48" fmla="*/ 128 w 406"/>
                <a:gd name="T49" fmla="*/ 683 h 684"/>
                <a:gd name="T50" fmla="*/ 61 w 406"/>
                <a:gd name="T51" fmla="*/ 671 h 684"/>
                <a:gd name="T52" fmla="*/ 11 w 406"/>
                <a:gd name="T53" fmla="*/ 650 h 684"/>
                <a:gd name="T54" fmla="*/ 9 w 406"/>
                <a:gd name="T55" fmla="*/ 611 h 684"/>
                <a:gd name="T56" fmla="*/ 27 w 406"/>
                <a:gd name="T57" fmla="*/ 521 h 684"/>
                <a:gd name="T58" fmla="*/ 47 w 406"/>
                <a:gd name="T59" fmla="*/ 531 h 684"/>
                <a:gd name="T60" fmla="*/ 60 w 406"/>
                <a:gd name="T61" fmla="*/ 561 h 684"/>
                <a:gd name="T62" fmla="*/ 78 w 406"/>
                <a:gd name="T63" fmla="*/ 586 h 684"/>
                <a:gd name="T64" fmla="*/ 104 w 406"/>
                <a:gd name="T65" fmla="*/ 607 h 684"/>
                <a:gd name="T66" fmla="*/ 137 w 406"/>
                <a:gd name="T67" fmla="*/ 619 h 684"/>
                <a:gd name="T68" fmla="*/ 178 w 406"/>
                <a:gd name="T69" fmla="*/ 624 h 684"/>
                <a:gd name="T70" fmla="*/ 204 w 406"/>
                <a:gd name="T71" fmla="*/ 623 h 684"/>
                <a:gd name="T72" fmla="*/ 236 w 406"/>
                <a:gd name="T73" fmla="*/ 613 h 684"/>
                <a:gd name="T74" fmla="*/ 261 w 406"/>
                <a:gd name="T75" fmla="*/ 596 h 684"/>
                <a:gd name="T76" fmla="*/ 278 w 406"/>
                <a:gd name="T77" fmla="*/ 573 h 684"/>
                <a:gd name="T78" fmla="*/ 287 w 406"/>
                <a:gd name="T79" fmla="*/ 547 h 684"/>
                <a:gd name="T80" fmla="*/ 289 w 406"/>
                <a:gd name="T81" fmla="*/ 527 h 684"/>
                <a:gd name="T82" fmla="*/ 282 w 406"/>
                <a:gd name="T83" fmla="*/ 492 h 684"/>
                <a:gd name="T84" fmla="*/ 262 w 406"/>
                <a:gd name="T85" fmla="*/ 463 h 684"/>
                <a:gd name="T86" fmla="*/ 222 w 406"/>
                <a:gd name="T87" fmla="*/ 432 h 684"/>
                <a:gd name="T88" fmla="*/ 120 w 406"/>
                <a:gd name="T89" fmla="*/ 380 h 684"/>
                <a:gd name="T90" fmla="*/ 71 w 406"/>
                <a:gd name="T91" fmla="*/ 346 h 684"/>
                <a:gd name="T92" fmla="*/ 40 w 406"/>
                <a:gd name="T93" fmla="*/ 315 h 684"/>
                <a:gd name="T94" fmla="*/ 16 w 406"/>
                <a:gd name="T95" fmla="*/ 274 h 684"/>
                <a:gd name="T96" fmla="*/ 5 w 406"/>
                <a:gd name="T97" fmla="*/ 225 h 684"/>
                <a:gd name="T98" fmla="*/ 5 w 406"/>
                <a:gd name="T99" fmla="*/ 181 h 684"/>
                <a:gd name="T100" fmla="*/ 23 w 406"/>
                <a:gd name="T101" fmla="*/ 117 h 684"/>
                <a:gd name="T102" fmla="*/ 55 w 406"/>
                <a:gd name="T103" fmla="*/ 67 h 684"/>
                <a:gd name="T104" fmla="*/ 102 w 406"/>
                <a:gd name="T105" fmla="*/ 30 h 684"/>
                <a:gd name="T106" fmla="*/ 156 w 406"/>
                <a:gd name="T107" fmla="*/ 8 h 684"/>
                <a:gd name="T108" fmla="*/ 218 w 406"/>
                <a:gd name="T109" fmla="*/ 0 h 684"/>
                <a:gd name="T110" fmla="*/ 267 w 406"/>
                <a:gd name="T111" fmla="*/ 4 h 684"/>
                <a:gd name="T112" fmla="*/ 328 w 406"/>
                <a:gd name="T113" fmla="*/ 20 h 684"/>
                <a:gd name="T114" fmla="*/ 376 w 406"/>
                <a:gd name="T115" fmla="*/ 47 h 684"/>
                <a:gd name="T116" fmla="*/ 361 w 406"/>
                <a:gd name="T117" fmla="*/ 9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6" h="684">
                  <a:moveTo>
                    <a:pt x="330" y="142"/>
                  </a:moveTo>
                  <a:lnTo>
                    <a:pt x="330" y="142"/>
                  </a:lnTo>
                  <a:lnTo>
                    <a:pt x="323" y="123"/>
                  </a:lnTo>
                  <a:lnTo>
                    <a:pt x="313" y="106"/>
                  </a:lnTo>
                  <a:lnTo>
                    <a:pt x="300" y="92"/>
                  </a:lnTo>
                  <a:lnTo>
                    <a:pt x="294" y="86"/>
                  </a:lnTo>
                  <a:lnTo>
                    <a:pt x="287" y="81"/>
                  </a:lnTo>
                  <a:lnTo>
                    <a:pt x="279" y="76"/>
                  </a:lnTo>
                  <a:lnTo>
                    <a:pt x="272" y="71"/>
                  </a:lnTo>
                  <a:lnTo>
                    <a:pt x="263" y="69"/>
                  </a:lnTo>
                  <a:lnTo>
                    <a:pt x="254" y="65"/>
                  </a:lnTo>
                  <a:lnTo>
                    <a:pt x="236" y="61"/>
                  </a:lnTo>
                  <a:lnTo>
                    <a:pt x="215" y="60"/>
                  </a:lnTo>
                  <a:lnTo>
                    <a:pt x="215" y="60"/>
                  </a:lnTo>
                  <a:lnTo>
                    <a:pt x="205" y="60"/>
                  </a:lnTo>
                  <a:lnTo>
                    <a:pt x="194" y="61"/>
                  </a:lnTo>
                  <a:lnTo>
                    <a:pt x="185" y="64"/>
                  </a:lnTo>
                  <a:lnTo>
                    <a:pt x="175" y="67"/>
                  </a:lnTo>
                  <a:lnTo>
                    <a:pt x="166" y="71"/>
                  </a:lnTo>
                  <a:lnTo>
                    <a:pt x="158" y="75"/>
                  </a:lnTo>
                  <a:lnTo>
                    <a:pt x="150" y="80"/>
                  </a:lnTo>
                  <a:lnTo>
                    <a:pt x="144" y="86"/>
                  </a:lnTo>
                  <a:lnTo>
                    <a:pt x="138" y="92"/>
                  </a:lnTo>
                  <a:lnTo>
                    <a:pt x="132" y="98"/>
                  </a:lnTo>
                  <a:lnTo>
                    <a:pt x="127" y="106"/>
                  </a:lnTo>
                  <a:lnTo>
                    <a:pt x="123" y="113"/>
                  </a:lnTo>
                  <a:lnTo>
                    <a:pt x="120" y="121"/>
                  </a:lnTo>
                  <a:lnTo>
                    <a:pt x="118" y="129"/>
                  </a:lnTo>
                  <a:lnTo>
                    <a:pt x="117" y="137"/>
                  </a:lnTo>
                  <a:lnTo>
                    <a:pt x="116" y="145"/>
                  </a:lnTo>
                  <a:lnTo>
                    <a:pt x="116" y="145"/>
                  </a:lnTo>
                  <a:lnTo>
                    <a:pt x="117" y="158"/>
                  </a:lnTo>
                  <a:lnTo>
                    <a:pt x="119" y="170"/>
                  </a:lnTo>
                  <a:lnTo>
                    <a:pt x="123" y="181"/>
                  </a:lnTo>
                  <a:lnTo>
                    <a:pt x="128" y="191"/>
                  </a:lnTo>
                  <a:lnTo>
                    <a:pt x="135" y="200"/>
                  </a:lnTo>
                  <a:lnTo>
                    <a:pt x="143" y="209"/>
                  </a:lnTo>
                  <a:lnTo>
                    <a:pt x="151" y="217"/>
                  </a:lnTo>
                  <a:lnTo>
                    <a:pt x="161" y="225"/>
                  </a:lnTo>
                  <a:lnTo>
                    <a:pt x="184" y="240"/>
                  </a:lnTo>
                  <a:lnTo>
                    <a:pt x="207" y="252"/>
                  </a:lnTo>
                  <a:lnTo>
                    <a:pt x="261" y="278"/>
                  </a:lnTo>
                  <a:lnTo>
                    <a:pt x="288" y="293"/>
                  </a:lnTo>
                  <a:lnTo>
                    <a:pt x="314" y="308"/>
                  </a:lnTo>
                  <a:lnTo>
                    <a:pt x="326" y="317"/>
                  </a:lnTo>
                  <a:lnTo>
                    <a:pt x="339" y="325"/>
                  </a:lnTo>
                  <a:lnTo>
                    <a:pt x="350" y="335"/>
                  </a:lnTo>
                  <a:lnTo>
                    <a:pt x="361" y="346"/>
                  </a:lnTo>
                  <a:lnTo>
                    <a:pt x="370" y="358"/>
                  </a:lnTo>
                  <a:lnTo>
                    <a:pt x="380" y="370"/>
                  </a:lnTo>
                  <a:lnTo>
                    <a:pt x="387" y="384"/>
                  </a:lnTo>
                  <a:lnTo>
                    <a:pt x="393" y="397"/>
                  </a:lnTo>
                  <a:lnTo>
                    <a:pt x="398" y="413"/>
                  </a:lnTo>
                  <a:lnTo>
                    <a:pt x="403" y="431"/>
                  </a:lnTo>
                  <a:lnTo>
                    <a:pt x="404" y="448"/>
                  </a:lnTo>
                  <a:lnTo>
                    <a:pt x="406" y="468"/>
                  </a:lnTo>
                  <a:lnTo>
                    <a:pt x="406" y="468"/>
                  </a:lnTo>
                  <a:lnTo>
                    <a:pt x="404" y="492"/>
                  </a:lnTo>
                  <a:lnTo>
                    <a:pt x="401" y="514"/>
                  </a:lnTo>
                  <a:lnTo>
                    <a:pt x="396" y="535"/>
                  </a:lnTo>
                  <a:lnTo>
                    <a:pt x="388" y="556"/>
                  </a:lnTo>
                  <a:lnTo>
                    <a:pt x="378" y="575"/>
                  </a:lnTo>
                  <a:lnTo>
                    <a:pt x="366" y="592"/>
                  </a:lnTo>
                  <a:lnTo>
                    <a:pt x="352" y="609"/>
                  </a:lnTo>
                  <a:lnTo>
                    <a:pt x="336" y="624"/>
                  </a:lnTo>
                  <a:lnTo>
                    <a:pt x="319" y="637"/>
                  </a:lnTo>
                  <a:lnTo>
                    <a:pt x="300" y="649"/>
                  </a:lnTo>
                  <a:lnTo>
                    <a:pt x="279" y="659"/>
                  </a:lnTo>
                  <a:lnTo>
                    <a:pt x="257" y="668"/>
                  </a:lnTo>
                  <a:lnTo>
                    <a:pt x="233" y="675"/>
                  </a:lnTo>
                  <a:lnTo>
                    <a:pt x="207" y="680"/>
                  </a:lnTo>
                  <a:lnTo>
                    <a:pt x="181" y="683"/>
                  </a:lnTo>
                  <a:lnTo>
                    <a:pt x="153" y="684"/>
                  </a:lnTo>
                  <a:lnTo>
                    <a:pt x="153" y="684"/>
                  </a:lnTo>
                  <a:lnTo>
                    <a:pt x="128" y="683"/>
                  </a:lnTo>
                  <a:lnTo>
                    <a:pt x="104" y="680"/>
                  </a:lnTo>
                  <a:lnTo>
                    <a:pt x="82" y="676"/>
                  </a:lnTo>
                  <a:lnTo>
                    <a:pt x="61" y="671"/>
                  </a:lnTo>
                  <a:lnTo>
                    <a:pt x="42" y="665"/>
                  </a:lnTo>
                  <a:lnTo>
                    <a:pt x="26" y="658"/>
                  </a:lnTo>
                  <a:lnTo>
                    <a:pt x="11" y="650"/>
                  </a:lnTo>
                  <a:lnTo>
                    <a:pt x="0" y="643"/>
                  </a:lnTo>
                  <a:lnTo>
                    <a:pt x="0" y="643"/>
                  </a:lnTo>
                  <a:lnTo>
                    <a:pt x="9" y="611"/>
                  </a:lnTo>
                  <a:lnTo>
                    <a:pt x="15" y="582"/>
                  </a:lnTo>
                  <a:lnTo>
                    <a:pt x="23" y="552"/>
                  </a:lnTo>
                  <a:lnTo>
                    <a:pt x="27" y="521"/>
                  </a:lnTo>
                  <a:lnTo>
                    <a:pt x="46" y="521"/>
                  </a:lnTo>
                  <a:lnTo>
                    <a:pt x="46" y="521"/>
                  </a:lnTo>
                  <a:lnTo>
                    <a:pt x="47" y="531"/>
                  </a:lnTo>
                  <a:lnTo>
                    <a:pt x="51" y="541"/>
                  </a:lnTo>
                  <a:lnTo>
                    <a:pt x="55" y="551"/>
                  </a:lnTo>
                  <a:lnTo>
                    <a:pt x="60" y="561"/>
                  </a:lnTo>
                  <a:lnTo>
                    <a:pt x="65" y="570"/>
                  </a:lnTo>
                  <a:lnTo>
                    <a:pt x="71" y="578"/>
                  </a:lnTo>
                  <a:lnTo>
                    <a:pt x="78" y="586"/>
                  </a:lnTo>
                  <a:lnTo>
                    <a:pt x="86" y="593"/>
                  </a:lnTo>
                  <a:lnTo>
                    <a:pt x="94" y="601"/>
                  </a:lnTo>
                  <a:lnTo>
                    <a:pt x="104" y="607"/>
                  </a:lnTo>
                  <a:lnTo>
                    <a:pt x="114" y="612"/>
                  </a:lnTo>
                  <a:lnTo>
                    <a:pt x="125" y="616"/>
                  </a:lnTo>
                  <a:lnTo>
                    <a:pt x="137" y="619"/>
                  </a:lnTo>
                  <a:lnTo>
                    <a:pt x="150" y="622"/>
                  </a:lnTo>
                  <a:lnTo>
                    <a:pt x="163" y="624"/>
                  </a:lnTo>
                  <a:lnTo>
                    <a:pt x="178" y="624"/>
                  </a:lnTo>
                  <a:lnTo>
                    <a:pt x="178" y="624"/>
                  </a:lnTo>
                  <a:lnTo>
                    <a:pt x="191" y="624"/>
                  </a:lnTo>
                  <a:lnTo>
                    <a:pt x="204" y="623"/>
                  </a:lnTo>
                  <a:lnTo>
                    <a:pt x="215" y="621"/>
                  </a:lnTo>
                  <a:lnTo>
                    <a:pt x="226" y="617"/>
                  </a:lnTo>
                  <a:lnTo>
                    <a:pt x="236" y="613"/>
                  </a:lnTo>
                  <a:lnTo>
                    <a:pt x="245" y="608"/>
                  </a:lnTo>
                  <a:lnTo>
                    <a:pt x="253" y="602"/>
                  </a:lnTo>
                  <a:lnTo>
                    <a:pt x="261" y="596"/>
                  </a:lnTo>
                  <a:lnTo>
                    <a:pt x="267" y="589"/>
                  </a:lnTo>
                  <a:lnTo>
                    <a:pt x="273" y="582"/>
                  </a:lnTo>
                  <a:lnTo>
                    <a:pt x="278" y="573"/>
                  </a:lnTo>
                  <a:lnTo>
                    <a:pt x="282" y="565"/>
                  </a:lnTo>
                  <a:lnTo>
                    <a:pt x="284" y="556"/>
                  </a:lnTo>
                  <a:lnTo>
                    <a:pt x="287" y="547"/>
                  </a:lnTo>
                  <a:lnTo>
                    <a:pt x="288" y="537"/>
                  </a:lnTo>
                  <a:lnTo>
                    <a:pt x="289" y="527"/>
                  </a:lnTo>
                  <a:lnTo>
                    <a:pt x="289" y="527"/>
                  </a:lnTo>
                  <a:lnTo>
                    <a:pt x="288" y="514"/>
                  </a:lnTo>
                  <a:lnTo>
                    <a:pt x="285" y="503"/>
                  </a:lnTo>
                  <a:lnTo>
                    <a:pt x="282" y="492"/>
                  </a:lnTo>
                  <a:lnTo>
                    <a:pt x="277" y="480"/>
                  </a:lnTo>
                  <a:lnTo>
                    <a:pt x="271" y="472"/>
                  </a:lnTo>
                  <a:lnTo>
                    <a:pt x="262" y="463"/>
                  </a:lnTo>
                  <a:lnTo>
                    <a:pt x="253" y="454"/>
                  </a:lnTo>
                  <a:lnTo>
                    <a:pt x="245" y="447"/>
                  </a:lnTo>
                  <a:lnTo>
                    <a:pt x="222" y="432"/>
                  </a:lnTo>
                  <a:lnTo>
                    <a:pt x="199" y="420"/>
                  </a:lnTo>
                  <a:lnTo>
                    <a:pt x="147" y="394"/>
                  </a:lnTo>
                  <a:lnTo>
                    <a:pt x="120" y="380"/>
                  </a:lnTo>
                  <a:lnTo>
                    <a:pt x="94" y="364"/>
                  </a:lnTo>
                  <a:lnTo>
                    <a:pt x="82" y="355"/>
                  </a:lnTo>
                  <a:lnTo>
                    <a:pt x="71" y="346"/>
                  </a:lnTo>
                  <a:lnTo>
                    <a:pt x="60" y="336"/>
                  </a:lnTo>
                  <a:lnTo>
                    <a:pt x="49" y="327"/>
                  </a:lnTo>
                  <a:lnTo>
                    <a:pt x="40" y="315"/>
                  </a:lnTo>
                  <a:lnTo>
                    <a:pt x="31" y="303"/>
                  </a:lnTo>
                  <a:lnTo>
                    <a:pt x="24" y="289"/>
                  </a:lnTo>
                  <a:lnTo>
                    <a:pt x="16" y="274"/>
                  </a:lnTo>
                  <a:lnTo>
                    <a:pt x="11" y="260"/>
                  </a:lnTo>
                  <a:lnTo>
                    <a:pt x="8" y="242"/>
                  </a:lnTo>
                  <a:lnTo>
                    <a:pt x="5" y="225"/>
                  </a:lnTo>
                  <a:lnTo>
                    <a:pt x="4" y="205"/>
                  </a:lnTo>
                  <a:lnTo>
                    <a:pt x="4" y="205"/>
                  </a:lnTo>
                  <a:lnTo>
                    <a:pt x="5" y="181"/>
                  </a:lnTo>
                  <a:lnTo>
                    <a:pt x="9" y="158"/>
                  </a:lnTo>
                  <a:lnTo>
                    <a:pt x="15" y="137"/>
                  </a:lnTo>
                  <a:lnTo>
                    <a:pt x="23" y="117"/>
                  </a:lnTo>
                  <a:lnTo>
                    <a:pt x="31" y="100"/>
                  </a:lnTo>
                  <a:lnTo>
                    <a:pt x="42" y="82"/>
                  </a:lnTo>
                  <a:lnTo>
                    <a:pt x="55" y="67"/>
                  </a:lnTo>
                  <a:lnTo>
                    <a:pt x="70" y="54"/>
                  </a:lnTo>
                  <a:lnTo>
                    <a:pt x="85" y="41"/>
                  </a:lnTo>
                  <a:lnTo>
                    <a:pt x="102" y="30"/>
                  </a:lnTo>
                  <a:lnTo>
                    <a:pt x="119" y="21"/>
                  </a:lnTo>
                  <a:lnTo>
                    <a:pt x="138" y="14"/>
                  </a:lnTo>
                  <a:lnTo>
                    <a:pt x="156" y="8"/>
                  </a:lnTo>
                  <a:lnTo>
                    <a:pt x="178" y="4"/>
                  </a:lnTo>
                  <a:lnTo>
                    <a:pt x="197" y="2"/>
                  </a:lnTo>
                  <a:lnTo>
                    <a:pt x="218" y="0"/>
                  </a:lnTo>
                  <a:lnTo>
                    <a:pt x="218" y="0"/>
                  </a:lnTo>
                  <a:lnTo>
                    <a:pt x="245" y="2"/>
                  </a:lnTo>
                  <a:lnTo>
                    <a:pt x="267" y="4"/>
                  </a:lnTo>
                  <a:lnTo>
                    <a:pt x="289" y="8"/>
                  </a:lnTo>
                  <a:lnTo>
                    <a:pt x="309" y="14"/>
                  </a:lnTo>
                  <a:lnTo>
                    <a:pt x="328" y="20"/>
                  </a:lnTo>
                  <a:lnTo>
                    <a:pt x="345" y="28"/>
                  </a:lnTo>
                  <a:lnTo>
                    <a:pt x="361" y="38"/>
                  </a:lnTo>
                  <a:lnTo>
                    <a:pt x="376" y="47"/>
                  </a:lnTo>
                  <a:lnTo>
                    <a:pt x="376" y="47"/>
                  </a:lnTo>
                  <a:lnTo>
                    <a:pt x="367" y="69"/>
                  </a:lnTo>
                  <a:lnTo>
                    <a:pt x="361" y="90"/>
                  </a:lnTo>
                  <a:lnTo>
                    <a:pt x="345" y="142"/>
                  </a:lnTo>
                  <a:lnTo>
                    <a:pt x="330" y="142"/>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4"/>
            <p:cNvSpPr>
              <a:spLocks/>
            </p:cNvSpPr>
            <p:nvPr/>
          </p:nvSpPr>
          <p:spPr bwMode="auto">
            <a:xfrm>
              <a:off x="2987676" y="384175"/>
              <a:ext cx="339725" cy="376238"/>
            </a:xfrm>
            <a:custGeom>
              <a:avLst/>
              <a:gdLst>
                <a:gd name="T0" fmla="*/ 294 w 429"/>
                <a:gd name="T1" fmla="*/ 389 h 474"/>
                <a:gd name="T2" fmla="*/ 281 w 429"/>
                <a:gd name="T3" fmla="*/ 408 h 474"/>
                <a:gd name="T4" fmla="*/ 250 w 429"/>
                <a:gd name="T5" fmla="*/ 439 h 474"/>
                <a:gd name="T6" fmla="*/ 212 w 429"/>
                <a:gd name="T7" fmla="*/ 460 h 474"/>
                <a:gd name="T8" fmla="*/ 183 w 429"/>
                <a:gd name="T9" fmla="*/ 470 h 474"/>
                <a:gd name="T10" fmla="*/ 161 w 429"/>
                <a:gd name="T11" fmla="*/ 474 h 474"/>
                <a:gd name="T12" fmla="*/ 150 w 429"/>
                <a:gd name="T13" fmla="*/ 474 h 474"/>
                <a:gd name="T14" fmla="*/ 117 w 429"/>
                <a:gd name="T15" fmla="*/ 471 h 474"/>
                <a:gd name="T16" fmla="*/ 87 w 429"/>
                <a:gd name="T17" fmla="*/ 464 h 474"/>
                <a:gd name="T18" fmla="*/ 61 w 429"/>
                <a:gd name="T19" fmla="*/ 450 h 474"/>
                <a:gd name="T20" fmla="*/ 40 w 429"/>
                <a:gd name="T21" fmla="*/ 432 h 474"/>
                <a:gd name="T22" fmla="*/ 24 w 429"/>
                <a:gd name="T23" fmla="*/ 407 h 474"/>
                <a:gd name="T24" fmla="*/ 11 w 429"/>
                <a:gd name="T25" fmla="*/ 377 h 474"/>
                <a:gd name="T26" fmla="*/ 4 w 429"/>
                <a:gd name="T27" fmla="*/ 341 h 474"/>
                <a:gd name="T28" fmla="*/ 2 w 429"/>
                <a:gd name="T29" fmla="*/ 298 h 474"/>
                <a:gd name="T30" fmla="*/ 2 w 429"/>
                <a:gd name="T31" fmla="*/ 253 h 474"/>
                <a:gd name="T32" fmla="*/ 5 w 429"/>
                <a:gd name="T33" fmla="*/ 175 h 474"/>
                <a:gd name="T34" fmla="*/ 5 w 429"/>
                <a:gd name="T35" fmla="*/ 138 h 474"/>
                <a:gd name="T36" fmla="*/ 4 w 429"/>
                <a:gd name="T37" fmla="*/ 72 h 474"/>
                <a:gd name="T38" fmla="*/ 0 w 429"/>
                <a:gd name="T39" fmla="*/ 0 h 474"/>
                <a:gd name="T40" fmla="*/ 33 w 429"/>
                <a:gd name="T41" fmla="*/ 2 h 474"/>
                <a:gd name="T42" fmla="*/ 72 w 429"/>
                <a:gd name="T43" fmla="*/ 5 h 474"/>
                <a:gd name="T44" fmla="*/ 129 w 429"/>
                <a:gd name="T45" fmla="*/ 1 h 474"/>
                <a:gd name="T46" fmla="*/ 144 w 429"/>
                <a:gd name="T47" fmla="*/ 0 h 474"/>
                <a:gd name="T48" fmla="*/ 138 w 429"/>
                <a:gd name="T49" fmla="*/ 56 h 474"/>
                <a:gd name="T50" fmla="*/ 133 w 429"/>
                <a:gd name="T51" fmla="*/ 192 h 474"/>
                <a:gd name="T52" fmla="*/ 133 w 429"/>
                <a:gd name="T53" fmla="*/ 273 h 474"/>
                <a:gd name="T54" fmla="*/ 137 w 429"/>
                <a:gd name="T55" fmla="*/ 314 h 474"/>
                <a:gd name="T56" fmla="*/ 142 w 429"/>
                <a:gd name="T57" fmla="*/ 335 h 474"/>
                <a:gd name="T58" fmla="*/ 149 w 429"/>
                <a:gd name="T59" fmla="*/ 353 h 474"/>
                <a:gd name="T60" fmla="*/ 159 w 429"/>
                <a:gd name="T61" fmla="*/ 368 h 474"/>
                <a:gd name="T62" fmla="*/ 171 w 429"/>
                <a:gd name="T63" fmla="*/ 378 h 474"/>
                <a:gd name="T64" fmla="*/ 185 w 429"/>
                <a:gd name="T65" fmla="*/ 386 h 474"/>
                <a:gd name="T66" fmla="*/ 202 w 429"/>
                <a:gd name="T67" fmla="*/ 389 h 474"/>
                <a:gd name="T68" fmla="*/ 211 w 429"/>
                <a:gd name="T69" fmla="*/ 389 h 474"/>
                <a:gd name="T70" fmla="*/ 231 w 429"/>
                <a:gd name="T71" fmla="*/ 387 h 474"/>
                <a:gd name="T72" fmla="*/ 248 w 429"/>
                <a:gd name="T73" fmla="*/ 381 h 474"/>
                <a:gd name="T74" fmla="*/ 263 w 429"/>
                <a:gd name="T75" fmla="*/ 368 h 474"/>
                <a:gd name="T76" fmla="*/ 274 w 429"/>
                <a:gd name="T77" fmla="*/ 352 h 474"/>
                <a:gd name="T78" fmla="*/ 283 w 429"/>
                <a:gd name="T79" fmla="*/ 332 h 474"/>
                <a:gd name="T80" fmla="*/ 289 w 429"/>
                <a:gd name="T81" fmla="*/ 309 h 474"/>
                <a:gd name="T82" fmla="*/ 293 w 429"/>
                <a:gd name="T83" fmla="*/ 280 h 474"/>
                <a:gd name="T84" fmla="*/ 294 w 429"/>
                <a:gd name="T85" fmla="*/ 211 h 474"/>
                <a:gd name="T86" fmla="*/ 294 w 429"/>
                <a:gd name="T87" fmla="*/ 155 h 474"/>
                <a:gd name="T88" fmla="*/ 290 w 429"/>
                <a:gd name="T89" fmla="*/ 50 h 474"/>
                <a:gd name="T90" fmla="*/ 287 w 429"/>
                <a:gd name="T91" fmla="*/ 0 h 474"/>
                <a:gd name="T92" fmla="*/ 336 w 429"/>
                <a:gd name="T93" fmla="*/ 4 h 474"/>
                <a:gd name="T94" fmla="*/ 359 w 429"/>
                <a:gd name="T95" fmla="*/ 5 h 474"/>
                <a:gd name="T96" fmla="*/ 398 w 429"/>
                <a:gd name="T97" fmla="*/ 2 h 474"/>
                <a:gd name="T98" fmla="*/ 429 w 429"/>
                <a:gd name="T99" fmla="*/ 0 h 474"/>
                <a:gd name="T100" fmla="*/ 423 w 429"/>
                <a:gd name="T101" fmla="*/ 102 h 474"/>
                <a:gd name="T102" fmla="*/ 422 w 429"/>
                <a:gd name="T103" fmla="*/ 211 h 474"/>
                <a:gd name="T104" fmla="*/ 422 w 429"/>
                <a:gd name="T105" fmla="*/ 249 h 474"/>
                <a:gd name="T106" fmla="*/ 423 w 429"/>
                <a:gd name="T107" fmla="*/ 360 h 474"/>
                <a:gd name="T108" fmla="*/ 429 w 429"/>
                <a:gd name="T109" fmla="*/ 461 h 474"/>
                <a:gd name="T110" fmla="*/ 396 w 429"/>
                <a:gd name="T111" fmla="*/ 458 h 474"/>
                <a:gd name="T112" fmla="*/ 362 w 429"/>
                <a:gd name="T113" fmla="*/ 456 h 474"/>
                <a:gd name="T114" fmla="*/ 345 w 429"/>
                <a:gd name="T115" fmla="*/ 456 h 474"/>
                <a:gd name="T116" fmla="*/ 292 w 429"/>
                <a:gd name="T117" fmla="*/ 4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9" h="474">
                  <a:moveTo>
                    <a:pt x="297" y="389"/>
                  </a:moveTo>
                  <a:lnTo>
                    <a:pt x="294" y="389"/>
                  </a:lnTo>
                  <a:lnTo>
                    <a:pt x="294" y="389"/>
                  </a:lnTo>
                  <a:lnTo>
                    <a:pt x="281" y="408"/>
                  </a:lnTo>
                  <a:lnTo>
                    <a:pt x="266" y="424"/>
                  </a:lnTo>
                  <a:lnTo>
                    <a:pt x="250" y="439"/>
                  </a:lnTo>
                  <a:lnTo>
                    <a:pt x="231" y="451"/>
                  </a:lnTo>
                  <a:lnTo>
                    <a:pt x="212" y="460"/>
                  </a:lnTo>
                  <a:lnTo>
                    <a:pt x="192" y="468"/>
                  </a:lnTo>
                  <a:lnTo>
                    <a:pt x="183" y="470"/>
                  </a:lnTo>
                  <a:lnTo>
                    <a:pt x="173" y="473"/>
                  </a:lnTo>
                  <a:lnTo>
                    <a:pt x="161" y="474"/>
                  </a:lnTo>
                  <a:lnTo>
                    <a:pt x="150" y="474"/>
                  </a:lnTo>
                  <a:lnTo>
                    <a:pt x="150" y="474"/>
                  </a:lnTo>
                  <a:lnTo>
                    <a:pt x="133" y="473"/>
                  </a:lnTo>
                  <a:lnTo>
                    <a:pt x="117" y="471"/>
                  </a:lnTo>
                  <a:lnTo>
                    <a:pt x="101" y="468"/>
                  </a:lnTo>
                  <a:lnTo>
                    <a:pt x="87" y="464"/>
                  </a:lnTo>
                  <a:lnTo>
                    <a:pt x="73" y="458"/>
                  </a:lnTo>
                  <a:lnTo>
                    <a:pt x="61" y="450"/>
                  </a:lnTo>
                  <a:lnTo>
                    <a:pt x="50" y="442"/>
                  </a:lnTo>
                  <a:lnTo>
                    <a:pt x="40" y="432"/>
                  </a:lnTo>
                  <a:lnTo>
                    <a:pt x="31" y="420"/>
                  </a:lnTo>
                  <a:lnTo>
                    <a:pt x="24" y="407"/>
                  </a:lnTo>
                  <a:lnTo>
                    <a:pt x="16" y="393"/>
                  </a:lnTo>
                  <a:lnTo>
                    <a:pt x="11" y="377"/>
                  </a:lnTo>
                  <a:lnTo>
                    <a:pt x="6" y="360"/>
                  </a:lnTo>
                  <a:lnTo>
                    <a:pt x="4" y="341"/>
                  </a:lnTo>
                  <a:lnTo>
                    <a:pt x="2" y="320"/>
                  </a:lnTo>
                  <a:lnTo>
                    <a:pt x="2" y="298"/>
                  </a:lnTo>
                  <a:lnTo>
                    <a:pt x="2" y="298"/>
                  </a:lnTo>
                  <a:lnTo>
                    <a:pt x="2" y="253"/>
                  </a:lnTo>
                  <a:lnTo>
                    <a:pt x="4" y="212"/>
                  </a:lnTo>
                  <a:lnTo>
                    <a:pt x="5" y="175"/>
                  </a:lnTo>
                  <a:lnTo>
                    <a:pt x="5" y="138"/>
                  </a:lnTo>
                  <a:lnTo>
                    <a:pt x="5" y="138"/>
                  </a:lnTo>
                  <a:lnTo>
                    <a:pt x="5" y="107"/>
                  </a:lnTo>
                  <a:lnTo>
                    <a:pt x="4" y="72"/>
                  </a:lnTo>
                  <a:lnTo>
                    <a:pt x="0" y="0"/>
                  </a:lnTo>
                  <a:lnTo>
                    <a:pt x="0" y="0"/>
                  </a:lnTo>
                  <a:lnTo>
                    <a:pt x="15" y="1"/>
                  </a:lnTo>
                  <a:lnTo>
                    <a:pt x="33" y="2"/>
                  </a:lnTo>
                  <a:lnTo>
                    <a:pt x="72" y="5"/>
                  </a:lnTo>
                  <a:lnTo>
                    <a:pt x="72" y="5"/>
                  </a:lnTo>
                  <a:lnTo>
                    <a:pt x="112" y="2"/>
                  </a:lnTo>
                  <a:lnTo>
                    <a:pt x="129" y="1"/>
                  </a:lnTo>
                  <a:lnTo>
                    <a:pt x="144" y="0"/>
                  </a:lnTo>
                  <a:lnTo>
                    <a:pt x="144" y="0"/>
                  </a:lnTo>
                  <a:lnTo>
                    <a:pt x="140" y="26"/>
                  </a:lnTo>
                  <a:lnTo>
                    <a:pt x="138" y="56"/>
                  </a:lnTo>
                  <a:lnTo>
                    <a:pt x="135" y="120"/>
                  </a:lnTo>
                  <a:lnTo>
                    <a:pt x="133" y="192"/>
                  </a:lnTo>
                  <a:lnTo>
                    <a:pt x="133" y="273"/>
                  </a:lnTo>
                  <a:lnTo>
                    <a:pt x="133" y="273"/>
                  </a:lnTo>
                  <a:lnTo>
                    <a:pt x="134" y="301"/>
                  </a:lnTo>
                  <a:lnTo>
                    <a:pt x="137" y="314"/>
                  </a:lnTo>
                  <a:lnTo>
                    <a:pt x="138" y="325"/>
                  </a:lnTo>
                  <a:lnTo>
                    <a:pt x="142" y="335"/>
                  </a:lnTo>
                  <a:lnTo>
                    <a:pt x="145" y="345"/>
                  </a:lnTo>
                  <a:lnTo>
                    <a:pt x="149" y="353"/>
                  </a:lnTo>
                  <a:lnTo>
                    <a:pt x="154" y="361"/>
                  </a:lnTo>
                  <a:lnTo>
                    <a:pt x="159" y="368"/>
                  </a:lnTo>
                  <a:lnTo>
                    <a:pt x="165" y="373"/>
                  </a:lnTo>
                  <a:lnTo>
                    <a:pt x="171" y="378"/>
                  </a:lnTo>
                  <a:lnTo>
                    <a:pt x="178" y="383"/>
                  </a:lnTo>
                  <a:lnTo>
                    <a:pt x="185" y="386"/>
                  </a:lnTo>
                  <a:lnTo>
                    <a:pt x="194" y="388"/>
                  </a:lnTo>
                  <a:lnTo>
                    <a:pt x="202" y="389"/>
                  </a:lnTo>
                  <a:lnTo>
                    <a:pt x="211" y="389"/>
                  </a:lnTo>
                  <a:lnTo>
                    <a:pt x="211" y="389"/>
                  </a:lnTo>
                  <a:lnTo>
                    <a:pt x="221" y="389"/>
                  </a:lnTo>
                  <a:lnTo>
                    <a:pt x="231" y="387"/>
                  </a:lnTo>
                  <a:lnTo>
                    <a:pt x="240" y="384"/>
                  </a:lnTo>
                  <a:lnTo>
                    <a:pt x="248" y="381"/>
                  </a:lnTo>
                  <a:lnTo>
                    <a:pt x="256" y="375"/>
                  </a:lnTo>
                  <a:lnTo>
                    <a:pt x="263" y="368"/>
                  </a:lnTo>
                  <a:lnTo>
                    <a:pt x="269" y="361"/>
                  </a:lnTo>
                  <a:lnTo>
                    <a:pt x="274" y="352"/>
                  </a:lnTo>
                  <a:lnTo>
                    <a:pt x="279" y="344"/>
                  </a:lnTo>
                  <a:lnTo>
                    <a:pt x="283" y="332"/>
                  </a:lnTo>
                  <a:lnTo>
                    <a:pt x="287" y="321"/>
                  </a:lnTo>
                  <a:lnTo>
                    <a:pt x="289" y="309"/>
                  </a:lnTo>
                  <a:lnTo>
                    <a:pt x="292" y="295"/>
                  </a:lnTo>
                  <a:lnTo>
                    <a:pt x="293" y="280"/>
                  </a:lnTo>
                  <a:lnTo>
                    <a:pt x="294" y="249"/>
                  </a:lnTo>
                  <a:lnTo>
                    <a:pt x="294" y="211"/>
                  </a:lnTo>
                  <a:lnTo>
                    <a:pt x="294" y="211"/>
                  </a:lnTo>
                  <a:lnTo>
                    <a:pt x="294" y="155"/>
                  </a:lnTo>
                  <a:lnTo>
                    <a:pt x="293" y="102"/>
                  </a:lnTo>
                  <a:lnTo>
                    <a:pt x="290" y="50"/>
                  </a:lnTo>
                  <a:lnTo>
                    <a:pt x="287" y="0"/>
                  </a:lnTo>
                  <a:lnTo>
                    <a:pt x="287" y="0"/>
                  </a:lnTo>
                  <a:lnTo>
                    <a:pt x="318" y="2"/>
                  </a:lnTo>
                  <a:lnTo>
                    <a:pt x="336" y="4"/>
                  </a:lnTo>
                  <a:lnTo>
                    <a:pt x="359" y="5"/>
                  </a:lnTo>
                  <a:lnTo>
                    <a:pt x="359" y="5"/>
                  </a:lnTo>
                  <a:lnTo>
                    <a:pt x="380" y="4"/>
                  </a:lnTo>
                  <a:lnTo>
                    <a:pt x="398" y="2"/>
                  </a:lnTo>
                  <a:lnTo>
                    <a:pt x="429" y="0"/>
                  </a:lnTo>
                  <a:lnTo>
                    <a:pt x="429" y="0"/>
                  </a:lnTo>
                  <a:lnTo>
                    <a:pt x="426" y="50"/>
                  </a:lnTo>
                  <a:lnTo>
                    <a:pt x="423" y="102"/>
                  </a:lnTo>
                  <a:lnTo>
                    <a:pt x="422" y="155"/>
                  </a:lnTo>
                  <a:lnTo>
                    <a:pt x="422" y="211"/>
                  </a:lnTo>
                  <a:lnTo>
                    <a:pt x="422" y="249"/>
                  </a:lnTo>
                  <a:lnTo>
                    <a:pt x="422" y="249"/>
                  </a:lnTo>
                  <a:lnTo>
                    <a:pt x="422" y="306"/>
                  </a:lnTo>
                  <a:lnTo>
                    <a:pt x="423" y="360"/>
                  </a:lnTo>
                  <a:lnTo>
                    <a:pt x="426" y="411"/>
                  </a:lnTo>
                  <a:lnTo>
                    <a:pt x="429" y="461"/>
                  </a:lnTo>
                  <a:lnTo>
                    <a:pt x="429" y="461"/>
                  </a:lnTo>
                  <a:lnTo>
                    <a:pt x="396" y="458"/>
                  </a:lnTo>
                  <a:lnTo>
                    <a:pt x="379" y="456"/>
                  </a:lnTo>
                  <a:lnTo>
                    <a:pt x="362" y="456"/>
                  </a:lnTo>
                  <a:lnTo>
                    <a:pt x="362" y="456"/>
                  </a:lnTo>
                  <a:lnTo>
                    <a:pt x="345" y="456"/>
                  </a:lnTo>
                  <a:lnTo>
                    <a:pt x="328" y="458"/>
                  </a:lnTo>
                  <a:lnTo>
                    <a:pt x="292" y="461"/>
                  </a:lnTo>
                  <a:lnTo>
                    <a:pt x="297" y="389"/>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5"/>
            <p:cNvSpPr>
              <a:spLocks noEditPoints="1"/>
            </p:cNvSpPr>
            <p:nvPr/>
          </p:nvSpPr>
          <p:spPr bwMode="auto">
            <a:xfrm>
              <a:off x="3411538" y="374650"/>
              <a:ext cx="355600" cy="574675"/>
            </a:xfrm>
            <a:custGeom>
              <a:avLst/>
              <a:gdLst>
                <a:gd name="T0" fmla="*/ 6 w 448"/>
                <a:gd name="T1" fmla="*/ 253 h 724"/>
                <a:gd name="T2" fmla="*/ 0 w 448"/>
                <a:gd name="T3" fmla="*/ 12 h 724"/>
                <a:gd name="T4" fmla="*/ 49 w 448"/>
                <a:gd name="T5" fmla="*/ 16 h 724"/>
                <a:gd name="T6" fmla="*/ 83 w 448"/>
                <a:gd name="T7" fmla="*/ 16 h 724"/>
                <a:gd name="T8" fmla="*/ 132 w 448"/>
                <a:gd name="T9" fmla="*/ 12 h 724"/>
                <a:gd name="T10" fmla="*/ 125 w 448"/>
                <a:gd name="T11" fmla="*/ 94 h 724"/>
                <a:gd name="T12" fmla="*/ 131 w 448"/>
                <a:gd name="T13" fmla="*/ 84 h 724"/>
                <a:gd name="T14" fmla="*/ 146 w 448"/>
                <a:gd name="T15" fmla="*/ 57 h 724"/>
                <a:gd name="T16" fmla="*/ 168 w 448"/>
                <a:gd name="T17" fmla="*/ 33 h 724"/>
                <a:gd name="T18" fmla="*/ 195 w 448"/>
                <a:gd name="T19" fmla="*/ 14 h 724"/>
                <a:gd name="T20" fmla="*/ 227 w 448"/>
                <a:gd name="T21" fmla="*/ 3 h 724"/>
                <a:gd name="T22" fmla="*/ 263 w 448"/>
                <a:gd name="T23" fmla="*/ 0 h 724"/>
                <a:gd name="T24" fmla="*/ 299 w 448"/>
                <a:gd name="T25" fmla="*/ 2 h 724"/>
                <a:gd name="T26" fmla="*/ 348 w 448"/>
                <a:gd name="T27" fmla="*/ 21 h 724"/>
                <a:gd name="T28" fmla="*/ 392 w 448"/>
                <a:gd name="T29" fmla="*/ 55 h 724"/>
                <a:gd name="T30" fmla="*/ 424 w 448"/>
                <a:gd name="T31" fmla="*/ 106 h 724"/>
                <a:gd name="T32" fmla="*/ 444 w 448"/>
                <a:gd name="T33" fmla="*/ 177 h 724"/>
                <a:gd name="T34" fmla="*/ 448 w 448"/>
                <a:gd name="T35" fmla="*/ 235 h 724"/>
                <a:gd name="T36" fmla="*/ 439 w 448"/>
                <a:gd name="T37" fmla="*/ 326 h 724"/>
                <a:gd name="T38" fmla="*/ 413 w 448"/>
                <a:gd name="T39" fmla="*/ 394 h 724"/>
                <a:gd name="T40" fmla="*/ 376 w 448"/>
                <a:gd name="T41" fmla="*/ 442 h 724"/>
                <a:gd name="T42" fmla="*/ 328 w 448"/>
                <a:gd name="T43" fmla="*/ 472 h 724"/>
                <a:gd name="T44" fmla="*/ 278 w 448"/>
                <a:gd name="T45" fmla="*/ 485 h 724"/>
                <a:gd name="T46" fmla="*/ 239 w 448"/>
                <a:gd name="T47" fmla="*/ 485 h 724"/>
                <a:gd name="T48" fmla="*/ 186 w 448"/>
                <a:gd name="T49" fmla="*/ 468 h 724"/>
                <a:gd name="T50" fmla="*/ 146 w 448"/>
                <a:gd name="T51" fmla="*/ 432 h 724"/>
                <a:gd name="T52" fmla="*/ 135 w 448"/>
                <a:gd name="T53" fmla="*/ 416 h 724"/>
                <a:gd name="T54" fmla="*/ 139 w 448"/>
                <a:gd name="T55" fmla="*/ 669 h 724"/>
                <a:gd name="T56" fmla="*/ 142 w 448"/>
                <a:gd name="T57" fmla="*/ 724 h 724"/>
                <a:gd name="T58" fmla="*/ 70 w 448"/>
                <a:gd name="T59" fmla="*/ 719 h 724"/>
                <a:gd name="T60" fmla="*/ 13 w 448"/>
                <a:gd name="T61" fmla="*/ 721 h 724"/>
                <a:gd name="T62" fmla="*/ 2 w 448"/>
                <a:gd name="T63" fmla="*/ 645 h 724"/>
                <a:gd name="T64" fmla="*/ 7 w 448"/>
                <a:gd name="T65" fmla="*/ 394 h 724"/>
                <a:gd name="T66" fmla="*/ 222 w 448"/>
                <a:gd name="T67" fmla="*/ 58 h 724"/>
                <a:gd name="T68" fmla="*/ 196 w 448"/>
                <a:gd name="T69" fmla="*/ 64 h 724"/>
                <a:gd name="T70" fmla="*/ 172 w 448"/>
                <a:gd name="T71" fmla="*/ 83 h 724"/>
                <a:gd name="T72" fmla="*/ 152 w 448"/>
                <a:gd name="T73" fmla="*/ 115 h 724"/>
                <a:gd name="T74" fmla="*/ 137 w 448"/>
                <a:gd name="T75" fmla="*/ 162 h 724"/>
                <a:gd name="T76" fmla="*/ 130 w 448"/>
                <a:gd name="T77" fmla="*/ 227 h 724"/>
                <a:gd name="T78" fmla="*/ 130 w 448"/>
                <a:gd name="T79" fmla="*/ 274 h 724"/>
                <a:gd name="T80" fmla="*/ 136 w 448"/>
                <a:gd name="T81" fmla="*/ 328 h 724"/>
                <a:gd name="T82" fmla="*/ 147 w 448"/>
                <a:gd name="T83" fmla="*/ 370 h 724"/>
                <a:gd name="T84" fmla="*/ 166 w 448"/>
                <a:gd name="T85" fmla="*/ 399 h 724"/>
                <a:gd name="T86" fmla="*/ 190 w 448"/>
                <a:gd name="T87" fmla="*/ 416 h 724"/>
                <a:gd name="T88" fmla="*/ 218 w 448"/>
                <a:gd name="T89" fmla="*/ 423 h 724"/>
                <a:gd name="T90" fmla="*/ 237 w 448"/>
                <a:gd name="T91" fmla="*/ 420 h 724"/>
                <a:gd name="T92" fmla="*/ 263 w 448"/>
                <a:gd name="T93" fmla="*/ 405 h 724"/>
                <a:gd name="T94" fmla="*/ 283 w 448"/>
                <a:gd name="T95" fmla="*/ 377 h 724"/>
                <a:gd name="T96" fmla="*/ 297 w 448"/>
                <a:gd name="T97" fmla="*/ 336 h 724"/>
                <a:gd name="T98" fmla="*/ 305 w 448"/>
                <a:gd name="T99" fmla="*/ 281 h 724"/>
                <a:gd name="T100" fmla="*/ 306 w 448"/>
                <a:gd name="T101" fmla="*/ 238 h 724"/>
                <a:gd name="T102" fmla="*/ 302 w 448"/>
                <a:gd name="T103" fmla="*/ 174 h 724"/>
                <a:gd name="T104" fmla="*/ 292 w 448"/>
                <a:gd name="T105" fmla="*/ 126 h 724"/>
                <a:gd name="T106" fmla="*/ 278 w 448"/>
                <a:gd name="T107" fmla="*/ 90 h 724"/>
                <a:gd name="T108" fmla="*/ 257 w 448"/>
                <a:gd name="T109" fmla="*/ 69 h 724"/>
                <a:gd name="T110" fmla="*/ 230 w 448"/>
                <a:gd name="T111" fmla="*/ 5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8" h="724">
                  <a:moveTo>
                    <a:pt x="7" y="342"/>
                  </a:moveTo>
                  <a:lnTo>
                    <a:pt x="7" y="342"/>
                  </a:lnTo>
                  <a:lnTo>
                    <a:pt x="6" y="253"/>
                  </a:lnTo>
                  <a:lnTo>
                    <a:pt x="5" y="171"/>
                  </a:lnTo>
                  <a:lnTo>
                    <a:pt x="2" y="91"/>
                  </a:lnTo>
                  <a:lnTo>
                    <a:pt x="0" y="12"/>
                  </a:lnTo>
                  <a:lnTo>
                    <a:pt x="0" y="12"/>
                  </a:lnTo>
                  <a:lnTo>
                    <a:pt x="33" y="14"/>
                  </a:lnTo>
                  <a:lnTo>
                    <a:pt x="49" y="16"/>
                  </a:lnTo>
                  <a:lnTo>
                    <a:pt x="66" y="17"/>
                  </a:lnTo>
                  <a:lnTo>
                    <a:pt x="66" y="17"/>
                  </a:lnTo>
                  <a:lnTo>
                    <a:pt x="83" y="16"/>
                  </a:lnTo>
                  <a:lnTo>
                    <a:pt x="99" y="14"/>
                  </a:lnTo>
                  <a:lnTo>
                    <a:pt x="132" y="12"/>
                  </a:lnTo>
                  <a:lnTo>
                    <a:pt x="132" y="12"/>
                  </a:lnTo>
                  <a:lnTo>
                    <a:pt x="128" y="50"/>
                  </a:lnTo>
                  <a:lnTo>
                    <a:pt x="126" y="71"/>
                  </a:lnTo>
                  <a:lnTo>
                    <a:pt x="125" y="94"/>
                  </a:lnTo>
                  <a:lnTo>
                    <a:pt x="128" y="94"/>
                  </a:lnTo>
                  <a:lnTo>
                    <a:pt x="128" y="94"/>
                  </a:lnTo>
                  <a:lnTo>
                    <a:pt x="131" y="84"/>
                  </a:lnTo>
                  <a:lnTo>
                    <a:pt x="135" y="74"/>
                  </a:lnTo>
                  <a:lnTo>
                    <a:pt x="141" y="65"/>
                  </a:lnTo>
                  <a:lnTo>
                    <a:pt x="146" y="57"/>
                  </a:lnTo>
                  <a:lnTo>
                    <a:pt x="154" y="48"/>
                  </a:lnTo>
                  <a:lnTo>
                    <a:pt x="160" y="40"/>
                  </a:lnTo>
                  <a:lnTo>
                    <a:pt x="168" y="33"/>
                  </a:lnTo>
                  <a:lnTo>
                    <a:pt x="176" y="27"/>
                  </a:lnTo>
                  <a:lnTo>
                    <a:pt x="186" y="21"/>
                  </a:lnTo>
                  <a:lnTo>
                    <a:pt x="195" y="14"/>
                  </a:lnTo>
                  <a:lnTo>
                    <a:pt x="204" y="11"/>
                  </a:lnTo>
                  <a:lnTo>
                    <a:pt x="216" y="7"/>
                  </a:lnTo>
                  <a:lnTo>
                    <a:pt x="227" y="3"/>
                  </a:lnTo>
                  <a:lnTo>
                    <a:pt x="238" y="1"/>
                  </a:lnTo>
                  <a:lnTo>
                    <a:pt x="250" y="0"/>
                  </a:lnTo>
                  <a:lnTo>
                    <a:pt x="263" y="0"/>
                  </a:lnTo>
                  <a:lnTo>
                    <a:pt x="263" y="0"/>
                  </a:lnTo>
                  <a:lnTo>
                    <a:pt x="280" y="0"/>
                  </a:lnTo>
                  <a:lnTo>
                    <a:pt x="299" y="2"/>
                  </a:lnTo>
                  <a:lnTo>
                    <a:pt x="316" y="7"/>
                  </a:lnTo>
                  <a:lnTo>
                    <a:pt x="332" y="13"/>
                  </a:lnTo>
                  <a:lnTo>
                    <a:pt x="348" y="21"/>
                  </a:lnTo>
                  <a:lnTo>
                    <a:pt x="363" y="31"/>
                  </a:lnTo>
                  <a:lnTo>
                    <a:pt x="378" y="42"/>
                  </a:lnTo>
                  <a:lnTo>
                    <a:pt x="392" y="55"/>
                  </a:lnTo>
                  <a:lnTo>
                    <a:pt x="404" y="70"/>
                  </a:lnTo>
                  <a:lnTo>
                    <a:pt x="414" y="88"/>
                  </a:lnTo>
                  <a:lnTo>
                    <a:pt x="424" y="106"/>
                  </a:lnTo>
                  <a:lnTo>
                    <a:pt x="433" y="129"/>
                  </a:lnTo>
                  <a:lnTo>
                    <a:pt x="439" y="151"/>
                  </a:lnTo>
                  <a:lnTo>
                    <a:pt x="444" y="177"/>
                  </a:lnTo>
                  <a:lnTo>
                    <a:pt x="446" y="204"/>
                  </a:lnTo>
                  <a:lnTo>
                    <a:pt x="448" y="235"/>
                  </a:lnTo>
                  <a:lnTo>
                    <a:pt x="448" y="235"/>
                  </a:lnTo>
                  <a:lnTo>
                    <a:pt x="446" y="267"/>
                  </a:lnTo>
                  <a:lnTo>
                    <a:pt x="444" y="297"/>
                  </a:lnTo>
                  <a:lnTo>
                    <a:pt x="439" y="326"/>
                  </a:lnTo>
                  <a:lnTo>
                    <a:pt x="431" y="351"/>
                  </a:lnTo>
                  <a:lnTo>
                    <a:pt x="423" y="373"/>
                  </a:lnTo>
                  <a:lnTo>
                    <a:pt x="413" y="394"/>
                  </a:lnTo>
                  <a:lnTo>
                    <a:pt x="402" y="413"/>
                  </a:lnTo>
                  <a:lnTo>
                    <a:pt x="389" y="429"/>
                  </a:lnTo>
                  <a:lnTo>
                    <a:pt x="376" y="442"/>
                  </a:lnTo>
                  <a:lnTo>
                    <a:pt x="361" y="454"/>
                  </a:lnTo>
                  <a:lnTo>
                    <a:pt x="345" y="463"/>
                  </a:lnTo>
                  <a:lnTo>
                    <a:pt x="328" y="472"/>
                  </a:lnTo>
                  <a:lnTo>
                    <a:pt x="312" y="478"/>
                  </a:lnTo>
                  <a:lnTo>
                    <a:pt x="295" y="482"/>
                  </a:lnTo>
                  <a:lnTo>
                    <a:pt x="278" y="485"/>
                  </a:lnTo>
                  <a:lnTo>
                    <a:pt x="260" y="486"/>
                  </a:lnTo>
                  <a:lnTo>
                    <a:pt x="260" y="486"/>
                  </a:lnTo>
                  <a:lnTo>
                    <a:pt x="239" y="485"/>
                  </a:lnTo>
                  <a:lnTo>
                    <a:pt x="221" y="481"/>
                  </a:lnTo>
                  <a:lnTo>
                    <a:pt x="202" y="476"/>
                  </a:lnTo>
                  <a:lnTo>
                    <a:pt x="186" y="468"/>
                  </a:lnTo>
                  <a:lnTo>
                    <a:pt x="171" y="458"/>
                  </a:lnTo>
                  <a:lnTo>
                    <a:pt x="157" y="446"/>
                  </a:lnTo>
                  <a:lnTo>
                    <a:pt x="146" y="432"/>
                  </a:lnTo>
                  <a:lnTo>
                    <a:pt x="136" y="416"/>
                  </a:lnTo>
                  <a:lnTo>
                    <a:pt x="135" y="416"/>
                  </a:lnTo>
                  <a:lnTo>
                    <a:pt x="135" y="416"/>
                  </a:lnTo>
                  <a:lnTo>
                    <a:pt x="135" y="496"/>
                  </a:lnTo>
                  <a:lnTo>
                    <a:pt x="136" y="587"/>
                  </a:lnTo>
                  <a:lnTo>
                    <a:pt x="139" y="669"/>
                  </a:lnTo>
                  <a:lnTo>
                    <a:pt x="140" y="702"/>
                  </a:lnTo>
                  <a:lnTo>
                    <a:pt x="142" y="724"/>
                  </a:lnTo>
                  <a:lnTo>
                    <a:pt x="142" y="724"/>
                  </a:lnTo>
                  <a:lnTo>
                    <a:pt x="129" y="721"/>
                  </a:lnTo>
                  <a:lnTo>
                    <a:pt x="111" y="720"/>
                  </a:lnTo>
                  <a:lnTo>
                    <a:pt x="70" y="719"/>
                  </a:lnTo>
                  <a:lnTo>
                    <a:pt x="70" y="719"/>
                  </a:lnTo>
                  <a:lnTo>
                    <a:pt x="31" y="720"/>
                  </a:lnTo>
                  <a:lnTo>
                    <a:pt x="13" y="721"/>
                  </a:lnTo>
                  <a:lnTo>
                    <a:pt x="0" y="724"/>
                  </a:lnTo>
                  <a:lnTo>
                    <a:pt x="0" y="724"/>
                  </a:lnTo>
                  <a:lnTo>
                    <a:pt x="2" y="645"/>
                  </a:lnTo>
                  <a:lnTo>
                    <a:pt x="5" y="565"/>
                  </a:lnTo>
                  <a:lnTo>
                    <a:pt x="6" y="483"/>
                  </a:lnTo>
                  <a:lnTo>
                    <a:pt x="7" y="394"/>
                  </a:lnTo>
                  <a:lnTo>
                    <a:pt x="7" y="342"/>
                  </a:lnTo>
                  <a:close/>
                  <a:moveTo>
                    <a:pt x="222" y="58"/>
                  </a:moveTo>
                  <a:lnTo>
                    <a:pt x="222" y="58"/>
                  </a:lnTo>
                  <a:lnTo>
                    <a:pt x="213" y="59"/>
                  </a:lnTo>
                  <a:lnTo>
                    <a:pt x="204" y="60"/>
                  </a:lnTo>
                  <a:lnTo>
                    <a:pt x="196" y="64"/>
                  </a:lnTo>
                  <a:lnTo>
                    <a:pt x="187" y="69"/>
                  </a:lnTo>
                  <a:lnTo>
                    <a:pt x="180" y="75"/>
                  </a:lnTo>
                  <a:lnTo>
                    <a:pt x="172" y="83"/>
                  </a:lnTo>
                  <a:lnTo>
                    <a:pt x="165" y="91"/>
                  </a:lnTo>
                  <a:lnTo>
                    <a:pt x="159" y="103"/>
                  </a:lnTo>
                  <a:lnTo>
                    <a:pt x="152" y="115"/>
                  </a:lnTo>
                  <a:lnTo>
                    <a:pt x="146" y="129"/>
                  </a:lnTo>
                  <a:lnTo>
                    <a:pt x="141" y="145"/>
                  </a:lnTo>
                  <a:lnTo>
                    <a:pt x="137" y="162"/>
                  </a:lnTo>
                  <a:lnTo>
                    <a:pt x="135" y="182"/>
                  </a:lnTo>
                  <a:lnTo>
                    <a:pt x="132" y="203"/>
                  </a:lnTo>
                  <a:lnTo>
                    <a:pt x="130" y="227"/>
                  </a:lnTo>
                  <a:lnTo>
                    <a:pt x="130" y="253"/>
                  </a:lnTo>
                  <a:lnTo>
                    <a:pt x="130" y="253"/>
                  </a:lnTo>
                  <a:lnTo>
                    <a:pt x="130" y="274"/>
                  </a:lnTo>
                  <a:lnTo>
                    <a:pt x="131" y="294"/>
                  </a:lnTo>
                  <a:lnTo>
                    <a:pt x="134" y="311"/>
                  </a:lnTo>
                  <a:lnTo>
                    <a:pt x="136" y="328"/>
                  </a:lnTo>
                  <a:lnTo>
                    <a:pt x="139" y="343"/>
                  </a:lnTo>
                  <a:lnTo>
                    <a:pt x="144" y="357"/>
                  </a:lnTo>
                  <a:lnTo>
                    <a:pt x="147" y="370"/>
                  </a:lnTo>
                  <a:lnTo>
                    <a:pt x="154" y="382"/>
                  </a:lnTo>
                  <a:lnTo>
                    <a:pt x="159" y="390"/>
                  </a:lnTo>
                  <a:lnTo>
                    <a:pt x="166" y="399"/>
                  </a:lnTo>
                  <a:lnTo>
                    <a:pt x="173" y="406"/>
                  </a:lnTo>
                  <a:lnTo>
                    <a:pt x="181" y="413"/>
                  </a:lnTo>
                  <a:lnTo>
                    <a:pt x="190" y="416"/>
                  </a:lnTo>
                  <a:lnTo>
                    <a:pt x="198" y="420"/>
                  </a:lnTo>
                  <a:lnTo>
                    <a:pt x="208" y="423"/>
                  </a:lnTo>
                  <a:lnTo>
                    <a:pt x="218" y="423"/>
                  </a:lnTo>
                  <a:lnTo>
                    <a:pt x="218" y="423"/>
                  </a:lnTo>
                  <a:lnTo>
                    <a:pt x="228" y="423"/>
                  </a:lnTo>
                  <a:lnTo>
                    <a:pt x="237" y="420"/>
                  </a:lnTo>
                  <a:lnTo>
                    <a:pt x="247" y="416"/>
                  </a:lnTo>
                  <a:lnTo>
                    <a:pt x="254" y="411"/>
                  </a:lnTo>
                  <a:lnTo>
                    <a:pt x="263" y="405"/>
                  </a:lnTo>
                  <a:lnTo>
                    <a:pt x="270" y="396"/>
                  </a:lnTo>
                  <a:lnTo>
                    <a:pt x="276" y="388"/>
                  </a:lnTo>
                  <a:lnTo>
                    <a:pt x="283" y="377"/>
                  </a:lnTo>
                  <a:lnTo>
                    <a:pt x="288" y="364"/>
                  </a:lnTo>
                  <a:lnTo>
                    <a:pt x="292" y="351"/>
                  </a:lnTo>
                  <a:lnTo>
                    <a:pt x="297" y="336"/>
                  </a:lnTo>
                  <a:lnTo>
                    <a:pt x="300" y="320"/>
                  </a:lnTo>
                  <a:lnTo>
                    <a:pt x="302" y="301"/>
                  </a:lnTo>
                  <a:lnTo>
                    <a:pt x="305" y="281"/>
                  </a:lnTo>
                  <a:lnTo>
                    <a:pt x="306" y="260"/>
                  </a:lnTo>
                  <a:lnTo>
                    <a:pt x="306" y="238"/>
                  </a:lnTo>
                  <a:lnTo>
                    <a:pt x="306" y="238"/>
                  </a:lnTo>
                  <a:lnTo>
                    <a:pt x="306" y="215"/>
                  </a:lnTo>
                  <a:lnTo>
                    <a:pt x="305" y="194"/>
                  </a:lnTo>
                  <a:lnTo>
                    <a:pt x="302" y="174"/>
                  </a:lnTo>
                  <a:lnTo>
                    <a:pt x="300" y="157"/>
                  </a:lnTo>
                  <a:lnTo>
                    <a:pt x="297" y="140"/>
                  </a:lnTo>
                  <a:lnTo>
                    <a:pt x="292" y="126"/>
                  </a:lnTo>
                  <a:lnTo>
                    <a:pt x="289" y="112"/>
                  </a:lnTo>
                  <a:lnTo>
                    <a:pt x="283" y="101"/>
                  </a:lnTo>
                  <a:lnTo>
                    <a:pt x="278" y="90"/>
                  </a:lnTo>
                  <a:lnTo>
                    <a:pt x="270" y="81"/>
                  </a:lnTo>
                  <a:lnTo>
                    <a:pt x="264" y="74"/>
                  </a:lnTo>
                  <a:lnTo>
                    <a:pt x="257" y="69"/>
                  </a:lnTo>
                  <a:lnTo>
                    <a:pt x="248" y="64"/>
                  </a:lnTo>
                  <a:lnTo>
                    <a:pt x="240" y="60"/>
                  </a:lnTo>
                  <a:lnTo>
                    <a:pt x="230" y="59"/>
                  </a:lnTo>
                  <a:lnTo>
                    <a:pt x="222" y="58"/>
                  </a:lnTo>
                  <a:lnTo>
                    <a:pt x="222" y="58"/>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6"/>
            <p:cNvSpPr>
              <a:spLocks noEditPoints="1"/>
            </p:cNvSpPr>
            <p:nvPr/>
          </p:nvSpPr>
          <p:spPr bwMode="auto">
            <a:xfrm>
              <a:off x="3819526" y="374650"/>
              <a:ext cx="330200"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3 w 416"/>
                <a:gd name="T13" fmla="*/ 410 h 486"/>
                <a:gd name="T14" fmla="*/ 239 w 416"/>
                <a:gd name="T15" fmla="*/ 420 h 486"/>
                <a:gd name="T16" fmla="*/ 270 w 416"/>
                <a:gd name="T17" fmla="*/ 424 h 486"/>
                <a:gd name="T18" fmla="*/ 286 w 416"/>
                <a:gd name="T19" fmla="*/ 423 h 486"/>
                <a:gd name="T20" fmla="*/ 317 w 416"/>
                <a:gd name="T21" fmla="*/ 418 h 486"/>
                <a:gd name="T22" fmla="*/ 346 w 416"/>
                <a:gd name="T23" fmla="*/ 406 h 486"/>
                <a:gd name="T24" fmla="*/ 374 w 416"/>
                <a:gd name="T25" fmla="*/ 390 h 486"/>
                <a:gd name="T26" fmla="*/ 399 w 416"/>
                <a:gd name="T27" fmla="*/ 389 h 486"/>
                <a:gd name="T28" fmla="*/ 378 w 416"/>
                <a:gd name="T29" fmla="*/ 442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7 h 486"/>
                <a:gd name="T42" fmla="*/ 123 w 416"/>
                <a:gd name="T43" fmla="*/ 463 h 486"/>
                <a:gd name="T44" fmla="*/ 86 w 416"/>
                <a:gd name="T45" fmla="*/ 441 h 486"/>
                <a:gd name="T46" fmla="*/ 55 w 416"/>
                <a:gd name="T47" fmla="*/ 411 h 486"/>
                <a:gd name="T48" fmla="*/ 29 w 416"/>
                <a:gd name="T49" fmla="*/ 374 h 486"/>
                <a:gd name="T50" fmla="*/ 12 w 416"/>
                <a:gd name="T51" fmla="*/ 328 h 486"/>
                <a:gd name="T52" fmla="*/ 2 w 416"/>
                <a:gd name="T53" fmla="*/ 275 h 486"/>
                <a:gd name="T54" fmla="*/ 0 w 416"/>
                <a:gd name="T55" fmla="*/ 244 h 486"/>
                <a:gd name="T56" fmla="*/ 4 w 416"/>
                <a:gd name="T57" fmla="*/ 187 h 486"/>
                <a:gd name="T58" fmla="*/ 17 w 416"/>
                <a:gd name="T59" fmla="*/ 136 h 486"/>
                <a:gd name="T60" fmla="*/ 36 w 416"/>
                <a:gd name="T61" fmla="*/ 94 h 486"/>
                <a:gd name="T62" fmla="*/ 62 w 416"/>
                <a:gd name="T63" fmla="*/ 60 h 486"/>
                <a:gd name="T64" fmla="*/ 96 w 416"/>
                <a:gd name="T65" fmla="*/ 33 h 486"/>
                <a:gd name="T66" fmla="*/ 133 w 416"/>
                <a:gd name="T67" fmla="*/ 14 h 486"/>
                <a:gd name="T68" fmla="*/ 175 w 416"/>
                <a:gd name="T69" fmla="*/ 3 h 486"/>
                <a:gd name="T70" fmla="*/ 221 w 416"/>
                <a:gd name="T71" fmla="*/ 0 h 486"/>
                <a:gd name="T72" fmla="*/ 245 w 416"/>
                <a:gd name="T73" fmla="*/ 0 h 486"/>
                <a:gd name="T74" fmla="*/ 286 w 416"/>
                <a:gd name="T75" fmla="*/ 7 h 486"/>
                <a:gd name="T76" fmla="*/ 322 w 416"/>
                <a:gd name="T77" fmla="*/ 22 h 486"/>
                <a:gd name="T78" fmla="*/ 353 w 416"/>
                <a:gd name="T79" fmla="*/ 43 h 486"/>
                <a:gd name="T80" fmla="*/ 378 w 416"/>
                <a:gd name="T81" fmla="*/ 70 h 486"/>
                <a:gd name="T82" fmla="*/ 396 w 416"/>
                <a:gd name="T83" fmla="*/ 104 h 486"/>
                <a:gd name="T84" fmla="*/ 409 w 416"/>
                <a:gd name="T85" fmla="*/ 142 h 486"/>
                <a:gd name="T86" fmla="*/ 416 w 416"/>
                <a:gd name="T87" fmla="*/ 187 h 486"/>
                <a:gd name="T88" fmla="*/ 416 w 416"/>
                <a:gd name="T89" fmla="*/ 210 h 486"/>
                <a:gd name="T90" fmla="*/ 415 w 416"/>
                <a:gd name="T91" fmla="*/ 243 h 486"/>
                <a:gd name="T92" fmla="*/ 288 w 416"/>
                <a:gd name="T93" fmla="*/ 199 h 486"/>
                <a:gd name="T94" fmla="*/ 287 w 416"/>
                <a:gd name="T95" fmla="*/ 166 h 486"/>
                <a:gd name="T96" fmla="*/ 278 w 416"/>
                <a:gd name="T97" fmla="*/ 107 h 486"/>
                <a:gd name="T98" fmla="*/ 271 w 416"/>
                <a:gd name="T99" fmla="*/ 85 h 486"/>
                <a:gd name="T100" fmla="*/ 261 w 416"/>
                <a:gd name="T101" fmla="*/ 67 h 486"/>
                <a:gd name="T102" fmla="*/ 250 w 416"/>
                <a:gd name="T103" fmla="*/ 53 h 486"/>
                <a:gd name="T104" fmla="*/ 235 w 416"/>
                <a:gd name="T105" fmla="*/ 45 h 486"/>
                <a:gd name="T106" fmla="*/ 218 w 416"/>
                <a:gd name="T107" fmla="*/ 42 h 486"/>
                <a:gd name="T108" fmla="*/ 208 w 416"/>
                <a:gd name="T109" fmla="*/ 43 h 486"/>
                <a:gd name="T110" fmla="*/ 190 w 416"/>
                <a:gd name="T111" fmla="*/ 50 h 486"/>
                <a:gd name="T112" fmla="*/ 175 w 416"/>
                <a:gd name="T113" fmla="*/ 64 h 486"/>
                <a:gd name="T114" fmla="*/ 164 w 416"/>
                <a:gd name="T115" fmla="*/ 83 h 486"/>
                <a:gd name="T116" fmla="*/ 156 w 416"/>
                <a:gd name="T117" fmla="*/ 105 h 486"/>
                <a:gd name="T118" fmla="*/ 147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29"/>
                  </a:lnTo>
                  <a:lnTo>
                    <a:pt x="159" y="346"/>
                  </a:lnTo>
                  <a:lnTo>
                    <a:pt x="165" y="359"/>
                  </a:lnTo>
                  <a:lnTo>
                    <a:pt x="173" y="372"/>
                  </a:lnTo>
                  <a:lnTo>
                    <a:pt x="180" y="383"/>
                  </a:lnTo>
                  <a:lnTo>
                    <a:pt x="190" y="394"/>
                  </a:lnTo>
                  <a:lnTo>
                    <a:pt x="200" y="403"/>
                  </a:lnTo>
                  <a:lnTo>
                    <a:pt x="213" y="410"/>
                  </a:lnTo>
                  <a:lnTo>
                    <a:pt x="225" y="416"/>
                  </a:lnTo>
                  <a:lnTo>
                    <a:pt x="239" y="420"/>
                  </a:lnTo>
                  <a:lnTo>
                    <a:pt x="253" y="423"/>
                  </a:lnTo>
                  <a:lnTo>
                    <a:pt x="270" y="424"/>
                  </a:lnTo>
                  <a:lnTo>
                    <a:pt x="270" y="424"/>
                  </a:lnTo>
                  <a:lnTo>
                    <a:pt x="286" y="423"/>
                  </a:lnTo>
                  <a:lnTo>
                    <a:pt x="302" y="421"/>
                  </a:lnTo>
                  <a:lnTo>
                    <a:pt x="317" y="418"/>
                  </a:lnTo>
                  <a:lnTo>
                    <a:pt x="332" y="413"/>
                  </a:lnTo>
                  <a:lnTo>
                    <a:pt x="346" y="406"/>
                  </a:lnTo>
                  <a:lnTo>
                    <a:pt x="360" y="399"/>
                  </a:lnTo>
                  <a:lnTo>
                    <a:pt x="374" y="390"/>
                  </a:lnTo>
                  <a:lnTo>
                    <a:pt x="386" y="380"/>
                  </a:lnTo>
                  <a:lnTo>
                    <a:pt x="399" y="389"/>
                  </a:lnTo>
                  <a:lnTo>
                    <a:pt x="378" y="442"/>
                  </a:lnTo>
                  <a:lnTo>
                    <a:pt x="378" y="442"/>
                  </a:lnTo>
                  <a:lnTo>
                    <a:pt x="365" y="451"/>
                  </a:lnTo>
                  <a:lnTo>
                    <a:pt x="351" y="460"/>
                  </a:lnTo>
                  <a:lnTo>
                    <a:pt x="337" y="467"/>
                  </a:lnTo>
                  <a:lnTo>
                    <a:pt x="319" y="473"/>
                  </a:lnTo>
                  <a:lnTo>
                    <a:pt x="301" y="478"/>
                  </a:lnTo>
                  <a:lnTo>
                    <a:pt x="281" y="482"/>
                  </a:lnTo>
                  <a:lnTo>
                    <a:pt x="257" y="485"/>
                  </a:lnTo>
                  <a:lnTo>
                    <a:pt x="232" y="486"/>
                  </a:lnTo>
                  <a:lnTo>
                    <a:pt x="232" y="486"/>
                  </a:lnTo>
                  <a:lnTo>
                    <a:pt x="209" y="485"/>
                  </a:lnTo>
                  <a:lnTo>
                    <a:pt x="187" y="482"/>
                  </a:lnTo>
                  <a:lnTo>
                    <a:pt x="164" y="477"/>
                  </a:lnTo>
                  <a:lnTo>
                    <a:pt x="143" y="471"/>
                  </a:lnTo>
                  <a:lnTo>
                    <a:pt x="123" y="463"/>
                  </a:lnTo>
                  <a:lnTo>
                    <a:pt x="105" y="454"/>
                  </a:lnTo>
                  <a:lnTo>
                    <a:pt x="86" y="441"/>
                  </a:lnTo>
                  <a:lnTo>
                    <a:pt x="70" y="427"/>
                  </a:lnTo>
                  <a:lnTo>
                    <a:pt x="55" y="411"/>
                  </a:lnTo>
                  <a:lnTo>
                    <a:pt x="41" y="394"/>
                  </a:lnTo>
                  <a:lnTo>
                    <a:pt x="29" y="374"/>
                  </a:lnTo>
                  <a:lnTo>
                    <a:pt x="19" y="352"/>
                  </a:lnTo>
                  <a:lnTo>
                    <a:pt x="12" y="328"/>
                  </a:lnTo>
                  <a:lnTo>
                    <a:pt x="5" y="302"/>
                  </a:lnTo>
                  <a:lnTo>
                    <a:pt x="2" y="275"/>
                  </a:lnTo>
                  <a:lnTo>
                    <a:pt x="0" y="244"/>
                  </a:lnTo>
                  <a:lnTo>
                    <a:pt x="0" y="244"/>
                  </a:lnTo>
                  <a:lnTo>
                    <a:pt x="2" y="214"/>
                  </a:lnTo>
                  <a:lnTo>
                    <a:pt x="4" y="187"/>
                  </a:lnTo>
                  <a:lnTo>
                    <a:pt x="10" y="161"/>
                  </a:lnTo>
                  <a:lnTo>
                    <a:pt x="17" y="136"/>
                  </a:lnTo>
                  <a:lnTo>
                    <a:pt x="27" y="115"/>
                  </a:lnTo>
                  <a:lnTo>
                    <a:pt x="36" y="94"/>
                  </a:lnTo>
                  <a:lnTo>
                    <a:pt x="49" y="76"/>
                  </a:lnTo>
                  <a:lnTo>
                    <a:pt x="62" y="60"/>
                  </a:lnTo>
                  <a:lnTo>
                    <a:pt x="79" y="45"/>
                  </a:lnTo>
                  <a:lnTo>
                    <a:pt x="96" y="33"/>
                  </a:lnTo>
                  <a:lnTo>
                    <a:pt x="113" y="23"/>
                  </a:lnTo>
                  <a:lnTo>
                    <a:pt x="133" y="14"/>
                  </a:lnTo>
                  <a:lnTo>
                    <a:pt x="154" y="8"/>
                  </a:lnTo>
                  <a:lnTo>
                    <a:pt x="175" y="3"/>
                  </a:lnTo>
                  <a:lnTo>
                    <a:pt x="198" y="1"/>
                  </a:lnTo>
                  <a:lnTo>
                    <a:pt x="221" y="0"/>
                  </a:lnTo>
                  <a:lnTo>
                    <a:pt x="221" y="0"/>
                  </a:lnTo>
                  <a:lnTo>
                    <a:pt x="245" y="0"/>
                  </a:lnTo>
                  <a:lnTo>
                    <a:pt x="266" y="3"/>
                  </a:lnTo>
                  <a:lnTo>
                    <a:pt x="286" y="7"/>
                  </a:lnTo>
                  <a:lnTo>
                    <a:pt x="304" y="13"/>
                  </a:lnTo>
                  <a:lnTo>
                    <a:pt x="322" y="22"/>
                  </a:lnTo>
                  <a:lnTo>
                    <a:pt x="338" y="32"/>
                  </a:lnTo>
                  <a:lnTo>
                    <a:pt x="353" y="43"/>
                  </a:lnTo>
                  <a:lnTo>
                    <a:pt x="365" y="55"/>
                  </a:lnTo>
                  <a:lnTo>
                    <a:pt x="378" y="70"/>
                  </a:lnTo>
                  <a:lnTo>
                    <a:pt x="387" y="85"/>
                  </a:lnTo>
                  <a:lnTo>
                    <a:pt x="396" y="104"/>
                  </a:lnTo>
                  <a:lnTo>
                    <a:pt x="404" y="122"/>
                  </a:lnTo>
                  <a:lnTo>
                    <a:pt x="409" y="142"/>
                  </a:lnTo>
                  <a:lnTo>
                    <a:pt x="413" y="163"/>
                  </a:lnTo>
                  <a:lnTo>
                    <a:pt x="416" y="187"/>
                  </a:lnTo>
                  <a:lnTo>
                    <a:pt x="416" y="210"/>
                  </a:lnTo>
                  <a:lnTo>
                    <a:pt x="416" y="210"/>
                  </a:lnTo>
                  <a:lnTo>
                    <a:pt x="416" y="230"/>
                  </a:lnTo>
                  <a:lnTo>
                    <a:pt x="415" y="243"/>
                  </a:lnTo>
                  <a:lnTo>
                    <a:pt x="142" y="243"/>
                  </a:lnTo>
                  <a:close/>
                  <a:moveTo>
                    <a:pt x="288" y="199"/>
                  </a:moveTo>
                  <a:lnTo>
                    <a:pt x="288" y="199"/>
                  </a:lnTo>
                  <a:lnTo>
                    <a:pt x="287" y="166"/>
                  </a:lnTo>
                  <a:lnTo>
                    <a:pt x="283" y="135"/>
                  </a:lnTo>
                  <a:lnTo>
                    <a:pt x="278" y="107"/>
                  </a:lnTo>
                  <a:lnTo>
                    <a:pt x="275" y="96"/>
                  </a:lnTo>
                  <a:lnTo>
                    <a:pt x="271" y="85"/>
                  </a:lnTo>
                  <a:lnTo>
                    <a:pt x="266" y="75"/>
                  </a:lnTo>
                  <a:lnTo>
                    <a:pt x="261" y="67"/>
                  </a:lnTo>
                  <a:lnTo>
                    <a:pt x="256" y="59"/>
                  </a:lnTo>
                  <a:lnTo>
                    <a:pt x="250" y="53"/>
                  </a:lnTo>
                  <a:lnTo>
                    <a:pt x="242" y="48"/>
                  </a:lnTo>
                  <a:lnTo>
                    <a:pt x="235" y="45"/>
                  </a:lnTo>
                  <a:lnTo>
                    <a:pt x="226" y="43"/>
                  </a:lnTo>
                  <a:lnTo>
                    <a:pt x="218" y="42"/>
                  </a:lnTo>
                  <a:lnTo>
                    <a:pt x="218" y="42"/>
                  </a:lnTo>
                  <a:lnTo>
                    <a:pt x="208" y="43"/>
                  </a:lnTo>
                  <a:lnTo>
                    <a:pt x="199" y="45"/>
                  </a:lnTo>
                  <a:lnTo>
                    <a:pt x="190" y="50"/>
                  </a:lnTo>
                  <a:lnTo>
                    <a:pt x="183" y="57"/>
                  </a:lnTo>
                  <a:lnTo>
                    <a:pt x="175" y="64"/>
                  </a:lnTo>
                  <a:lnTo>
                    <a:pt x="169" y="73"/>
                  </a:lnTo>
                  <a:lnTo>
                    <a:pt x="164" y="83"/>
                  </a:lnTo>
                  <a:lnTo>
                    <a:pt x="159" y="93"/>
                  </a:lnTo>
                  <a:lnTo>
                    <a:pt x="156" y="105"/>
                  </a:lnTo>
                  <a:lnTo>
                    <a:pt x="152" y="117"/>
                  </a:lnTo>
                  <a:lnTo>
                    <a:pt x="147" y="143"/>
                  </a:lnTo>
                  <a:lnTo>
                    <a:pt x="143" y="172"/>
                  </a:lnTo>
                  <a:lnTo>
                    <a:pt x="142" y="199"/>
                  </a:lnTo>
                  <a:lnTo>
                    <a:pt x="288" y="199"/>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7"/>
            <p:cNvSpPr>
              <a:spLocks/>
            </p:cNvSpPr>
            <p:nvPr/>
          </p:nvSpPr>
          <p:spPr bwMode="auto">
            <a:xfrm>
              <a:off x="4211638" y="377825"/>
              <a:ext cx="230188" cy="373063"/>
            </a:xfrm>
            <a:custGeom>
              <a:avLst/>
              <a:gdLst>
                <a:gd name="T0" fmla="*/ 130 w 289"/>
                <a:gd name="T1" fmla="*/ 128 h 471"/>
                <a:gd name="T2" fmla="*/ 144 w 289"/>
                <a:gd name="T3" fmla="*/ 97 h 471"/>
                <a:gd name="T4" fmla="*/ 158 w 289"/>
                <a:gd name="T5" fmla="*/ 71 h 471"/>
                <a:gd name="T6" fmla="*/ 174 w 289"/>
                <a:gd name="T7" fmla="*/ 48 h 471"/>
                <a:gd name="T8" fmla="*/ 191 w 289"/>
                <a:gd name="T9" fmla="*/ 31 h 471"/>
                <a:gd name="T10" fmla="*/ 210 w 289"/>
                <a:gd name="T11" fmla="*/ 17 h 471"/>
                <a:gd name="T12" fmla="*/ 230 w 289"/>
                <a:gd name="T13" fmla="*/ 7 h 471"/>
                <a:gd name="T14" fmla="*/ 251 w 289"/>
                <a:gd name="T15" fmla="*/ 3 h 471"/>
                <a:gd name="T16" fmla="*/ 274 w 289"/>
                <a:gd name="T17" fmla="*/ 0 h 471"/>
                <a:gd name="T18" fmla="*/ 289 w 289"/>
                <a:gd name="T19" fmla="*/ 1 h 471"/>
                <a:gd name="T20" fmla="*/ 287 w 289"/>
                <a:gd name="T21" fmla="*/ 16 h 471"/>
                <a:gd name="T22" fmla="*/ 284 w 289"/>
                <a:gd name="T23" fmla="*/ 50 h 471"/>
                <a:gd name="T24" fmla="*/ 284 w 289"/>
                <a:gd name="T25" fmla="*/ 69 h 471"/>
                <a:gd name="T26" fmla="*/ 284 w 289"/>
                <a:gd name="T27" fmla="*/ 133 h 471"/>
                <a:gd name="T28" fmla="*/ 277 w 289"/>
                <a:gd name="T29" fmla="*/ 140 h 471"/>
                <a:gd name="T30" fmla="*/ 254 w 289"/>
                <a:gd name="T31" fmla="*/ 130 h 471"/>
                <a:gd name="T32" fmla="*/ 227 w 289"/>
                <a:gd name="T33" fmla="*/ 127 h 471"/>
                <a:gd name="T34" fmla="*/ 217 w 289"/>
                <a:gd name="T35" fmla="*/ 128 h 471"/>
                <a:gd name="T36" fmla="*/ 197 w 289"/>
                <a:gd name="T37" fmla="*/ 132 h 471"/>
                <a:gd name="T38" fmla="*/ 181 w 289"/>
                <a:gd name="T39" fmla="*/ 139 h 471"/>
                <a:gd name="T40" fmla="*/ 166 w 289"/>
                <a:gd name="T41" fmla="*/ 149 h 471"/>
                <a:gd name="T42" fmla="*/ 154 w 289"/>
                <a:gd name="T43" fmla="*/ 163 h 471"/>
                <a:gd name="T44" fmla="*/ 145 w 289"/>
                <a:gd name="T45" fmla="*/ 177 h 471"/>
                <a:gd name="T46" fmla="*/ 139 w 289"/>
                <a:gd name="T47" fmla="*/ 194 h 471"/>
                <a:gd name="T48" fmla="*/ 135 w 289"/>
                <a:gd name="T49" fmla="*/ 212 h 471"/>
                <a:gd name="T50" fmla="*/ 135 w 289"/>
                <a:gd name="T51" fmla="*/ 259 h 471"/>
                <a:gd name="T52" fmla="*/ 135 w 289"/>
                <a:gd name="T53" fmla="*/ 316 h 471"/>
                <a:gd name="T54" fmla="*/ 139 w 289"/>
                <a:gd name="T55" fmla="*/ 421 h 471"/>
                <a:gd name="T56" fmla="*/ 143 w 289"/>
                <a:gd name="T57" fmla="*/ 471 h 471"/>
                <a:gd name="T58" fmla="*/ 92 w 289"/>
                <a:gd name="T59" fmla="*/ 466 h 471"/>
                <a:gd name="T60" fmla="*/ 71 w 289"/>
                <a:gd name="T61" fmla="*/ 466 h 471"/>
                <a:gd name="T62" fmla="*/ 31 w 289"/>
                <a:gd name="T63" fmla="*/ 468 h 471"/>
                <a:gd name="T64" fmla="*/ 0 w 289"/>
                <a:gd name="T65" fmla="*/ 471 h 471"/>
                <a:gd name="T66" fmla="*/ 5 w 289"/>
                <a:gd name="T67" fmla="*/ 370 h 471"/>
                <a:gd name="T68" fmla="*/ 8 w 289"/>
                <a:gd name="T69" fmla="*/ 259 h 471"/>
                <a:gd name="T70" fmla="*/ 8 w 289"/>
                <a:gd name="T71" fmla="*/ 221 h 471"/>
                <a:gd name="T72" fmla="*/ 5 w 289"/>
                <a:gd name="T73" fmla="*/ 112 h 471"/>
                <a:gd name="T74" fmla="*/ 0 w 289"/>
                <a:gd name="T75" fmla="*/ 10 h 471"/>
                <a:gd name="T76" fmla="*/ 32 w 289"/>
                <a:gd name="T77" fmla="*/ 12 h 471"/>
                <a:gd name="T78" fmla="*/ 66 w 289"/>
                <a:gd name="T79" fmla="*/ 15 h 471"/>
                <a:gd name="T80" fmla="*/ 82 w 289"/>
                <a:gd name="T81" fmla="*/ 14 h 471"/>
                <a:gd name="T82" fmla="*/ 132 w 289"/>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471">
                  <a:moveTo>
                    <a:pt x="128" y="127"/>
                  </a:moveTo>
                  <a:lnTo>
                    <a:pt x="130" y="128"/>
                  </a:lnTo>
                  <a:lnTo>
                    <a:pt x="130" y="128"/>
                  </a:lnTo>
                  <a:lnTo>
                    <a:pt x="144" y="97"/>
                  </a:lnTo>
                  <a:lnTo>
                    <a:pt x="150" y="83"/>
                  </a:lnTo>
                  <a:lnTo>
                    <a:pt x="158" y="71"/>
                  </a:lnTo>
                  <a:lnTo>
                    <a:pt x="165" y="60"/>
                  </a:lnTo>
                  <a:lnTo>
                    <a:pt x="174" y="48"/>
                  </a:lnTo>
                  <a:lnTo>
                    <a:pt x="182" y="40"/>
                  </a:lnTo>
                  <a:lnTo>
                    <a:pt x="191" y="31"/>
                  </a:lnTo>
                  <a:lnTo>
                    <a:pt x="200" y="24"/>
                  </a:lnTo>
                  <a:lnTo>
                    <a:pt x="210" y="17"/>
                  </a:lnTo>
                  <a:lnTo>
                    <a:pt x="220" y="12"/>
                  </a:lnTo>
                  <a:lnTo>
                    <a:pt x="230" y="7"/>
                  </a:lnTo>
                  <a:lnTo>
                    <a:pt x="239" y="4"/>
                  </a:lnTo>
                  <a:lnTo>
                    <a:pt x="251" y="3"/>
                  </a:lnTo>
                  <a:lnTo>
                    <a:pt x="263" y="0"/>
                  </a:lnTo>
                  <a:lnTo>
                    <a:pt x="274" y="0"/>
                  </a:lnTo>
                  <a:lnTo>
                    <a:pt x="274" y="0"/>
                  </a:lnTo>
                  <a:lnTo>
                    <a:pt x="289" y="1"/>
                  </a:lnTo>
                  <a:lnTo>
                    <a:pt x="289" y="1"/>
                  </a:lnTo>
                  <a:lnTo>
                    <a:pt x="287" y="16"/>
                  </a:lnTo>
                  <a:lnTo>
                    <a:pt x="285" y="31"/>
                  </a:lnTo>
                  <a:lnTo>
                    <a:pt x="284" y="50"/>
                  </a:lnTo>
                  <a:lnTo>
                    <a:pt x="284" y="69"/>
                  </a:lnTo>
                  <a:lnTo>
                    <a:pt x="284" y="69"/>
                  </a:lnTo>
                  <a:lnTo>
                    <a:pt x="284" y="101"/>
                  </a:lnTo>
                  <a:lnTo>
                    <a:pt x="284" y="133"/>
                  </a:lnTo>
                  <a:lnTo>
                    <a:pt x="277" y="140"/>
                  </a:lnTo>
                  <a:lnTo>
                    <a:pt x="277" y="140"/>
                  </a:lnTo>
                  <a:lnTo>
                    <a:pt x="265" y="135"/>
                  </a:lnTo>
                  <a:lnTo>
                    <a:pt x="254" y="130"/>
                  </a:lnTo>
                  <a:lnTo>
                    <a:pt x="242" y="128"/>
                  </a:lnTo>
                  <a:lnTo>
                    <a:pt x="227" y="127"/>
                  </a:lnTo>
                  <a:lnTo>
                    <a:pt x="227" y="127"/>
                  </a:lnTo>
                  <a:lnTo>
                    <a:pt x="217" y="128"/>
                  </a:lnTo>
                  <a:lnTo>
                    <a:pt x="207" y="129"/>
                  </a:lnTo>
                  <a:lnTo>
                    <a:pt x="197" y="132"/>
                  </a:lnTo>
                  <a:lnTo>
                    <a:pt x="189" y="134"/>
                  </a:lnTo>
                  <a:lnTo>
                    <a:pt x="181" y="139"/>
                  </a:lnTo>
                  <a:lnTo>
                    <a:pt x="172" y="144"/>
                  </a:lnTo>
                  <a:lnTo>
                    <a:pt x="166" y="149"/>
                  </a:lnTo>
                  <a:lnTo>
                    <a:pt x="160" y="155"/>
                  </a:lnTo>
                  <a:lnTo>
                    <a:pt x="154" y="163"/>
                  </a:lnTo>
                  <a:lnTo>
                    <a:pt x="149" y="169"/>
                  </a:lnTo>
                  <a:lnTo>
                    <a:pt x="145" y="177"/>
                  </a:lnTo>
                  <a:lnTo>
                    <a:pt x="141" y="185"/>
                  </a:lnTo>
                  <a:lnTo>
                    <a:pt x="139" y="194"/>
                  </a:lnTo>
                  <a:lnTo>
                    <a:pt x="137" y="202"/>
                  </a:lnTo>
                  <a:lnTo>
                    <a:pt x="135" y="212"/>
                  </a:lnTo>
                  <a:lnTo>
                    <a:pt x="135" y="221"/>
                  </a:lnTo>
                  <a:lnTo>
                    <a:pt x="135" y="259"/>
                  </a:lnTo>
                  <a:lnTo>
                    <a:pt x="135" y="259"/>
                  </a:lnTo>
                  <a:lnTo>
                    <a:pt x="135" y="316"/>
                  </a:lnTo>
                  <a:lnTo>
                    <a:pt x="137" y="370"/>
                  </a:lnTo>
                  <a:lnTo>
                    <a:pt x="139" y="421"/>
                  </a:lnTo>
                  <a:lnTo>
                    <a:pt x="143" y="471"/>
                  </a:lnTo>
                  <a:lnTo>
                    <a:pt x="143" y="471"/>
                  </a:lnTo>
                  <a:lnTo>
                    <a:pt x="112" y="468"/>
                  </a:lnTo>
                  <a:lnTo>
                    <a:pt x="92" y="466"/>
                  </a:lnTo>
                  <a:lnTo>
                    <a:pt x="71" y="466"/>
                  </a:lnTo>
                  <a:lnTo>
                    <a:pt x="71" y="466"/>
                  </a:lnTo>
                  <a:lnTo>
                    <a:pt x="50" y="466"/>
                  </a:lnTo>
                  <a:lnTo>
                    <a:pt x="31" y="468"/>
                  </a:lnTo>
                  <a:lnTo>
                    <a:pt x="0" y="471"/>
                  </a:lnTo>
                  <a:lnTo>
                    <a:pt x="0" y="471"/>
                  </a:lnTo>
                  <a:lnTo>
                    <a:pt x="3" y="421"/>
                  </a:lnTo>
                  <a:lnTo>
                    <a:pt x="5" y="370"/>
                  </a:lnTo>
                  <a:lnTo>
                    <a:pt x="6" y="316"/>
                  </a:lnTo>
                  <a:lnTo>
                    <a:pt x="8" y="259"/>
                  </a:lnTo>
                  <a:lnTo>
                    <a:pt x="8" y="221"/>
                  </a:lnTo>
                  <a:lnTo>
                    <a:pt x="8" y="221"/>
                  </a:lnTo>
                  <a:lnTo>
                    <a:pt x="6" y="165"/>
                  </a:lnTo>
                  <a:lnTo>
                    <a:pt x="5" y="112"/>
                  </a:lnTo>
                  <a:lnTo>
                    <a:pt x="3" y="60"/>
                  </a:lnTo>
                  <a:lnTo>
                    <a:pt x="0" y="10"/>
                  </a:lnTo>
                  <a:lnTo>
                    <a:pt x="0" y="10"/>
                  </a:lnTo>
                  <a:lnTo>
                    <a:pt x="32" y="12"/>
                  </a:lnTo>
                  <a:lnTo>
                    <a:pt x="48" y="14"/>
                  </a:lnTo>
                  <a:lnTo>
                    <a:pt x="66" y="15"/>
                  </a:lnTo>
                  <a:lnTo>
                    <a:pt x="66" y="15"/>
                  </a:lnTo>
                  <a:lnTo>
                    <a:pt x="82" y="14"/>
                  </a:lnTo>
                  <a:lnTo>
                    <a:pt x="98" y="12"/>
                  </a:lnTo>
                  <a:lnTo>
                    <a:pt x="132" y="10"/>
                  </a:lnTo>
                  <a:lnTo>
                    <a:pt x="128" y="127"/>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8"/>
            <p:cNvSpPr>
              <a:spLocks/>
            </p:cNvSpPr>
            <p:nvPr/>
          </p:nvSpPr>
          <p:spPr bwMode="auto">
            <a:xfrm>
              <a:off x="4511676" y="219075"/>
              <a:ext cx="322263" cy="541338"/>
            </a:xfrm>
            <a:custGeom>
              <a:avLst/>
              <a:gdLst>
                <a:gd name="T0" fmla="*/ 323 w 407"/>
                <a:gd name="T1" fmla="*/ 123 h 684"/>
                <a:gd name="T2" fmla="*/ 294 w 407"/>
                <a:gd name="T3" fmla="*/ 86 h 684"/>
                <a:gd name="T4" fmla="*/ 273 w 407"/>
                <a:gd name="T5" fmla="*/ 71 h 684"/>
                <a:gd name="T6" fmla="*/ 237 w 407"/>
                <a:gd name="T7" fmla="*/ 61 h 684"/>
                <a:gd name="T8" fmla="*/ 205 w 407"/>
                <a:gd name="T9" fmla="*/ 60 h 684"/>
                <a:gd name="T10" fmla="*/ 176 w 407"/>
                <a:gd name="T11" fmla="*/ 67 h 684"/>
                <a:gd name="T12" fmla="*/ 151 w 407"/>
                <a:gd name="T13" fmla="*/ 80 h 684"/>
                <a:gd name="T14" fmla="*/ 133 w 407"/>
                <a:gd name="T15" fmla="*/ 98 h 684"/>
                <a:gd name="T16" fmla="*/ 120 w 407"/>
                <a:gd name="T17" fmla="*/ 121 h 684"/>
                <a:gd name="T18" fmla="*/ 117 w 407"/>
                <a:gd name="T19" fmla="*/ 145 h 684"/>
                <a:gd name="T20" fmla="*/ 119 w 407"/>
                <a:gd name="T21" fmla="*/ 170 h 684"/>
                <a:gd name="T22" fmla="*/ 135 w 407"/>
                <a:gd name="T23" fmla="*/ 200 h 684"/>
                <a:gd name="T24" fmla="*/ 161 w 407"/>
                <a:gd name="T25" fmla="*/ 225 h 684"/>
                <a:gd name="T26" fmla="*/ 262 w 407"/>
                <a:gd name="T27" fmla="*/ 278 h 684"/>
                <a:gd name="T28" fmla="*/ 328 w 407"/>
                <a:gd name="T29" fmla="*/ 317 h 684"/>
                <a:gd name="T30" fmla="*/ 361 w 407"/>
                <a:gd name="T31" fmla="*/ 346 h 684"/>
                <a:gd name="T32" fmla="*/ 387 w 407"/>
                <a:gd name="T33" fmla="*/ 384 h 684"/>
                <a:gd name="T34" fmla="*/ 403 w 407"/>
                <a:gd name="T35" fmla="*/ 431 h 684"/>
                <a:gd name="T36" fmla="*/ 407 w 407"/>
                <a:gd name="T37" fmla="*/ 468 h 684"/>
                <a:gd name="T38" fmla="*/ 396 w 407"/>
                <a:gd name="T39" fmla="*/ 535 h 684"/>
                <a:gd name="T40" fmla="*/ 366 w 407"/>
                <a:gd name="T41" fmla="*/ 592 h 684"/>
                <a:gd name="T42" fmla="*/ 319 w 407"/>
                <a:gd name="T43" fmla="*/ 637 h 684"/>
                <a:gd name="T44" fmla="*/ 257 w 407"/>
                <a:gd name="T45" fmla="*/ 668 h 684"/>
                <a:gd name="T46" fmla="*/ 181 w 407"/>
                <a:gd name="T47" fmla="*/ 683 h 684"/>
                <a:gd name="T48" fmla="*/ 129 w 407"/>
                <a:gd name="T49" fmla="*/ 683 h 684"/>
                <a:gd name="T50" fmla="*/ 62 w 407"/>
                <a:gd name="T51" fmla="*/ 671 h 684"/>
                <a:gd name="T52" fmla="*/ 11 w 407"/>
                <a:gd name="T53" fmla="*/ 650 h 684"/>
                <a:gd name="T54" fmla="*/ 9 w 407"/>
                <a:gd name="T55" fmla="*/ 611 h 684"/>
                <a:gd name="T56" fmla="*/ 27 w 407"/>
                <a:gd name="T57" fmla="*/ 521 h 684"/>
                <a:gd name="T58" fmla="*/ 48 w 407"/>
                <a:gd name="T59" fmla="*/ 531 h 684"/>
                <a:gd name="T60" fmla="*/ 60 w 407"/>
                <a:gd name="T61" fmla="*/ 561 h 684"/>
                <a:gd name="T62" fmla="*/ 79 w 407"/>
                <a:gd name="T63" fmla="*/ 586 h 684"/>
                <a:gd name="T64" fmla="*/ 104 w 407"/>
                <a:gd name="T65" fmla="*/ 607 h 684"/>
                <a:gd name="T66" fmla="*/ 138 w 407"/>
                <a:gd name="T67" fmla="*/ 619 h 684"/>
                <a:gd name="T68" fmla="*/ 177 w 407"/>
                <a:gd name="T69" fmla="*/ 624 h 684"/>
                <a:gd name="T70" fmla="*/ 204 w 407"/>
                <a:gd name="T71" fmla="*/ 623 h 684"/>
                <a:gd name="T72" fmla="*/ 236 w 407"/>
                <a:gd name="T73" fmla="*/ 613 h 684"/>
                <a:gd name="T74" fmla="*/ 262 w 407"/>
                <a:gd name="T75" fmla="*/ 596 h 684"/>
                <a:gd name="T76" fmla="*/ 278 w 407"/>
                <a:gd name="T77" fmla="*/ 573 h 684"/>
                <a:gd name="T78" fmla="*/ 288 w 407"/>
                <a:gd name="T79" fmla="*/ 547 h 684"/>
                <a:gd name="T80" fmla="*/ 289 w 407"/>
                <a:gd name="T81" fmla="*/ 527 h 684"/>
                <a:gd name="T82" fmla="*/ 282 w 407"/>
                <a:gd name="T83" fmla="*/ 492 h 684"/>
                <a:gd name="T84" fmla="*/ 263 w 407"/>
                <a:gd name="T85" fmla="*/ 463 h 684"/>
                <a:gd name="T86" fmla="*/ 223 w 407"/>
                <a:gd name="T87" fmla="*/ 432 h 684"/>
                <a:gd name="T88" fmla="*/ 120 w 407"/>
                <a:gd name="T89" fmla="*/ 380 h 684"/>
                <a:gd name="T90" fmla="*/ 71 w 407"/>
                <a:gd name="T91" fmla="*/ 346 h 684"/>
                <a:gd name="T92" fmla="*/ 40 w 407"/>
                <a:gd name="T93" fmla="*/ 315 h 684"/>
                <a:gd name="T94" fmla="*/ 17 w 407"/>
                <a:gd name="T95" fmla="*/ 274 h 684"/>
                <a:gd name="T96" fmla="*/ 6 w 407"/>
                <a:gd name="T97" fmla="*/ 225 h 684"/>
                <a:gd name="T98" fmla="*/ 6 w 407"/>
                <a:gd name="T99" fmla="*/ 181 h 684"/>
                <a:gd name="T100" fmla="*/ 22 w 407"/>
                <a:gd name="T101" fmla="*/ 117 h 684"/>
                <a:gd name="T102" fmla="*/ 56 w 407"/>
                <a:gd name="T103" fmla="*/ 67 h 684"/>
                <a:gd name="T104" fmla="*/ 102 w 407"/>
                <a:gd name="T105" fmla="*/ 30 h 684"/>
                <a:gd name="T106" fmla="*/ 158 w 407"/>
                <a:gd name="T107" fmla="*/ 8 h 684"/>
                <a:gd name="T108" fmla="*/ 220 w 407"/>
                <a:gd name="T109" fmla="*/ 0 h 684"/>
                <a:gd name="T110" fmla="*/ 268 w 407"/>
                <a:gd name="T111" fmla="*/ 4 h 684"/>
                <a:gd name="T112" fmla="*/ 329 w 407"/>
                <a:gd name="T113" fmla="*/ 20 h 684"/>
                <a:gd name="T114" fmla="*/ 376 w 407"/>
                <a:gd name="T115" fmla="*/ 47 h 684"/>
                <a:gd name="T116" fmla="*/ 345 w 407"/>
                <a:gd name="T117" fmla="*/ 14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7" h="684">
                  <a:moveTo>
                    <a:pt x="331" y="142"/>
                  </a:moveTo>
                  <a:lnTo>
                    <a:pt x="331" y="142"/>
                  </a:lnTo>
                  <a:lnTo>
                    <a:pt x="323" y="123"/>
                  </a:lnTo>
                  <a:lnTo>
                    <a:pt x="313" y="106"/>
                  </a:lnTo>
                  <a:lnTo>
                    <a:pt x="301" y="92"/>
                  </a:lnTo>
                  <a:lnTo>
                    <a:pt x="294" y="86"/>
                  </a:lnTo>
                  <a:lnTo>
                    <a:pt x="288" y="81"/>
                  </a:lnTo>
                  <a:lnTo>
                    <a:pt x="280" y="76"/>
                  </a:lnTo>
                  <a:lnTo>
                    <a:pt x="273" y="71"/>
                  </a:lnTo>
                  <a:lnTo>
                    <a:pt x="264" y="69"/>
                  </a:lnTo>
                  <a:lnTo>
                    <a:pt x="256" y="65"/>
                  </a:lnTo>
                  <a:lnTo>
                    <a:pt x="237" y="61"/>
                  </a:lnTo>
                  <a:lnTo>
                    <a:pt x="216" y="60"/>
                  </a:lnTo>
                  <a:lnTo>
                    <a:pt x="216" y="60"/>
                  </a:lnTo>
                  <a:lnTo>
                    <a:pt x="205" y="60"/>
                  </a:lnTo>
                  <a:lnTo>
                    <a:pt x="195" y="61"/>
                  </a:lnTo>
                  <a:lnTo>
                    <a:pt x="185" y="64"/>
                  </a:lnTo>
                  <a:lnTo>
                    <a:pt x="176" y="67"/>
                  </a:lnTo>
                  <a:lnTo>
                    <a:pt x="166" y="71"/>
                  </a:lnTo>
                  <a:lnTo>
                    <a:pt x="159" y="75"/>
                  </a:lnTo>
                  <a:lnTo>
                    <a:pt x="151" y="80"/>
                  </a:lnTo>
                  <a:lnTo>
                    <a:pt x="144" y="86"/>
                  </a:lnTo>
                  <a:lnTo>
                    <a:pt x="138" y="92"/>
                  </a:lnTo>
                  <a:lnTo>
                    <a:pt x="133" y="98"/>
                  </a:lnTo>
                  <a:lnTo>
                    <a:pt x="128" y="106"/>
                  </a:lnTo>
                  <a:lnTo>
                    <a:pt x="124" y="113"/>
                  </a:lnTo>
                  <a:lnTo>
                    <a:pt x="120" y="121"/>
                  </a:lnTo>
                  <a:lnTo>
                    <a:pt x="118" y="129"/>
                  </a:lnTo>
                  <a:lnTo>
                    <a:pt x="117" y="137"/>
                  </a:lnTo>
                  <a:lnTo>
                    <a:pt x="117" y="145"/>
                  </a:lnTo>
                  <a:lnTo>
                    <a:pt x="117" y="145"/>
                  </a:lnTo>
                  <a:lnTo>
                    <a:pt x="117" y="158"/>
                  </a:lnTo>
                  <a:lnTo>
                    <a:pt x="119" y="170"/>
                  </a:lnTo>
                  <a:lnTo>
                    <a:pt x="124" y="181"/>
                  </a:lnTo>
                  <a:lnTo>
                    <a:pt x="129" y="191"/>
                  </a:lnTo>
                  <a:lnTo>
                    <a:pt x="135" y="200"/>
                  </a:lnTo>
                  <a:lnTo>
                    <a:pt x="143" y="209"/>
                  </a:lnTo>
                  <a:lnTo>
                    <a:pt x="151" y="217"/>
                  </a:lnTo>
                  <a:lnTo>
                    <a:pt x="161" y="225"/>
                  </a:lnTo>
                  <a:lnTo>
                    <a:pt x="184" y="240"/>
                  </a:lnTo>
                  <a:lnTo>
                    <a:pt x="208" y="252"/>
                  </a:lnTo>
                  <a:lnTo>
                    <a:pt x="262" y="278"/>
                  </a:lnTo>
                  <a:lnTo>
                    <a:pt x="289" y="293"/>
                  </a:lnTo>
                  <a:lnTo>
                    <a:pt x="315" y="308"/>
                  </a:lnTo>
                  <a:lnTo>
                    <a:pt x="328" y="317"/>
                  </a:lnTo>
                  <a:lnTo>
                    <a:pt x="339" y="325"/>
                  </a:lnTo>
                  <a:lnTo>
                    <a:pt x="351" y="335"/>
                  </a:lnTo>
                  <a:lnTo>
                    <a:pt x="361" y="346"/>
                  </a:lnTo>
                  <a:lnTo>
                    <a:pt x="371" y="358"/>
                  </a:lnTo>
                  <a:lnTo>
                    <a:pt x="380" y="370"/>
                  </a:lnTo>
                  <a:lnTo>
                    <a:pt x="387" y="384"/>
                  </a:lnTo>
                  <a:lnTo>
                    <a:pt x="394" y="397"/>
                  </a:lnTo>
                  <a:lnTo>
                    <a:pt x="399" y="413"/>
                  </a:lnTo>
                  <a:lnTo>
                    <a:pt x="403" y="431"/>
                  </a:lnTo>
                  <a:lnTo>
                    <a:pt x="406" y="448"/>
                  </a:lnTo>
                  <a:lnTo>
                    <a:pt x="407" y="468"/>
                  </a:lnTo>
                  <a:lnTo>
                    <a:pt x="407" y="468"/>
                  </a:lnTo>
                  <a:lnTo>
                    <a:pt x="406" y="492"/>
                  </a:lnTo>
                  <a:lnTo>
                    <a:pt x="402" y="514"/>
                  </a:lnTo>
                  <a:lnTo>
                    <a:pt x="396" y="535"/>
                  </a:lnTo>
                  <a:lnTo>
                    <a:pt x="388" y="556"/>
                  </a:lnTo>
                  <a:lnTo>
                    <a:pt x="378" y="575"/>
                  </a:lnTo>
                  <a:lnTo>
                    <a:pt x="366" y="592"/>
                  </a:lnTo>
                  <a:lnTo>
                    <a:pt x="352" y="609"/>
                  </a:lnTo>
                  <a:lnTo>
                    <a:pt x="337" y="624"/>
                  </a:lnTo>
                  <a:lnTo>
                    <a:pt x="319" y="637"/>
                  </a:lnTo>
                  <a:lnTo>
                    <a:pt x="300" y="649"/>
                  </a:lnTo>
                  <a:lnTo>
                    <a:pt x="279" y="659"/>
                  </a:lnTo>
                  <a:lnTo>
                    <a:pt x="257" y="668"/>
                  </a:lnTo>
                  <a:lnTo>
                    <a:pt x="233" y="675"/>
                  </a:lnTo>
                  <a:lnTo>
                    <a:pt x="208" y="680"/>
                  </a:lnTo>
                  <a:lnTo>
                    <a:pt x="181" y="683"/>
                  </a:lnTo>
                  <a:lnTo>
                    <a:pt x="154" y="684"/>
                  </a:lnTo>
                  <a:lnTo>
                    <a:pt x="154" y="684"/>
                  </a:lnTo>
                  <a:lnTo>
                    <a:pt x="129" y="683"/>
                  </a:lnTo>
                  <a:lnTo>
                    <a:pt x="104" y="680"/>
                  </a:lnTo>
                  <a:lnTo>
                    <a:pt x="82" y="676"/>
                  </a:lnTo>
                  <a:lnTo>
                    <a:pt x="62" y="671"/>
                  </a:lnTo>
                  <a:lnTo>
                    <a:pt x="42" y="665"/>
                  </a:lnTo>
                  <a:lnTo>
                    <a:pt x="26" y="658"/>
                  </a:lnTo>
                  <a:lnTo>
                    <a:pt x="11" y="650"/>
                  </a:lnTo>
                  <a:lnTo>
                    <a:pt x="0" y="643"/>
                  </a:lnTo>
                  <a:lnTo>
                    <a:pt x="0" y="643"/>
                  </a:lnTo>
                  <a:lnTo>
                    <a:pt x="9" y="611"/>
                  </a:lnTo>
                  <a:lnTo>
                    <a:pt x="16" y="582"/>
                  </a:lnTo>
                  <a:lnTo>
                    <a:pt x="22" y="552"/>
                  </a:lnTo>
                  <a:lnTo>
                    <a:pt x="27" y="521"/>
                  </a:lnTo>
                  <a:lnTo>
                    <a:pt x="46" y="521"/>
                  </a:lnTo>
                  <a:lnTo>
                    <a:pt x="46" y="521"/>
                  </a:lnTo>
                  <a:lnTo>
                    <a:pt x="48" y="531"/>
                  </a:lnTo>
                  <a:lnTo>
                    <a:pt x="51" y="541"/>
                  </a:lnTo>
                  <a:lnTo>
                    <a:pt x="56" y="551"/>
                  </a:lnTo>
                  <a:lnTo>
                    <a:pt x="60" y="561"/>
                  </a:lnTo>
                  <a:lnTo>
                    <a:pt x="66" y="570"/>
                  </a:lnTo>
                  <a:lnTo>
                    <a:pt x="72" y="578"/>
                  </a:lnTo>
                  <a:lnTo>
                    <a:pt x="79" y="586"/>
                  </a:lnTo>
                  <a:lnTo>
                    <a:pt x="87" y="593"/>
                  </a:lnTo>
                  <a:lnTo>
                    <a:pt x="96" y="601"/>
                  </a:lnTo>
                  <a:lnTo>
                    <a:pt x="104" y="607"/>
                  </a:lnTo>
                  <a:lnTo>
                    <a:pt x="115" y="612"/>
                  </a:lnTo>
                  <a:lnTo>
                    <a:pt x="125" y="616"/>
                  </a:lnTo>
                  <a:lnTo>
                    <a:pt x="138" y="619"/>
                  </a:lnTo>
                  <a:lnTo>
                    <a:pt x="150" y="622"/>
                  </a:lnTo>
                  <a:lnTo>
                    <a:pt x="164" y="624"/>
                  </a:lnTo>
                  <a:lnTo>
                    <a:pt x="177" y="624"/>
                  </a:lnTo>
                  <a:lnTo>
                    <a:pt x="177" y="624"/>
                  </a:lnTo>
                  <a:lnTo>
                    <a:pt x="191" y="624"/>
                  </a:lnTo>
                  <a:lnTo>
                    <a:pt x="204" y="623"/>
                  </a:lnTo>
                  <a:lnTo>
                    <a:pt x="216" y="621"/>
                  </a:lnTo>
                  <a:lnTo>
                    <a:pt x="226" y="617"/>
                  </a:lnTo>
                  <a:lnTo>
                    <a:pt x="236" y="613"/>
                  </a:lnTo>
                  <a:lnTo>
                    <a:pt x="246" y="608"/>
                  </a:lnTo>
                  <a:lnTo>
                    <a:pt x="254" y="602"/>
                  </a:lnTo>
                  <a:lnTo>
                    <a:pt x="262" y="596"/>
                  </a:lnTo>
                  <a:lnTo>
                    <a:pt x="268" y="589"/>
                  </a:lnTo>
                  <a:lnTo>
                    <a:pt x="273" y="582"/>
                  </a:lnTo>
                  <a:lnTo>
                    <a:pt x="278" y="573"/>
                  </a:lnTo>
                  <a:lnTo>
                    <a:pt x="282" y="565"/>
                  </a:lnTo>
                  <a:lnTo>
                    <a:pt x="285" y="556"/>
                  </a:lnTo>
                  <a:lnTo>
                    <a:pt x="288" y="547"/>
                  </a:lnTo>
                  <a:lnTo>
                    <a:pt x="289" y="537"/>
                  </a:lnTo>
                  <a:lnTo>
                    <a:pt x="289" y="527"/>
                  </a:lnTo>
                  <a:lnTo>
                    <a:pt x="289" y="527"/>
                  </a:lnTo>
                  <a:lnTo>
                    <a:pt x="288" y="514"/>
                  </a:lnTo>
                  <a:lnTo>
                    <a:pt x="285" y="503"/>
                  </a:lnTo>
                  <a:lnTo>
                    <a:pt x="282" y="492"/>
                  </a:lnTo>
                  <a:lnTo>
                    <a:pt x="277" y="480"/>
                  </a:lnTo>
                  <a:lnTo>
                    <a:pt x="270" y="472"/>
                  </a:lnTo>
                  <a:lnTo>
                    <a:pt x="263" y="463"/>
                  </a:lnTo>
                  <a:lnTo>
                    <a:pt x="254" y="454"/>
                  </a:lnTo>
                  <a:lnTo>
                    <a:pt x="244" y="447"/>
                  </a:lnTo>
                  <a:lnTo>
                    <a:pt x="223" y="432"/>
                  </a:lnTo>
                  <a:lnTo>
                    <a:pt x="200" y="420"/>
                  </a:lnTo>
                  <a:lnTo>
                    <a:pt x="146" y="394"/>
                  </a:lnTo>
                  <a:lnTo>
                    <a:pt x="120" y="380"/>
                  </a:lnTo>
                  <a:lnTo>
                    <a:pt x="94" y="364"/>
                  </a:lnTo>
                  <a:lnTo>
                    <a:pt x="83" y="355"/>
                  </a:lnTo>
                  <a:lnTo>
                    <a:pt x="71" y="346"/>
                  </a:lnTo>
                  <a:lnTo>
                    <a:pt x="60" y="336"/>
                  </a:lnTo>
                  <a:lnTo>
                    <a:pt x="50" y="327"/>
                  </a:lnTo>
                  <a:lnTo>
                    <a:pt x="40" y="315"/>
                  </a:lnTo>
                  <a:lnTo>
                    <a:pt x="31" y="303"/>
                  </a:lnTo>
                  <a:lnTo>
                    <a:pt x="24" y="289"/>
                  </a:lnTo>
                  <a:lnTo>
                    <a:pt x="17" y="274"/>
                  </a:lnTo>
                  <a:lnTo>
                    <a:pt x="13" y="260"/>
                  </a:lnTo>
                  <a:lnTo>
                    <a:pt x="8" y="242"/>
                  </a:lnTo>
                  <a:lnTo>
                    <a:pt x="6" y="225"/>
                  </a:lnTo>
                  <a:lnTo>
                    <a:pt x="5" y="205"/>
                  </a:lnTo>
                  <a:lnTo>
                    <a:pt x="5" y="205"/>
                  </a:lnTo>
                  <a:lnTo>
                    <a:pt x="6" y="181"/>
                  </a:lnTo>
                  <a:lnTo>
                    <a:pt x="10" y="158"/>
                  </a:lnTo>
                  <a:lnTo>
                    <a:pt x="15" y="137"/>
                  </a:lnTo>
                  <a:lnTo>
                    <a:pt x="22" y="117"/>
                  </a:lnTo>
                  <a:lnTo>
                    <a:pt x="32" y="100"/>
                  </a:lnTo>
                  <a:lnTo>
                    <a:pt x="44" y="82"/>
                  </a:lnTo>
                  <a:lnTo>
                    <a:pt x="56" y="67"/>
                  </a:lnTo>
                  <a:lnTo>
                    <a:pt x="70" y="54"/>
                  </a:lnTo>
                  <a:lnTo>
                    <a:pt x="86" y="41"/>
                  </a:lnTo>
                  <a:lnTo>
                    <a:pt x="102" y="30"/>
                  </a:lnTo>
                  <a:lnTo>
                    <a:pt x="119" y="21"/>
                  </a:lnTo>
                  <a:lnTo>
                    <a:pt x="138" y="14"/>
                  </a:lnTo>
                  <a:lnTo>
                    <a:pt x="158" y="8"/>
                  </a:lnTo>
                  <a:lnTo>
                    <a:pt x="177" y="4"/>
                  </a:lnTo>
                  <a:lnTo>
                    <a:pt x="199" y="2"/>
                  </a:lnTo>
                  <a:lnTo>
                    <a:pt x="220" y="0"/>
                  </a:lnTo>
                  <a:lnTo>
                    <a:pt x="220" y="0"/>
                  </a:lnTo>
                  <a:lnTo>
                    <a:pt x="244" y="2"/>
                  </a:lnTo>
                  <a:lnTo>
                    <a:pt x="268" y="4"/>
                  </a:lnTo>
                  <a:lnTo>
                    <a:pt x="289" y="8"/>
                  </a:lnTo>
                  <a:lnTo>
                    <a:pt x="310" y="14"/>
                  </a:lnTo>
                  <a:lnTo>
                    <a:pt x="329" y="20"/>
                  </a:lnTo>
                  <a:lnTo>
                    <a:pt x="346" y="28"/>
                  </a:lnTo>
                  <a:lnTo>
                    <a:pt x="361" y="38"/>
                  </a:lnTo>
                  <a:lnTo>
                    <a:pt x="376" y="47"/>
                  </a:lnTo>
                  <a:lnTo>
                    <a:pt x="376" y="47"/>
                  </a:lnTo>
                  <a:lnTo>
                    <a:pt x="361" y="90"/>
                  </a:lnTo>
                  <a:lnTo>
                    <a:pt x="345" y="142"/>
                  </a:lnTo>
                  <a:lnTo>
                    <a:pt x="331" y="142"/>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9"/>
            <p:cNvSpPr>
              <a:spLocks/>
            </p:cNvSpPr>
            <p:nvPr/>
          </p:nvSpPr>
          <p:spPr bwMode="auto">
            <a:xfrm>
              <a:off x="4864101" y="250825"/>
              <a:ext cx="225425" cy="509588"/>
            </a:xfrm>
            <a:custGeom>
              <a:avLst/>
              <a:gdLst>
                <a:gd name="T0" fmla="*/ 279 w 285"/>
                <a:gd name="T1" fmla="*/ 174 h 643"/>
                <a:gd name="T2" fmla="*/ 277 w 285"/>
                <a:gd name="T3" fmla="*/ 199 h 643"/>
                <a:gd name="T4" fmla="*/ 277 w 285"/>
                <a:gd name="T5" fmla="*/ 211 h 643"/>
                <a:gd name="T6" fmla="*/ 195 w 285"/>
                <a:gd name="T7" fmla="*/ 221 h 643"/>
                <a:gd name="T8" fmla="*/ 192 w 285"/>
                <a:gd name="T9" fmla="*/ 271 h 643"/>
                <a:gd name="T10" fmla="*/ 189 w 285"/>
                <a:gd name="T11" fmla="*/ 433 h 643"/>
                <a:gd name="T12" fmla="*/ 189 w 285"/>
                <a:gd name="T13" fmla="*/ 478 h 643"/>
                <a:gd name="T14" fmla="*/ 194 w 285"/>
                <a:gd name="T15" fmla="*/ 541 h 643"/>
                <a:gd name="T16" fmla="*/ 199 w 285"/>
                <a:gd name="T17" fmla="*/ 561 h 643"/>
                <a:gd name="T18" fmla="*/ 206 w 285"/>
                <a:gd name="T19" fmla="*/ 575 h 643"/>
                <a:gd name="T20" fmla="*/ 215 w 285"/>
                <a:gd name="T21" fmla="*/ 583 h 643"/>
                <a:gd name="T22" fmla="*/ 227 w 285"/>
                <a:gd name="T23" fmla="*/ 587 h 643"/>
                <a:gd name="T24" fmla="*/ 242 w 285"/>
                <a:gd name="T25" fmla="*/ 588 h 643"/>
                <a:gd name="T26" fmla="*/ 257 w 285"/>
                <a:gd name="T27" fmla="*/ 588 h 643"/>
                <a:gd name="T28" fmla="*/ 278 w 285"/>
                <a:gd name="T29" fmla="*/ 583 h 643"/>
                <a:gd name="T30" fmla="*/ 285 w 285"/>
                <a:gd name="T31" fmla="*/ 618 h 643"/>
                <a:gd name="T32" fmla="*/ 275 w 285"/>
                <a:gd name="T33" fmla="*/ 623 h 643"/>
                <a:gd name="T34" fmla="*/ 252 w 285"/>
                <a:gd name="T35" fmla="*/ 633 h 643"/>
                <a:gd name="T36" fmla="*/ 225 w 285"/>
                <a:gd name="T37" fmla="*/ 639 h 643"/>
                <a:gd name="T38" fmla="*/ 196 w 285"/>
                <a:gd name="T39" fmla="*/ 642 h 643"/>
                <a:gd name="T40" fmla="*/ 181 w 285"/>
                <a:gd name="T41" fmla="*/ 643 h 643"/>
                <a:gd name="T42" fmla="*/ 154 w 285"/>
                <a:gd name="T43" fmla="*/ 640 h 643"/>
                <a:gd name="T44" fmla="*/ 129 w 285"/>
                <a:gd name="T45" fmla="*/ 633 h 643"/>
                <a:gd name="T46" fmla="*/ 108 w 285"/>
                <a:gd name="T47" fmla="*/ 622 h 643"/>
                <a:gd name="T48" fmla="*/ 92 w 285"/>
                <a:gd name="T49" fmla="*/ 604 h 643"/>
                <a:gd name="T50" fmla="*/ 78 w 285"/>
                <a:gd name="T51" fmla="*/ 584 h 643"/>
                <a:gd name="T52" fmla="*/ 68 w 285"/>
                <a:gd name="T53" fmla="*/ 558 h 643"/>
                <a:gd name="T54" fmla="*/ 62 w 285"/>
                <a:gd name="T55" fmla="*/ 529 h 643"/>
                <a:gd name="T56" fmla="*/ 61 w 285"/>
                <a:gd name="T57" fmla="*/ 495 h 643"/>
                <a:gd name="T58" fmla="*/ 62 w 285"/>
                <a:gd name="T59" fmla="*/ 432 h 643"/>
                <a:gd name="T60" fmla="*/ 66 w 285"/>
                <a:gd name="T61" fmla="*/ 288 h 643"/>
                <a:gd name="T62" fmla="*/ 0 w 285"/>
                <a:gd name="T63" fmla="*/ 224 h 643"/>
                <a:gd name="T64" fmla="*/ 3 w 285"/>
                <a:gd name="T65" fmla="*/ 211 h 643"/>
                <a:gd name="T66" fmla="*/ 4 w 285"/>
                <a:gd name="T67" fmla="*/ 199 h 643"/>
                <a:gd name="T68" fmla="*/ 0 w 285"/>
                <a:gd name="T69" fmla="*/ 174 h 643"/>
                <a:gd name="T70" fmla="*/ 67 w 285"/>
                <a:gd name="T71" fmla="*/ 176 h 643"/>
                <a:gd name="T72" fmla="*/ 63 w 285"/>
                <a:gd name="T73" fmla="*/ 59 h 643"/>
                <a:gd name="T74" fmla="*/ 129 w 285"/>
                <a:gd name="T75" fmla="*/ 30 h 643"/>
                <a:gd name="T76" fmla="*/ 203 w 285"/>
                <a:gd name="T77" fmla="*/ 6 h 643"/>
                <a:gd name="T78" fmla="*/ 200 w 285"/>
                <a:gd name="T79" fmla="*/ 42 h 643"/>
                <a:gd name="T80" fmla="*/ 196 w 285"/>
                <a:gd name="T81" fmla="*/ 131 h 643"/>
                <a:gd name="T82" fmla="*/ 279 w 285"/>
                <a:gd name="T83" fmla="*/ 17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643">
                  <a:moveTo>
                    <a:pt x="279" y="174"/>
                  </a:moveTo>
                  <a:lnTo>
                    <a:pt x="279" y="174"/>
                  </a:lnTo>
                  <a:lnTo>
                    <a:pt x="277" y="186"/>
                  </a:lnTo>
                  <a:lnTo>
                    <a:pt x="277" y="199"/>
                  </a:lnTo>
                  <a:lnTo>
                    <a:pt x="277" y="199"/>
                  </a:lnTo>
                  <a:lnTo>
                    <a:pt x="277" y="211"/>
                  </a:lnTo>
                  <a:lnTo>
                    <a:pt x="279" y="224"/>
                  </a:lnTo>
                  <a:lnTo>
                    <a:pt x="195" y="221"/>
                  </a:lnTo>
                  <a:lnTo>
                    <a:pt x="195" y="221"/>
                  </a:lnTo>
                  <a:lnTo>
                    <a:pt x="192" y="271"/>
                  </a:lnTo>
                  <a:lnTo>
                    <a:pt x="190" y="329"/>
                  </a:lnTo>
                  <a:lnTo>
                    <a:pt x="189" y="433"/>
                  </a:lnTo>
                  <a:lnTo>
                    <a:pt x="189" y="433"/>
                  </a:lnTo>
                  <a:lnTo>
                    <a:pt x="189" y="478"/>
                  </a:lnTo>
                  <a:lnTo>
                    <a:pt x="191" y="514"/>
                  </a:lnTo>
                  <a:lnTo>
                    <a:pt x="194" y="541"/>
                  </a:lnTo>
                  <a:lnTo>
                    <a:pt x="196" y="552"/>
                  </a:lnTo>
                  <a:lnTo>
                    <a:pt x="199" y="561"/>
                  </a:lnTo>
                  <a:lnTo>
                    <a:pt x="202" y="568"/>
                  </a:lnTo>
                  <a:lnTo>
                    <a:pt x="206" y="575"/>
                  </a:lnTo>
                  <a:lnTo>
                    <a:pt x="210" y="580"/>
                  </a:lnTo>
                  <a:lnTo>
                    <a:pt x="215" y="583"/>
                  </a:lnTo>
                  <a:lnTo>
                    <a:pt x="221" y="586"/>
                  </a:lnTo>
                  <a:lnTo>
                    <a:pt x="227" y="587"/>
                  </a:lnTo>
                  <a:lnTo>
                    <a:pt x="235" y="588"/>
                  </a:lnTo>
                  <a:lnTo>
                    <a:pt x="242" y="588"/>
                  </a:lnTo>
                  <a:lnTo>
                    <a:pt x="242" y="588"/>
                  </a:lnTo>
                  <a:lnTo>
                    <a:pt x="257" y="588"/>
                  </a:lnTo>
                  <a:lnTo>
                    <a:pt x="268" y="586"/>
                  </a:lnTo>
                  <a:lnTo>
                    <a:pt x="278" y="583"/>
                  </a:lnTo>
                  <a:lnTo>
                    <a:pt x="285" y="578"/>
                  </a:lnTo>
                  <a:lnTo>
                    <a:pt x="285" y="618"/>
                  </a:lnTo>
                  <a:lnTo>
                    <a:pt x="285" y="618"/>
                  </a:lnTo>
                  <a:lnTo>
                    <a:pt x="275" y="623"/>
                  </a:lnTo>
                  <a:lnTo>
                    <a:pt x="264" y="628"/>
                  </a:lnTo>
                  <a:lnTo>
                    <a:pt x="252" y="633"/>
                  </a:lnTo>
                  <a:lnTo>
                    <a:pt x="238" y="635"/>
                  </a:lnTo>
                  <a:lnTo>
                    <a:pt x="225" y="639"/>
                  </a:lnTo>
                  <a:lnTo>
                    <a:pt x="210" y="640"/>
                  </a:lnTo>
                  <a:lnTo>
                    <a:pt x="196" y="642"/>
                  </a:lnTo>
                  <a:lnTo>
                    <a:pt x="181" y="643"/>
                  </a:lnTo>
                  <a:lnTo>
                    <a:pt x="181" y="643"/>
                  </a:lnTo>
                  <a:lnTo>
                    <a:pt x="168" y="642"/>
                  </a:lnTo>
                  <a:lnTo>
                    <a:pt x="154" y="640"/>
                  </a:lnTo>
                  <a:lnTo>
                    <a:pt x="141" y="638"/>
                  </a:lnTo>
                  <a:lnTo>
                    <a:pt x="129" y="633"/>
                  </a:lnTo>
                  <a:lnTo>
                    <a:pt x="118" y="628"/>
                  </a:lnTo>
                  <a:lnTo>
                    <a:pt x="108" y="622"/>
                  </a:lnTo>
                  <a:lnTo>
                    <a:pt x="99" y="613"/>
                  </a:lnTo>
                  <a:lnTo>
                    <a:pt x="92" y="604"/>
                  </a:lnTo>
                  <a:lnTo>
                    <a:pt x="84" y="594"/>
                  </a:lnTo>
                  <a:lnTo>
                    <a:pt x="78" y="584"/>
                  </a:lnTo>
                  <a:lnTo>
                    <a:pt x="73" y="572"/>
                  </a:lnTo>
                  <a:lnTo>
                    <a:pt x="68" y="558"/>
                  </a:lnTo>
                  <a:lnTo>
                    <a:pt x="65" y="545"/>
                  </a:lnTo>
                  <a:lnTo>
                    <a:pt x="62" y="529"/>
                  </a:lnTo>
                  <a:lnTo>
                    <a:pt x="61" y="513"/>
                  </a:lnTo>
                  <a:lnTo>
                    <a:pt x="61" y="495"/>
                  </a:lnTo>
                  <a:lnTo>
                    <a:pt x="61" y="495"/>
                  </a:lnTo>
                  <a:lnTo>
                    <a:pt x="62" y="432"/>
                  </a:lnTo>
                  <a:lnTo>
                    <a:pt x="63" y="361"/>
                  </a:lnTo>
                  <a:lnTo>
                    <a:pt x="66" y="288"/>
                  </a:lnTo>
                  <a:lnTo>
                    <a:pt x="67" y="222"/>
                  </a:lnTo>
                  <a:lnTo>
                    <a:pt x="0" y="224"/>
                  </a:lnTo>
                  <a:lnTo>
                    <a:pt x="0" y="224"/>
                  </a:lnTo>
                  <a:lnTo>
                    <a:pt x="3" y="211"/>
                  </a:lnTo>
                  <a:lnTo>
                    <a:pt x="4" y="199"/>
                  </a:lnTo>
                  <a:lnTo>
                    <a:pt x="4" y="199"/>
                  </a:lnTo>
                  <a:lnTo>
                    <a:pt x="3" y="186"/>
                  </a:lnTo>
                  <a:lnTo>
                    <a:pt x="0" y="174"/>
                  </a:lnTo>
                  <a:lnTo>
                    <a:pt x="67" y="176"/>
                  </a:lnTo>
                  <a:lnTo>
                    <a:pt x="67" y="176"/>
                  </a:lnTo>
                  <a:lnTo>
                    <a:pt x="67" y="121"/>
                  </a:lnTo>
                  <a:lnTo>
                    <a:pt x="63" y="59"/>
                  </a:lnTo>
                  <a:lnTo>
                    <a:pt x="63" y="59"/>
                  </a:lnTo>
                  <a:lnTo>
                    <a:pt x="129" y="30"/>
                  </a:lnTo>
                  <a:lnTo>
                    <a:pt x="194" y="0"/>
                  </a:lnTo>
                  <a:lnTo>
                    <a:pt x="203" y="6"/>
                  </a:lnTo>
                  <a:lnTo>
                    <a:pt x="203" y="6"/>
                  </a:lnTo>
                  <a:lnTo>
                    <a:pt x="200" y="42"/>
                  </a:lnTo>
                  <a:lnTo>
                    <a:pt x="197" y="85"/>
                  </a:lnTo>
                  <a:lnTo>
                    <a:pt x="196" y="131"/>
                  </a:lnTo>
                  <a:lnTo>
                    <a:pt x="195" y="175"/>
                  </a:lnTo>
                  <a:lnTo>
                    <a:pt x="279" y="174"/>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20"/>
            <p:cNvSpPr>
              <a:spLocks/>
            </p:cNvSpPr>
            <p:nvPr/>
          </p:nvSpPr>
          <p:spPr bwMode="auto">
            <a:xfrm>
              <a:off x="5156201" y="377825"/>
              <a:ext cx="230188" cy="373063"/>
            </a:xfrm>
            <a:custGeom>
              <a:avLst/>
              <a:gdLst>
                <a:gd name="T0" fmla="*/ 131 w 291"/>
                <a:gd name="T1" fmla="*/ 128 h 471"/>
                <a:gd name="T2" fmla="*/ 144 w 291"/>
                <a:gd name="T3" fmla="*/ 97 h 471"/>
                <a:gd name="T4" fmla="*/ 158 w 291"/>
                <a:gd name="T5" fmla="*/ 71 h 471"/>
                <a:gd name="T6" fmla="*/ 174 w 291"/>
                <a:gd name="T7" fmla="*/ 48 h 471"/>
                <a:gd name="T8" fmla="*/ 191 w 291"/>
                <a:gd name="T9" fmla="*/ 31 h 471"/>
                <a:gd name="T10" fmla="*/ 210 w 291"/>
                <a:gd name="T11" fmla="*/ 17 h 471"/>
                <a:gd name="T12" fmla="*/ 230 w 291"/>
                <a:gd name="T13" fmla="*/ 7 h 471"/>
                <a:gd name="T14" fmla="*/ 252 w 291"/>
                <a:gd name="T15" fmla="*/ 3 h 471"/>
                <a:gd name="T16" fmla="*/ 275 w 291"/>
                <a:gd name="T17" fmla="*/ 0 h 471"/>
                <a:gd name="T18" fmla="*/ 291 w 291"/>
                <a:gd name="T19" fmla="*/ 1 h 471"/>
                <a:gd name="T20" fmla="*/ 288 w 291"/>
                <a:gd name="T21" fmla="*/ 16 h 471"/>
                <a:gd name="T22" fmla="*/ 284 w 291"/>
                <a:gd name="T23" fmla="*/ 50 h 471"/>
                <a:gd name="T24" fmla="*/ 284 w 291"/>
                <a:gd name="T25" fmla="*/ 69 h 471"/>
                <a:gd name="T26" fmla="*/ 286 w 291"/>
                <a:gd name="T27" fmla="*/ 133 h 471"/>
                <a:gd name="T28" fmla="*/ 277 w 291"/>
                <a:gd name="T29" fmla="*/ 140 h 471"/>
                <a:gd name="T30" fmla="*/ 255 w 291"/>
                <a:gd name="T31" fmla="*/ 130 h 471"/>
                <a:gd name="T32" fmla="*/ 229 w 291"/>
                <a:gd name="T33" fmla="*/ 127 h 471"/>
                <a:gd name="T34" fmla="*/ 217 w 291"/>
                <a:gd name="T35" fmla="*/ 128 h 471"/>
                <a:gd name="T36" fmla="*/ 199 w 291"/>
                <a:gd name="T37" fmla="*/ 132 h 471"/>
                <a:gd name="T38" fmla="*/ 182 w 291"/>
                <a:gd name="T39" fmla="*/ 139 h 471"/>
                <a:gd name="T40" fmla="*/ 167 w 291"/>
                <a:gd name="T41" fmla="*/ 149 h 471"/>
                <a:gd name="T42" fmla="*/ 154 w 291"/>
                <a:gd name="T43" fmla="*/ 163 h 471"/>
                <a:gd name="T44" fmla="*/ 146 w 291"/>
                <a:gd name="T45" fmla="*/ 177 h 471"/>
                <a:gd name="T46" fmla="*/ 139 w 291"/>
                <a:gd name="T47" fmla="*/ 194 h 471"/>
                <a:gd name="T48" fmla="*/ 136 w 291"/>
                <a:gd name="T49" fmla="*/ 212 h 471"/>
                <a:gd name="T50" fmla="*/ 136 w 291"/>
                <a:gd name="T51" fmla="*/ 259 h 471"/>
                <a:gd name="T52" fmla="*/ 136 w 291"/>
                <a:gd name="T53" fmla="*/ 316 h 471"/>
                <a:gd name="T54" fmla="*/ 139 w 291"/>
                <a:gd name="T55" fmla="*/ 421 h 471"/>
                <a:gd name="T56" fmla="*/ 143 w 291"/>
                <a:gd name="T57" fmla="*/ 471 h 471"/>
                <a:gd name="T58" fmla="*/ 93 w 291"/>
                <a:gd name="T59" fmla="*/ 466 h 471"/>
                <a:gd name="T60" fmla="*/ 72 w 291"/>
                <a:gd name="T61" fmla="*/ 466 h 471"/>
                <a:gd name="T62" fmla="*/ 31 w 291"/>
                <a:gd name="T63" fmla="*/ 468 h 471"/>
                <a:gd name="T64" fmla="*/ 0 w 291"/>
                <a:gd name="T65" fmla="*/ 471 h 471"/>
                <a:gd name="T66" fmla="*/ 7 w 291"/>
                <a:gd name="T67" fmla="*/ 370 h 471"/>
                <a:gd name="T68" fmla="*/ 8 w 291"/>
                <a:gd name="T69" fmla="*/ 259 h 471"/>
                <a:gd name="T70" fmla="*/ 8 w 291"/>
                <a:gd name="T71" fmla="*/ 221 h 471"/>
                <a:gd name="T72" fmla="*/ 7 w 291"/>
                <a:gd name="T73" fmla="*/ 112 h 471"/>
                <a:gd name="T74" fmla="*/ 0 w 291"/>
                <a:gd name="T75" fmla="*/ 10 h 471"/>
                <a:gd name="T76" fmla="*/ 33 w 291"/>
                <a:gd name="T77" fmla="*/ 12 h 471"/>
                <a:gd name="T78" fmla="*/ 66 w 291"/>
                <a:gd name="T79" fmla="*/ 15 h 471"/>
                <a:gd name="T80" fmla="*/ 82 w 291"/>
                <a:gd name="T81" fmla="*/ 14 h 471"/>
                <a:gd name="T82" fmla="*/ 132 w 291"/>
                <a:gd name="T83" fmla="*/ 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1" h="471">
                  <a:moveTo>
                    <a:pt x="129" y="127"/>
                  </a:moveTo>
                  <a:lnTo>
                    <a:pt x="131" y="128"/>
                  </a:lnTo>
                  <a:lnTo>
                    <a:pt x="131" y="128"/>
                  </a:lnTo>
                  <a:lnTo>
                    <a:pt x="144" y="97"/>
                  </a:lnTo>
                  <a:lnTo>
                    <a:pt x="151" y="83"/>
                  </a:lnTo>
                  <a:lnTo>
                    <a:pt x="158" y="71"/>
                  </a:lnTo>
                  <a:lnTo>
                    <a:pt x="167" y="60"/>
                  </a:lnTo>
                  <a:lnTo>
                    <a:pt x="174" y="48"/>
                  </a:lnTo>
                  <a:lnTo>
                    <a:pt x="183" y="40"/>
                  </a:lnTo>
                  <a:lnTo>
                    <a:pt x="191" y="31"/>
                  </a:lnTo>
                  <a:lnTo>
                    <a:pt x="200" y="24"/>
                  </a:lnTo>
                  <a:lnTo>
                    <a:pt x="210" y="17"/>
                  </a:lnTo>
                  <a:lnTo>
                    <a:pt x="220" y="12"/>
                  </a:lnTo>
                  <a:lnTo>
                    <a:pt x="230" y="7"/>
                  </a:lnTo>
                  <a:lnTo>
                    <a:pt x="241" y="4"/>
                  </a:lnTo>
                  <a:lnTo>
                    <a:pt x="252" y="3"/>
                  </a:lnTo>
                  <a:lnTo>
                    <a:pt x="263" y="0"/>
                  </a:lnTo>
                  <a:lnTo>
                    <a:pt x="275" y="0"/>
                  </a:lnTo>
                  <a:lnTo>
                    <a:pt x="275" y="0"/>
                  </a:lnTo>
                  <a:lnTo>
                    <a:pt x="291" y="1"/>
                  </a:lnTo>
                  <a:lnTo>
                    <a:pt x="291" y="1"/>
                  </a:lnTo>
                  <a:lnTo>
                    <a:pt x="288" y="16"/>
                  </a:lnTo>
                  <a:lnTo>
                    <a:pt x="286" y="31"/>
                  </a:lnTo>
                  <a:lnTo>
                    <a:pt x="284" y="50"/>
                  </a:lnTo>
                  <a:lnTo>
                    <a:pt x="284" y="69"/>
                  </a:lnTo>
                  <a:lnTo>
                    <a:pt x="284" y="69"/>
                  </a:lnTo>
                  <a:lnTo>
                    <a:pt x="284" y="101"/>
                  </a:lnTo>
                  <a:lnTo>
                    <a:pt x="286" y="133"/>
                  </a:lnTo>
                  <a:lnTo>
                    <a:pt x="277" y="140"/>
                  </a:lnTo>
                  <a:lnTo>
                    <a:pt x="277" y="140"/>
                  </a:lnTo>
                  <a:lnTo>
                    <a:pt x="267" y="135"/>
                  </a:lnTo>
                  <a:lnTo>
                    <a:pt x="255" y="130"/>
                  </a:lnTo>
                  <a:lnTo>
                    <a:pt x="242" y="128"/>
                  </a:lnTo>
                  <a:lnTo>
                    <a:pt x="229" y="127"/>
                  </a:lnTo>
                  <a:lnTo>
                    <a:pt x="229" y="127"/>
                  </a:lnTo>
                  <a:lnTo>
                    <a:pt x="217" y="128"/>
                  </a:lnTo>
                  <a:lnTo>
                    <a:pt x="208" y="129"/>
                  </a:lnTo>
                  <a:lnTo>
                    <a:pt x="199" y="132"/>
                  </a:lnTo>
                  <a:lnTo>
                    <a:pt x="189" y="134"/>
                  </a:lnTo>
                  <a:lnTo>
                    <a:pt x="182" y="139"/>
                  </a:lnTo>
                  <a:lnTo>
                    <a:pt x="174" y="144"/>
                  </a:lnTo>
                  <a:lnTo>
                    <a:pt x="167" y="149"/>
                  </a:lnTo>
                  <a:lnTo>
                    <a:pt x="160" y="155"/>
                  </a:lnTo>
                  <a:lnTo>
                    <a:pt x="154" y="163"/>
                  </a:lnTo>
                  <a:lnTo>
                    <a:pt x="149" y="169"/>
                  </a:lnTo>
                  <a:lnTo>
                    <a:pt x="146" y="177"/>
                  </a:lnTo>
                  <a:lnTo>
                    <a:pt x="142" y="185"/>
                  </a:lnTo>
                  <a:lnTo>
                    <a:pt x="139" y="194"/>
                  </a:lnTo>
                  <a:lnTo>
                    <a:pt x="137" y="202"/>
                  </a:lnTo>
                  <a:lnTo>
                    <a:pt x="136" y="212"/>
                  </a:lnTo>
                  <a:lnTo>
                    <a:pt x="136" y="221"/>
                  </a:lnTo>
                  <a:lnTo>
                    <a:pt x="136" y="259"/>
                  </a:lnTo>
                  <a:lnTo>
                    <a:pt x="136" y="259"/>
                  </a:lnTo>
                  <a:lnTo>
                    <a:pt x="136" y="316"/>
                  </a:lnTo>
                  <a:lnTo>
                    <a:pt x="137" y="370"/>
                  </a:lnTo>
                  <a:lnTo>
                    <a:pt x="139" y="421"/>
                  </a:lnTo>
                  <a:lnTo>
                    <a:pt x="143" y="471"/>
                  </a:lnTo>
                  <a:lnTo>
                    <a:pt x="143" y="471"/>
                  </a:lnTo>
                  <a:lnTo>
                    <a:pt x="112" y="468"/>
                  </a:lnTo>
                  <a:lnTo>
                    <a:pt x="93" y="466"/>
                  </a:lnTo>
                  <a:lnTo>
                    <a:pt x="72" y="466"/>
                  </a:lnTo>
                  <a:lnTo>
                    <a:pt x="72" y="466"/>
                  </a:lnTo>
                  <a:lnTo>
                    <a:pt x="50" y="466"/>
                  </a:lnTo>
                  <a:lnTo>
                    <a:pt x="31" y="468"/>
                  </a:lnTo>
                  <a:lnTo>
                    <a:pt x="0" y="471"/>
                  </a:lnTo>
                  <a:lnTo>
                    <a:pt x="0" y="471"/>
                  </a:lnTo>
                  <a:lnTo>
                    <a:pt x="4" y="421"/>
                  </a:lnTo>
                  <a:lnTo>
                    <a:pt x="7" y="370"/>
                  </a:lnTo>
                  <a:lnTo>
                    <a:pt x="8" y="316"/>
                  </a:lnTo>
                  <a:lnTo>
                    <a:pt x="8" y="259"/>
                  </a:lnTo>
                  <a:lnTo>
                    <a:pt x="8" y="221"/>
                  </a:lnTo>
                  <a:lnTo>
                    <a:pt x="8" y="221"/>
                  </a:lnTo>
                  <a:lnTo>
                    <a:pt x="8" y="165"/>
                  </a:lnTo>
                  <a:lnTo>
                    <a:pt x="7" y="112"/>
                  </a:lnTo>
                  <a:lnTo>
                    <a:pt x="4" y="60"/>
                  </a:lnTo>
                  <a:lnTo>
                    <a:pt x="0" y="10"/>
                  </a:lnTo>
                  <a:lnTo>
                    <a:pt x="0" y="10"/>
                  </a:lnTo>
                  <a:lnTo>
                    <a:pt x="33" y="12"/>
                  </a:lnTo>
                  <a:lnTo>
                    <a:pt x="50" y="14"/>
                  </a:lnTo>
                  <a:lnTo>
                    <a:pt x="66" y="15"/>
                  </a:lnTo>
                  <a:lnTo>
                    <a:pt x="66" y="15"/>
                  </a:lnTo>
                  <a:lnTo>
                    <a:pt x="82" y="14"/>
                  </a:lnTo>
                  <a:lnTo>
                    <a:pt x="98" y="12"/>
                  </a:lnTo>
                  <a:lnTo>
                    <a:pt x="132" y="10"/>
                  </a:lnTo>
                  <a:lnTo>
                    <a:pt x="129" y="127"/>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21"/>
            <p:cNvSpPr>
              <a:spLocks noEditPoints="1"/>
            </p:cNvSpPr>
            <p:nvPr/>
          </p:nvSpPr>
          <p:spPr bwMode="auto">
            <a:xfrm>
              <a:off x="5410201" y="374650"/>
              <a:ext cx="328613" cy="385763"/>
            </a:xfrm>
            <a:custGeom>
              <a:avLst/>
              <a:gdLst>
                <a:gd name="T0" fmla="*/ 142 w 416"/>
                <a:gd name="T1" fmla="*/ 243 h 486"/>
                <a:gd name="T2" fmla="*/ 143 w 416"/>
                <a:gd name="T3" fmla="*/ 280 h 486"/>
                <a:gd name="T4" fmla="*/ 149 w 416"/>
                <a:gd name="T5" fmla="*/ 315 h 486"/>
                <a:gd name="T6" fmla="*/ 159 w 416"/>
                <a:gd name="T7" fmla="*/ 346 h 486"/>
                <a:gd name="T8" fmla="*/ 173 w 416"/>
                <a:gd name="T9" fmla="*/ 372 h 486"/>
                <a:gd name="T10" fmla="*/ 190 w 416"/>
                <a:gd name="T11" fmla="*/ 394 h 486"/>
                <a:gd name="T12" fmla="*/ 212 w 416"/>
                <a:gd name="T13" fmla="*/ 410 h 486"/>
                <a:gd name="T14" fmla="*/ 239 w 416"/>
                <a:gd name="T15" fmla="*/ 420 h 486"/>
                <a:gd name="T16" fmla="*/ 270 w 416"/>
                <a:gd name="T17" fmla="*/ 424 h 486"/>
                <a:gd name="T18" fmla="*/ 286 w 416"/>
                <a:gd name="T19" fmla="*/ 423 h 486"/>
                <a:gd name="T20" fmla="*/ 317 w 416"/>
                <a:gd name="T21" fmla="*/ 418 h 486"/>
                <a:gd name="T22" fmla="*/ 346 w 416"/>
                <a:gd name="T23" fmla="*/ 406 h 486"/>
                <a:gd name="T24" fmla="*/ 374 w 416"/>
                <a:gd name="T25" fmla="*/ 390 h 486"/>
                <a:gd name="T26" fmla="*/ 399 w 416"/>
                <a:gd name="T27" fmla="*/ 389 h 486"/>
                <a:gd name="T28" fmla="*/ 377 w 416"/>
                <a:gd name="T29" fmla="*/ 442 h 486"/>
                <a:gd name="T30" fmla="*/ 351 w 416"/>
                <a:gd name="T31" fmla="*/ 460 h 486"/>
                <a:gd name="T32" fmla="*/ 319 w 416"/>
                <a:gd name="T33" fmla="*/ 473 h 486"/>
                <a:gd name="T34" fmla="*/ 281 w 416"/>
                <a:gd name="T35" fmla="*/ 482 h 486"/>
                <a:gd name="T36" fmla="*/ 232 w 416"/>
                <a:gd name="T37" fmla="*/ 486 h 486"/>
                <a:gd name="T38" fmla="*/ 209 w 416"/>
                <a:gd name="T39" fmla="*/ 485 h 486"/>
                <a:gd name="T40" fmla="*/ 164 w 416"/>
                <a:gd name="T41" fmla="*/ 477 h 486"/>
                <a:gd name="T42" fmla="*/ 123 w 416"/>
                <a:gd name="T43" fmla="*/ 463 h 486"/>
                <a:gd name="T44" fmla="*/ 86 w 416"/>
                <a:gd name="T45" fmla="*/ 441 h 486"/>
                <a:gd name="T46" fmla="*/ 55 w 416"/>
                <a:gd name="T47" fmla="*/ 411 h 486"/>
                <a:gd name="T48" fmla="*/ 29 w 416"/>
                <a:gd name="T49" fmla="*/ 374 h 486"/>
                <a:gd name="T50" fmla="*/ 12 w 416"/>
                <a:gd name="T51" fmla="*/ 328 h 486"/>
                <a:gd name="T52" fmla="*/ 2 w 416"/>
                <a:gd name="T53" fmla="*/ 275 h 486"/>
                <a:gd name="T54" fmla="*/ 0 w 416"/>
                <a:gd name="T55" fmla="*/ 244 h 486"/>
                <a:gd name="T56" fmla="*/ 4 w 416"/>
                <a:gd name="T57" fmla="*/ 187 h 486"/>
                <a:gd name="T58" fmla="*/ 17 w 416"/>
                <a:gd name="T59" fmla="*/ 136 h 486"/>
                <a:gd name="T60" fmla="*/ 36 w 416"/>
                <a:gd name="T61" fmla="*/ 94 h 486"/>
                <a:gd name="T62" fmla="*/ 62 w 416"/>
                <a:gd name="T63" fmla="*/ 60 h 486"/>
                <a:gd name="T64" fmla="*/ 96 w 416"/>
                <a:gd name="T65" fmla="*/ 33 h 486"/>
                <a:gd name="T66" fmla="*/ 133 w 416"/>
                <a:gd name="T67" fmla="*/ 14 h 486"/>
                <a:gd name="T68" fmla="*/ 175 w 416"/>
                <a:gd name="T69" fmla="*/ 3 h 486"/>
                <a:gd name="T70" fmla="*/ 221 w 416"/>
                <a:gd name="T71" fmla="*/ 0 h 486"/>
                <a:gd name="T72" fmla="*/ 245 w 416"/>
                <a:gd name="T73" fmla="*/ 0 h 486"/>
                <a:gd name="T74" fmla="*/ 286 w 416"/>
                <a:gd name="T75" fmla="*/ 7 h 486"/>
                <a:gd name="T76" fmla="*/ 322 w 416"/>
                <a:gd name="T77" fmla="*/ 22 h 486"/>
                <a:gd name="T78" fmla="*/ 353 w 416"/>
                <a:gd name="T79" fmla="*/ 43 h 486"/>
                <a:gd name="T80" fmla="*/ 377 w 416"/>
                <a:gd name="T81" fmla="*/ 70 h 486"/>
                <a:gd name="T82" fmla="*/ 396 w 416"/>
                <a:gd name="T83" fmla="*/ 104 h 486"/>
                <a:gd name="T84" fmla="*/ 408 w 416"/>
                <a:gd name="T85" fmla="*/ 142 h 486"/>
                <a:gd name="T86" fmla="*/ 415 w 416"/>
                <a:gd name="T87" fmla="*/ 187 h 486"/>
                <a:gd name="T88" fmla="*/ 416 w 416"/>
                <a:gd name="T89" fmla="*/ 210 h 486"/>
                <a:gd name="T90" fmla="*/ 415 w 416"/>
                <a:gd name="T91" fmla="*/ 243 h 486"/>
                <a:gd name="T92" fmla="*/ 288 w 416"/>
                <a:gd name="T93" fmla="*/ 199 h 486"/>
                <a:gd name="T94" fmla="*/ 287 w 416"/>
                <a:gd name="T95" fmla="*/ 166 h 486"/>
                <a:gd name="T96" fmla="*/ 278 w 416"/>
                <a:gd name="T97" fmla="*/ 107 h 486"/>
                <a:gd name="T98" fmla="*/ 271 w 416"/>
                <a:gd name="T99" fmla="*/ 85 h 486"/>
                <a:gd name="T100" fmla="*/ 261 w 416"/>
                <a:gd name="T101" fmla="*/ 67 h 486"/>
                <a:gd name="T102" fmla="*/ 250 w 416"/>
                <a:gd name="T103" fmla="*/ 53 h 486"/>
                <a:gd name="T104" fmla="*/ 235 w 416"/>
                <a:gd name="T105" fmla="*/ 45 h 486"/>
                <a:gd name="T106" fmla="*/ 217 w 416"/>
                <a:gd name="T107" fmla="*/ 42 h 486"/>
                <a:gd name="T108" fmla="*/ 208 w 416"/>
                <a:gd name="T109" fmla="*/ 43 h 486"/>
                <a:gd name="T110" fmla="*/ 190 w 416"/>
                <a:gd name="T111" fmla="*/ 50 h 486"/>
                <a:gd name="T112" fmla="*/ 175 w 416"/>
                <a:gd name="T113" fmla="*/ 64 h 486"/>
                <a:gd name="T114" fmla="*/ 164 w 416"/>
                <a:gd name="T115" fmla="*/ 83 h 486"/>
                <a:gd name="T116" fmla="*/ 155 w 416"/>
                <a:gd name="T117" fmla="*/ 105 h 486"/>
                <a:gd name="T118" fmla="*/ 147 w 416"/>
                <a:gd name="T119" fmla="*/ 143 h 486"/>
                <a:gd name="T120" fmla="*/ 142 w 416"/>
                <a:gd name="T121" fmla="*/ 19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6" h="486">
                  <a:moveTo>
                    <a:pt x="142" y="243"/>
                  </a:moveTo>
                  <a:lnTo>
                    <a:pt x="142" y="243"/>
                  </a:lnTo>
                  <a:lnTo>
                    <a:pt x="142" y="261"/>
                  </a:lnTo>
                  <a:lnTo>
                    <a:pt x="143" y="280"/>
                  </a:lnTo>
                  <a:lnTo>
                    <a:pt x="146" y="297"/>
                  </a:lnTo>
                  <a:lnTo>
                    <a:pt x="149" y="315"/>
                  </a:lnTo>
                  <a:lnTo>
                    <a:pt x="153" y="329"/>
                  </a:lnTo>
                  <a:lnTo>
                    <a:pt x="159" y="346"/>
                  </a:lnTo>
                  <a:lnTo>
                    <a:pt x="165" y="359"/>
                  </a:lnTo>
                  <a:lnTo>
                    <a:pt x="173" y="372"/>
                  </a:lnTo>
                  <a:lnTo>
                    <a:pt x="180" y="383"/>
                  </a:lnTo>
                  <a:lnTo>
                    <a:pt x="190" y="394"/>
                  </a:lnTo>
                  <a:lnTo>
                    <a:pt x="201" y="403"/>
                  </a:lnTo>
                  <a:lnTo>
                    <a:pt x="212" y="410"/>
                  </a:lnTo>
                  <a:lnTo>
                    <a:pt x="225" y="416"/>
                  </a:lnTo>
                  <a:lnTo>
                    <a:pt x="239" y="420"/>
                  </a:lnTo>
                  <a:lnTo>
                    <a:pt x="253" y="423"/>
                  </a:lnTo>
                  <a:lnTo>
                    <a:pt x="270" y="424"/>
                  </a:lnTo>
                  <a:lnTo>
                    <a:pt x="270" y="424"/>
                  </a:lnTo>
                  <a:lnTo>
                    <a:pt x="286" y="423"/>
                  </a:lnTo>
                  <a:lnTo>
                    <a:pt x="302" y="421"/>
                  </a:lnTo>
                  <a:lnTo>
                    <a:pt x="317" y="418"/>
                  </a:lnTo>
                  <a:lnTo>
                    <a:pt x="332" y="413"/>
                  </a:lnTo>
                  <a:lnTo>
                    <a:pt x="346" y="406"/>
                  </a:lnTo>
                  <a:lnTo>
                    <a:pt x="360" y="399"/>
                  </a:lnTo>
                  <a:lnTo>
                    <a:pt x="374" y="390"/>
                  </a:lnTo>
                  <a:lnTo>
                    <a:pt x="386" y="380"/>
                  </a:lnTo>
                  <a:lnTo>
                    <a:pt x="399" y="389"/>
                  </a:lnTo>
                  <a:lnTo>
                    <a:pt x="377" y="442"/>
                  </a:lnTo>
                  <a:lnTo>
                    <a:pt x="377" y="442"/>
                  </a:lnTo>
                  <a:lnTo>
                    <a:pt x="365" y="451"/>
                  </a:lnTo>
                  <a:lnTo>
                    <a:pt x="351" y="460"/>
                  </a:lnTo>
                  <a:lnTo>
                    <a:pt x="337" y="467"/>
                  </a:lnTo>
                  <a:lnTo>
                    <a:pt x="319" y="473"/>
                  </a:lnTo>
                  <a:lnTo>
                    <a:pt x="301" y="478"/>
                  </a:lnTo>
                  <a:lnTo>
                    <a:pt x="281" y="482"/>
                  </a:lnTo>
                  <a:lnTo>
                    <a:pt x="257" y="485"/>
                  </a:lnTo>
                  <a:lnTo>
                    <a:pt x="232" y="486"/>
                  </a:lnTo>
                  <a:lnTo>
                    <a:pt x="232" y="486"/>
                  </a:lnTo>
                  <a:lnTo>
                    <a:pt x="209" y="485"/>
                  </a:lnTo>
                  <a:lnTo>
                    <a:pt x="186" y="482"/>
                  </a:lnTo>
                  <a:lnTo>
                    <a:pt x="164" y="477"/>
                  </a:lnTo>
                  <a:lnTo>
                    <a:pt x="143" y="471"/>
                  </a:lnTo>
                  <a:lnTo>
                    <a:pt x="123" y="463"/>
                  </a:lnTo>
                  <a:lnTo>
                    <a:pt x="105" y="454"/>
                  </a:lnTo>
                  <a:lnTo>
                    <a:pt x="86" y="441"/>
                  </a:lnTo>
                  <a:lnTo>
                    <a:pt x="70" y="427"/>
                  </a:lnTo>
                  <a:lnTo>
                    <a:pt x="55" y="411"/>
                  </a:lnTo>
                  <a:lnTo>
                    <a:pt x="41" y="394"/>
                  </a:lnTo>
                  <a:lnTo>
                    <a:pt x="29" y="374"/>
                  </a:lnTo>
                  <a:lnTo>
                    <a:pt x="19" y="352"/>
                  </a:lnTo>
                  <a:lnTo>
                    <a:pt x="12" y="328"/>
                  </a:lnTo>
                  <a:lnTo>
                    <a:pt x="5" y="302"/>
                  </a:lnTo>
                  <a:lnTo>
                    <a:pt x="2" y="275"/>
                  </a:lnTo>
                  <a:lnTo>
                    <a:pt x="0" y="244"/>
                  </a:lnTo>
                  <a:lnTo>
                    <a:pt x="0" y="244"/>
                  </a:lnTo>
                  <a:lnTo>
                    <a:pt x="2" y="214"/>
                  </a:lnTo>
                  <a:lnTo>
                    <a:pt x="4" y="187"/>
                  </a:lnTo>
                  <a:lnTo>
                    <a:pt x="10" y="161"/>
                  </a:lnTo>
                  <a:lnTo>
                    <a:pt x="17" y="136"/>
                  </a:lnTo>
                  <a:lnTo>
                    <a:pt x="26" y="115"/>
                  </a:lnTo>
                  <a:lnTo>
                    <a:pt x="36" y="94"/>
                  </a:lnTo>
                  <a:lnTo>
                    <a:pt x="49" y="76"/>
                  </a:lnTo>
                  <a:lnTo>
                    <a:pt x="62" y="60"/>
                  </a:lnTo>
                  <a:lnTo>
                    <a:pt x="79" y="45"/>
                  </a:lnTo>
                  <a:lnTo>
                    <a:pt x="96" y="33"/>
                  </a:lnTo>
                  <a:lnTo>
                    <a:pt x="113" y="23"/>
                  </a:lnTo>
                  <a:lnTo>
                    <a:pt x="133" y="14"/>
                  </a:lnTo>
                  <a:lnTo>
                    <a:pt x="154" y="8"/>
                  </a:lnTo>
                  <a:lnTo>
                    <a:pt x="175" y="3"/>
                  </a:lnTo>
                  <a:lnTo>
                    <a:pt x="198" y="1"/>
                  </a:lnTo>
                  <a:lnTo>
                    <a:pt x="221" y="0"/>
                  </a:lnTo>
                  <a:lnTo>
                    <a:pt x="221" y="0"/>
                  </a:lnTo>
                  <a:lnTo>
                    <a:pt x="245" y="0"/>
                  </a:lnTo>
                  <a:lnTo>
                    <a:pt x="266" y="3"/>
                  </a:lnTo>
                  <a:lnTo>
                    <a:pt x="286" y="7"/>
                  </a:lnTo>
                  <a:lnTo>
                    <a:pt x="304" y="13"/>
                  </a:lnTo>
                  <a:lnTo>
                    <a:pt x="322" y="22"/>
                  </a:lnTo>
                  <a:lnTo>
                    <a:pt x="338" y="32"/>
                  </a:lnTo>
                  <a:lnTo>
                    <a:pt x="353" y="43"/>
                  </a:lnTo>
                  <a:lnTo>
                    <a:pt x="365" y="55"/>
                  </a:lnTo>
                  <a:lnTo>
                    <a:pt x="377" y="70"/>
                  </a:lnTo>
                  <a:lnTo>
                    <a:pt x="387" y="85"/>
                  </a:lnTo>
                  <a:lnTo>
                    <a:pt x="396" y="104"/>
                  </a:lnTo>
                  <a:lnTo>
                    <a:pt x="403" y="122"/>
                  </a:lnTo>
                  <a:lnTo>
                    <a:pt x="408" y="142"/>
                  </a:lnTo>
                  <a:lnTo>
                    <a:pt x="412" y="163"/>
                  </a:lnTo>
                  <a:lnTo>
                    <a:pt x="415" y="187"/>
                  </a:lnTo>
                  <a:lnTo>
                    <a:pt x="416" y="210"/>
                  </a:lnTo>
                  <a:lnTo>
                    <a:pt x="416" y="210"/>
                  </a:lnTo>
                  <a:lnTo>
                    <a:pt x="416" y="230"/>
                  </a:lnTo>
                  <a:lnTo>
                    <a:pt x="415" y="243"/>
                  </a:lnTo>
                  <a:lnTo>
                    <a:pt x="142" y="243"/>
                  </a:lnTo>
                  <a:close/>
                  <a:moveTo>
                    <a:pt x="288" y="199"/>
                  </a:moveTo>
                  <a:lnTo>
                    <a:pt x="288" y="199"/>
                  </a:lnTo>
                  <a:lnTo>
                    <a:pt x="287" y="166"/>
                  </a:lnTo>
                  <a:lnTo>
                    <a:pt x="283" y="135"/>
                  </a:lnTo>
                  <a:lnTo>
                    <a:pt x="278" y="107"/>
                  </a:lnTo>
                  <a:lnTo>
                    <a:pt x="275" y="96"/>
                  </a:lnTo>
                  <a:lnTo>
                    <a:pt x="271" y="85"/>
                  </a:lnTo>
                  <a:lnTo>
                    <a:pt x="266" y="75"/>
                  </a:lnTo>
                  <a:lnTo>
                    <a:pt x="261" y="67"/>
                  </a:lnTo>
                  <a:lnTo>
                    <a:pt x="256" y="59"/>
                  </a:lnTo>
                  <a:lnTo>
                    <a:pt x="250" y="53"/>
                  </a:lnTo>
                  <a:lnTo>
                    <a:pt x="242" y="48"/>
                  </a:lnTo>
                  <a:lnTo>
                    <a:pt x="235" y="45"/>
                  </a:lnTo>
                  <a:lnTo>
                    <a:pt x="226" y="43"/>
                  </a:lnTo>
                  <a:lnTo>
                    <a:pt x="217" y="42"/>
                  </a:lnTo>
                  <a:lnTo>
                    <a:pt x="217" y="42"/>
                  </a:lnTo>
                  <a:lnTo>
                    <a:pt x="208" y="43"/>
                  </a:lnTo>
                  <a:lnTo>
                    <a:pt x="199" y="45"/>
                  </a:lnTo>
                  <a:lnTo>
                    <a:pt x="190" y="50"/>
                  </a:lnTo>
                  <a:lnTo>
                    <a:pt x="183" y="57"/>
                  </a:lnTo>
                  <a:lnTo>
                    <a:pt x="175" y="64"/>
                  </a:lnTo>
                  <a:lnTo>
                    <a:pt x="169" y="73"/>
                  </a:lnTo>
                  <a:lnTo>
                    <a:pt x="164" y="83"/>
                  </a:lnTo>
                  <a:lnTo>
                    <a:pt x="159" y="93"/>
                  </a:lnTo>
                  <a:lnTo>
                    <a:pt x="155" y="105"/>
                  </a:lnTo>
                  <a:lnTo>
                    <a:pt x="152" y="117"/>
                  </a:lnTo>
                  <a:lnTo>
                    <a:pt x="147" y="143"/>
                  </a:lnTo>
                  <a:lnTo>
                    <a:pt x="143" y="172"/>
                  </a:lnTo>
                  <a:lnTo>
                    <a:pt x="142" y="199"/>
                  </a:lnTo>
                  <a:lnTo>
                    <a:pt x="288" y="199"/>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22"/>
            <p:cNvSpPr>
              <a:spLocks noEditPoints="1"/>
            </p:cNvSpPr>
            <p:nvPr/>
          </p:nvSpPr>
          <p:spPr bwMode="auto">
            <a:xfrm>
              <a:off x="5775326" y="374650"/>
              <a:ext cx="347663" cy="385763"/>
            </a:xfrm>
            <a:custGeom>
              <a:avLst/>
              <a:gdLst>
                <a:gd name="T0" fmla="*/ 52 w 439"/>
                <a:gd name="T1" fmla="*/ 50 h 486"/>
                <a:gd name="T2" fmla="*/ 119 w 439"/>
                <a:gd name="T3" fmla="*/ 17 h 486"/>
                <a:gd name="T4" fmla="*/ 188 w 439"/>
                <a:gd name="T5" fmla="*/ 1 h 486"/>
                <a:gd name="T6" fmla="*/ 229 w 439"/>
                <a:gd name="T7" fmla="*/ 0 h 486"/>
                <a:gd name="T8" fmla="*/ 280 w 439"/>
                <a:gd name="T9" fmla="*/ 8 h 486"/>
                <a:gd name="T10" fmla="*/ 323 w 439"/>
                <a:gd name="T11" fmla="*/ 26 h 486"/>
                <a:gd name="T12" fmla="*/ 357 w 439"/>
                <a:gd name="T13" fmla="*/ 57 h 486"/>
                <a:gd name="T14" fmla="*/ 378 w 439"/>
                <a:gd name="T15" fmla="*/ 99 h 486"/>
                <a:gd name="T16" fmla="*/ 385 w 439"/>
                <a:gd name="T17" fmla="*/ 155 h 486"/>
                <a:gd name="T18" fmla="*/ 384 w 439"/>
                <a:gd name="T19" fmla="*/ 267 h 486"/>
                <a:gd name="T20" fmla="*/ 383 w 439"/>
                <a:gd name="T21" fmla="*/ 391 h 486"/>
                <a:gd name="T22" fmla="*/ 393 w 439"/>
                <a:gd name="T23" fmla="*/ 423 h 486"/>
                <a:gd name="T24" fmla="*/ 404 w 439"/>
                <a:gd name="T25" fmla="*/ 432 h 486"/>
                <a:gd name="T26" fmla="*/ 439 w 439"/>
                <a:gd name="T27" fmla="*/ 437 h 486"/>
                <a:gd name="T28" fmla="*/ 414 w 439"/>
                <a:gd name="T29" fmla="*/ 472 h 486"/>
                <a:gd name="T30" fmla="*/ 372 w 439"/>
                <a:gd name="T31" fmla="*/ 485 h 486"/>
                <a:gd name="T32" fmla="*/ 334 w 439"/>
                <a:gd name="T33" fmla="*/ 485 h 486"/>
                <a:gd name="T34" fmla="*/ 293 w 439"/>
                <a:gd name="T35" fmla="*/ 467 h 486"/>
                <a:gd name="T36" fmla="*/ 266 w 439"/>
                <a:gd name="T37" fmla="*/ 431 h 486"/>
                <a:gd name="T38" fmla="*/ 249 w 439"/>
                <a:gd name="T39" fmla="*/ 430 h 486"/>
                <a:gd name="T40" fmla="*/ 209 w 439"/>
                <a:gd name="T41" fmla="*/ 466 h 486"/>
                <a:gd name="T42" fmla="*/ 157 w 439"/>
                <a:gd name="T43" fmla="*/ 485 h 486"/>
                <a:gd name="T44" fmla="*/ 119 w 439"/>
                <a:gd name="T45" fmla="*/ 485 h 486"/>
                <a:gd name="T46" fmla="*/ 74 w 439"/>
                <a:gd name="T47" fmla="*/ 475 h 486"/>
                <a:gd name="T48" fmla="*/ 40 w 439"/>
                <a:gd name="T49" fmla="*/ 455 h 486"/>
                <a:gd name="T50" fmla="*/ 17 w 439"/>
                <a:gd name="T51" fmla="*/ 427 h 486"/>
                <a:gd name="T52" fmla="*/ 4 w 439"/>
                <a:gd name="T53" fmla="*/ 395 h 486"/>
                <a:gd name="T54" fmla="*/ 0 w 439"/>
                <a:gd name="T55" fmla="*/ 360 h 486"/>
                <a:gd name="T56" fmla="*/ 2 w 439"/>
                <a:gd name="T57" fmla="*/ 332 h 486"/>
                <a:gd name="T58" fmla="*/ 16 w 439"/>
                <a:gd name="T59" fmla="*/ 296 h 486"/>
                <a:gd name="T60" fmla="*/ 38 w 439"/>
                <a:gd name="T61" fmla="*/ 267 h 486"/>
                <a:gd name="T62" fmla="*/ 70 w 439"/>
                <a:gd name="T63" fmla="*/ 246 h 486"/>
                <a:gd name="T64" fmla="*/ 110 w 439"/>
                <a:gd name="T65" fmla="*/ 230 h 486"/>
                <a:gd name="T66" fmla="*/ 177 w 439"/>
                <a:gd name="T67" fmla="*/ 213 h 486"/>
                <a:gd name="T68" fmla="*/ 239 w 439"/>
                <a:gd name="T69" fmla="*/ 191 h 486"/>
                <a:gd name="T70" fmla="*/ 251 w 439"/>
                <a:gd name="T71" fmla="*/ 179 h 486"/>
                <a:gd name="T72" fmla="*/ 257 w 439"/>
                <a:gd name="T73" fmla="*/ 153 h 486"/>
                <a:gd name="T74" fmla="*/ 255 w 439"/>
                <a:gd name="T75" fmla="*/ 137 h 486"/>
                <a:gd name="T76" fmla="*/ 248 w 439"/>
                <a:gd name="T77" fmla="*/ 114 h 486"/>
                <a:gd name="T78" fmla="*/ 233 w 439"/>
                <a:gd name="T79" fmla="*/ 95 h 486"/>
                <a:gd name="T80" fmla="*/ 212 w 439"/>
                <a:gd name="T81" fmla="*/ 80 h 486"/>
                <a:gd name="T82" fmla="*/ 186 w 439"/>
                <a:gd name="T83" fmla="*/ 73 h 486"/>
                <a:gd name="T84" fmla="*/ 166 w 439"/>
                <a:gd name="T85" fmla="*/ 70 h 486"/>
                <a:gd name="T86" fmla="*/ 115 w 439"/>
                <a:gd name="T87" fmla="*/ 80 h 486"/>
                <a:gd name="T88" fmla="*/ 70 w 439"/>
                <a:gd name="T89" fmla="*/ 104 h 486"/>
                <a:gd name="T90" fmla="*/ 44 w 439"/>
                <a:gd name="T91" fmla="*/ 124 h 486"/>
                <a:gd name="T92" fmla="*/ 259 w 439"/>
                <a:gd name="T93" fmla="*/ 225 h 486"/>
                <a:gd name="T94" fmla="*/ 217 w 439"/>
                <a:gd name="T95" fmla="*/ 244 h 486"/>
                <a:gd name="T96" fmla="*/ 176 w 439"/>
                <a:gd name="T97" fmla="*/ 261 h 486"/>
                <a:gd name="T98" fmla="*/ 151 w 439"/>
                <a:gd name="T99" fmla="*/ 282 h 486"/>
                <a:gd name="T100" fmla="*/ 136 w 439"/>
                <a:gd name="T101" fmla="*/ 316 h 486"/>
                <a:gd name="T102" fmla="*/ 133 w 439"/>
                <a:gd name="T103" fmla="*/ 347 h 486"/>
                <a:gd name="T104" fmla="*/ 141 w 439"/>
                <a:gd name="T105" fmla="*/ 390 h 486"/>
                <a:gd name="T106" fmla="*/ 164 w 439"/>
                <a:gd name="T107" fmla="*/ 415 h 486"/>
                <a:gd name="T108" fmla="*/ 188 w 439"/>
                <a:gd name="T109" fmla="*/ 420 h 486"/>
                <a:gd name="T110" fmla="*/ 209 w 439"/>
                <a:gd name="T111" fmla="*/ 416 h 486"/>
                <a:gd name="T112" fmla="*/ 228 w 439"/>
                <a:gd name="T113" fmla="*/ 406 h 486"/>
                <a:gd name="T114" fmla="*/ 243 w 439"/>
                <a:gd name="T115" fmla="*/ 389 h 486"/>
                <a:gd name="T116" fmla="*/ 253 w 439"/>
                <a:gd name="T117" fmla="*/ 367 h 486"/>
                <a:gd name="T118" fmla="*/ 257 w 439"/>
                <a:gd name="T119" fmla="*/ 326 h 486"/>
                <a:gd name="T120" fmla="*/ 259 w 439"/>
                <a:gd name="T121" fmla="*/ 22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9" h="486">
                  <a:moveTo>
                    <a:pt x="32" y="67"/>
                  </a:moveTo>
                  <a:lnTo>
                    <a:pt x="32" y="67"/>
                  </a:lnTo>
                  <a:lnTo>
                    <a:pt x="52" y="50"/>
                  </a:lnTo>
                  <a:lnTo>
                    <a:pt x="73" y="38"/>
                  </a:lnTo>
                  <a:lnTo>
                    <a:pt x="95" y="26"/>
                  </a:lnTo>
                  <a:lnTo>
                    <a:pt x="119" y="17"/>
                  </a:lnTo>
                  <a:lnTo>
                    <a:pt x="141" y="9"/>
                  </a:lnTo>
                  <a:lnTo>
                    <a:pt x="164" y="3"/>
                  </a:lnTo>
                  <a:lnTo>
                    <a:pt x="188" y="1"/>
                  </a:lnTo>
                  <a:lnTo>
                    <a:pt x="210" y="0"/>
                  </a:lnTo>
                  <a:lnTo>
                    <a:pt x="210" y="0"/>
                  </a:lnTo>
                  <a:lnTo>
                    <a:pt x="229" y="0"/>
                  </a:lnTo>
                  <a:lnTo>
                    <a:pt x="246" y="1"/>
                  </a:lnTo>
                  <a:lnTo>
                    <a:pt x="264" y="5"/>
                  </a:lnTo>
                  <a:lnTo>
                    <a:pt x="280" y="8"/>
                  </a:lnTo>
                  <a:lnTo>
                    <a:pt x="296" y="13"/>
                  </a:lnTo>
                  <a:lnTo>
                    <a:pt x="310" y="18"/>
                  </a:lnTo>
                  <a:lnTo>
                    <a:pt x="323" y="26"/>
                  </a:lnTo>
                  <a:lnTo>
                    <a:pt x="336" y="34"/>
                  </a:lnTo>
                  <a:lnTo>
                    <a:pt x="347" y="44"/>
                  </a:lnTo>
                  <a:lnTo>
                    <a:pt x="357" y="57"/>
                  </a:lnTo>
                  <a:lnTo>
                    <a:pt x="364" y="69"/>
                  </a:lnTo>
                  <a:lnTo>
                    <a:pt x="372" y="83"/>
                  </a:lnTo>
                  <a:lnTo>
                    <a:pt x="378" y="99"/>
                  </a:lnTo>
                  <a:lnTo>
                    <a:pt x="382" y="116"/>
                  </a:lnTo>
                  <a:lnTo>
                    <a:pt x="384" y="135"/>
                  </a:lnTo>
                  <a:lnTo>
                    <a:pt x="385" y="155"/>
                  </a:lnTo>
                  <a:lnTo>
                    <a:pt x="385" y="155"/>
                  </a:lnTo>
                  <a:lnTo>
                    <a:pt x="384" y="213"/>
                  </a:lnTo>
                  <a:lnTo>
                    <a:pt x="384" y="267"/>
                  </a:lnTo>
                  <a:lnTo>
                    <a:pt x="382" y="370"/>
                  </a:lnTo>
                  <a:lnTo>
                    <a:pt x="382" y="370"/>
                  </a:lnTo>
                  <a:lnTo>
                    <a:pt x="383" y="391"/>
                  </a:lnTo>
                  <a:lnTo>
                    <a:pt x="385" y="406"/>
                  </a:lnTo>
                  <a:lnTo>
                    <a:pt x="389" y="419"/>
                  </a:lnTo>
                  <a:lnTo>
                    <a:pt x="393" y="423"/>
                  </a:lnTo>
                  <a:lnTo>
                    <a:pt x="395" y="426"/>
                  </a:lnTo>
                  <a:lnTo>
                    <a:pt x="399" y="430"/>
                  </a:lnTo>
                  <a:lnTo>
                    <a:pt x="404" y="432"/>
                  </a:lnTo>
                  <a:lnTo>
                    <a:pt x="413" y="435"/>
                  </a:lnTo>
                  <a:lnTo>
                    <a:pt x="425" y="436"/>
                  </a:lnTo>
                  <a:lnTo>
                    <a:pt x="439" y="437"/>
                  </a:lnTo>
                  <a:lnTo>
                    <a:pt x="439" y="460"/>
                  </a:lnTo>
                  <a:lnTo>
                    <a:pt x="439" y="460"/>
                  </a:lnTo>
                  <a:lnTo>
                    <a:pt x="414" y="472"/>
                  </a:lnTo>
                  <a:lnTo>
                    <a:pt x="391" y="480"/>
                  </a:lnTo>
                  <a:lnTo>
                    <a:pt x="382" y="482"/>
                  </a:lnTo>
                  <a:lnTo>
                    <a:pt x="372" y="485"/>
                  </a:lnTo>
                  <a:lnTo>
                    <a:pt x="351" y="486"/>
                  </a:lnTo>
                  <a:lnTo>
                    <a:pt x="351" y="486"/>
                  </a:lnTo>
                  <a:lnTo>
                    <a:pt x="334" y="485"/>
                  </a:lnTo>
                  <a:lnTo>
                    <a:pt x="318" y="481"/>
                  </a:lnTo>
                  <a:lnTo>
                    <a:pt x="306" y="475"/>
                  </a:lnTo>
                  <a:lnTo>
                    <a:pt x="293" y="467"/>
                  </a:lnTo>
                  <a:lnTo>
                    <a:pt x="284" y="457"/>
                  </a:lnTo>
                  <a:lnTo>
                    <a:pt x="274" y="445"/>
                  </a:lnTo>
                  <a:lnTo>
                    <a:pt x="266" y="431"/>
                  </a:lnTo>
                  <a:lnTo>
                    <a:pt x="260" y="416"/>
                  </a:lnTo>
                  <a:lnTo>
                    <a:pt x="260" y="416"/>
                  </a:lnTo>
                  <a:lnTo>
                    <a:pt x="249" y="430"/>
                  </a:lnTo>
                  <a:lnTo>
                    <a:pt x="236" y="444"/>
                  </a:lnTo>
                  <a:lnTo>
                    <a:pt x="223" y="456"/>
                  </a:lnTo>
                  <a:lnTo>
                    <a:pt x="209" y="466"/>
                  </a:lnTo>
                  <a:lnTo>
                    <a:pt x="193" y="475"/>
                  </a:lnTo>
                  <a:lnTo>
                    <a:pt x="176" y="481"/>
                  </a:lnTo>
                  <a:lnTo>
                    <a:pt x="157" y="485"/>
                  </a:lnTo>
                  <a:lnTo>
                    <a:pt x="136" y="486"/>
                  </a:lnTo>
                  <a:lnTo>
                    <a:pt x="136" y="486"/>
                  </a:lnTo>
                  <a:lnTo>
                    <a:pt x="119" y="485"/>
                  </a:lnTo>
                  <a:lnTo>
                    <a:pt x="102" y="483"/>
                  </a:lnTo>
                  <a:lnTo>
                    <a:pt x="88" y="480"/>
                  </a:lnTo>
                  <a:lnTo>
                    <a:pt x="74" y="475"/>
                  </a:lnTo>
                  <a:lnTo>
                    <a:pt x="62" y="468"/>
                  </a:lnTo>
                  <a:lnTo>
                    <a:pt x="50" y="462"/>
                  </a:lnTo>
                  <a:lnTo>
                    <a:pt x="40" y="455"/>
                  </a:lnTo>
                  <a:lnTo>
                    <a:pt x="32" y="446"/>
                  </a:lnTo>
                  <a:lnTo>
                    <a:pt x="24" y="437"/>
                  </a:lnTo>
                  <a:lnTo>
                    <a:pt x="17" y="427"/>
                  </a:lnTo>
                  <a:lnTo>
                    <a:pt x="12" y="416"/>
                  </a:lnTo>
                  <a:lnTo>
                    <a:pt x="7" y="406"/>
                  </a:lnTo>
                  <a:lnTo>
                    <a:pt x="4" y="395"/>
                  </a:lnTo>
                  <a:lnTo>
                    <a:pt x="2" y="384"/>
                  </a:lnTo>
                  <a:lnTo>
                    <a:pt x="0" y="372"/>
                  </a:lnTo>
                  <a:lnTo>
                    <a:pt x="0" y="360"/>
                  </a:lnTo>
                  <a:lnTo>
                    <a:pt x="0" y="360"/>
                  </a:lnTo>
                  <a:lnTo>
                    <a:pt x="1" y="346"/>
                  </a:lnTo>
                  <a:lnTo>
                    <a:pt x="2" y="332"/>
                  </a:lnTo>
                  <a:lnTo>
                    <a:pt x="6" y="318"/>
                  </a:lnTo>
                  <a:lnTo>
                    <a:pt x="9" y="307"/>
                  </a:lnTo>
                  <a:lnTo>
                    <a:pt x="16" y="296"/>
                  </a:lnTo>
                  <a:lnTo>
                    <a:pt x="22" y="286"/>
                  </a:lnTo>
                  <a:lnTo>
                    <a:pt x="29" y="276"/>
                  </a:lnTo>
                  <a:lnTo>
                    <a:pt x="38" y="267"/>
                  </a:lnTo>
                  <a:lnTo>
                    <a:pt x="48" y="260"/>
                  </a:lnTo>
                  <a:lnTo>
                    <a:pt x="58" y="253"/>
                  </a:lnTo>
                  <a:lnTo>
                    <a:pt x="70" y="246"/>
                  </a:lnTo>
                  <a:lnTo>
                    <a:pt x="83" y="240"/>
                  </a:lnTo>
                  <a:lnTo>
                    <a:pt x="96" y="235"/>
                  </a:lnTo>
                  <a:lnTo>
                    <a:pt x="110" y="230"/>
                  </a:lnTo>
                  <a:lnTo>
                    <a:pt x="141" y="222"/>
                  </a:lnTo>
                  <a:lnTo>
                    <a:pt x="141" y="222"/>
                  </a:lnTo>
                  <a:lnTo>
                    <a:pt x="177" y="213"/>
                  </a:lnTo>
                  <a:lnTo>
                    <a:pt x="204" y="204"/>
                  </a:lnTo>
                  <a:lnTo>
                    <a:pt x="224" y="198"/>
                  </a:lnTo>
                  <a:lnTo>
                    <a:pt x="239" y="191"/>
                  </a:lnTo>
                  <a:lnTo>
                    <a:pt x="244" y="187"/>
                  </a:lnTo>
                  <a:lnTo>
                    <a:pt x="249" y="183"/>
                  </a:lnTo>
                  <a:lnTo>
                    <a:pt x="251" y="179"/>
                  </a:lnTo>
                  <a:lnTo>
                    <a:pt x="254" y="176"/>
                  </a:lnTo>
                  <a:lnTo>
                    <a:pt x="256" y="166"/>
                  </a:lnTo>
                  <a:lnTo>
                    <a:pt x="257" y="153"/>
                  </a:lnTo>
                  <a:lnTo>
                    <a:pt x="257" y="153"/>
                  </a:lnTo>
                  <a:lnTo>
                    <a:pt x="256" y="145"/>
                  </a:lnTo>
                  <a:lnTo>
                    <a:pt x="255" y="137"/>
                  </a:lnTo>
                  <a:lnTo>
                    <a:pt x="254" y="129"/>
                  </a:lnTo>
                  <a:lnTo>
                    <a:pt x="251" y="121"/>
                  </a:lnTo>
                  <a:lnTo>
                    <a:pt x="248" y="114"/>
                  </a:lnTo>
                  <a:lnTo>
                    <a:pt x="244" y="107"/>
                  </a:lnTo>
                  <a:lnTo>
                    <a:pt x="239" y="101"/>
                  </a:lnTo>
                  <a:lnTo>
                    <a:pt x="233" y="95"/>
                  </a:lnTo>
                  <a:lnTo>
                    <a:pt x="226" y="90"/>
                  </a:lnTo>
                  <a:lnTo>
                    <a:pt x="220" y="85"/>
                  </a:lnTo>
                  <a:lnTo>
                    <a:pt x="212" y="80"/>
                  </a:lnTo>
                  <a:lnTo>
                    <a:pt x="204" y="78"/>
                  </a:lnTo>
                  <a:lnTo>
                    <a:pt x="195" y="74"/>
                  </a:lnTo>
                  <a:lnTo>
                    <a:pt x="186" y="73"/>
                  </a:lnTo>
                  <a:lnTo>
                    <a:pt x="176" y="71"/>
                  </a:lnTo>
                  <a:lnTo>
                    <a:pt x="166" y="70"/>
                  </a:lnTo>
                  <a:lnTo>
                    <a:pt x="166" y="70"/>
                  </a:lnTo>
                  <a:lnTo>
                    <a:pt x="148" y="71"/>
                  </a:lnTo>
                  <a:lnTo>
                    <a:pt x="132" y="75"/>
                  </a:lnTo>
                  <a:lnTo>
                    <a:pt x="115" y="80"/>
                  </a:lnTo>
                  <a:lnTo>
                    <a:pt x="99" y="86"/>
                  </a:lnTo>
                  <a:lnTo>
                    <a:pt x="84" y="95"/>
                  </a:lnTo>
                  <a:lnTo>
                    <a:pt x="70" y="104"/>
                  </a:lnTo>
                  <a:lnTo>
                    <a:pt x="59" y="114"/>
                  </a:lnTo>
                  <a:lnTo>
                    <a:pt x="52" y="124"/>
                  </a:lnTo>
                  <a:lnTo>
                    <a:pt x="44" y="124"/>
                  </a:lnTo>
                  <a:lnTo>
                    <a:pt x="32" y="67"/>
                  </a:lnTo>
                  <a:close/>
                  <a:moveTo>
                    <a:pt x="259" y="225"/>
                  </a:moveTo>
                  <a:lnTo>
                    <a:pt x="259" y="225"/>
                  </a:lnTo>
                  <a:lnTo>
                    <a:pt x="249" y="230"/>
                  </a:lnTo>
                  <a:lnTo>
                    <a:pt x="238" y="235"/>
                  </a:lnTo>
                  <a:lnTo>
                    <a:pt x="217" y="244"/>
                  </a:lnTo>
                  <a:lnTo>
                    <a:pt x="195" y="251"/>
                  </a:lnTo>
                  <a:lnTo>
                    <a:pt x="186" y="256"/>
                  </a:lnTo>
                  <a:lnTo>
                    <a:pt x="176" y="261"/>
                  </a:lnTo>
                  <a:lnTo>
                    <a:pt x="167" y="267"/>
                  </a:lnTo>
                  <a:lnTo>
                    <a:pt x="158" y="275"/>
                  </a:lnTo>
                  <a:lnTo>
                    <a:pt x="151" y="282"/>
                  </a:lnTo>
                  <a:lnTo>
                    <a:pt x="145" y="292"/>
                  </a:lnTo>
                  <a:lnTo>
                    <a:pt x="140" y="303"/>
                  </a:lnTo>
                  <a:lnTo>
                    <a:pt x="136" y="316"/>
                  </a:lnTo>
                  <a:lnTo>
                    <a:pt x="133" y="331"/>
                  </a:lnTo>
                  <a:lnTo>
                    <a:pt x="133" y="347"/>
                  </a:lnTo>
                  <a:lnTo>
                    <a:pt x="133" y="347"/>
                  </a:lnTo>
                  <a:lnTo>
                    <a:pt x="133" y="364"/>
                  </a:lnTo>
                  <a:lnTo>
                    <a:pt x="137" y="378"/>
                  </a:lnTo>
                  <a:lnTo>
                    <a:pt x="141" y="390"/>
                  </a:lnTo>
                  <a:lnTo>
                    <a:pt x="148" y="401"/>
                  </a:lnTo>
                  <a:lnTo>
                    <a:pt x="156" y="409"/>
                  </a:lnTo>
                  <a:lnTo>
                    <a:pt x="164" y="415"/>
                  </a:lnTo>
                  <a:lnTo>
                    <a:pt x="176" y="419"/>
                  </a:lnTo>
                  <a:lnTo>
                    <a:pt x="188" y="420"/>
                  </a:lnTo>
                  <a:lnTo>
                    <a:pt x="188" y="420"/>
                  </a:lnTo>
                  <a:lnTo>
                    <a:pt x="195" y="420"/>
                  </a:lnTo>
                  <a:lnTo>
                    <a:pt x="203" y="419"/>
                  </a:lnTo>
                  <a:lnTo>
                    <a:pt x="209" y="416"/>
                  </a:lnTo>
                  <a:lnTo>
                    <a:pt x="217" y="414"/>
                  </a:lnTo>
                  <a:lnTo>
                    <a:pt x="223" y="410"/>
                  </a:lnTo>
                  <a:lnTo>
                    <a:pt x="228" y="406"/>
                  </a:lnTo>
                  <a:lnTo>
                    <a:pt x="234" y="401"/>
                  </a:lnTo>
                  <a:lnTo>
                    <a:pt x="239" y="396"/>
                  </a:lnTo>
                  <a:lnTo>
                    <a:pt x="243" y="389"/>
                  </a:lnTo>
                  <a:lnTo>
                    <a:pt x="246" y="383"/>
                  </a:lnTo>
                  <a:lnTo>
                    <a:pt x="250" y="375"/>
                  </a:lnTo>
                  <a:lnTo>
                    <a:pt x="253" y="367"/>
                  </a:lnTo>
                  <a:lnTo>
                    <a:pt x="256" y="347"/>
                  </a:lnTo>
                  <a:lnTo>
                    <a:pt x="257" y="326"/>
                  </a:lnTo>
                  <a:lnTo>
                    <a:pt x="257" y="326"/>
                  </a:lnTo>
                  <a:lnTo>
                    <a:pt x="259" y="263"/>
                  </a:lnTo>
                  <a:lnTo>
                    <a:pt x="259" y="225"/>
                  </a:lnTo>
                  <a:lnTo>
                    <a:pt x="259" y="225"/>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23"/>
            <p:cNvSpPr>
              <a:spLocks/>
            </p:cNvSpPr>
            <p:nvPr/>
          </p:nvSpPr>
          <p:spPr bwMode="auto">
            <a:xfrm>
              <a:off x="6170613" y="374650"/>
              <a:ext cx="555625" cy="376238"/>
            </a:xfrm>
            <a:custGeom>
              <a:avLst/>
              <a:gdLst>
                <a:gd name="T0" fmla="*/ 135 w 700"/>
                <a:gd name="T1" fmla="*/ 83 h 473"/>
                <a:gd name="T2" fmla="*/ 181 w 700"/>
                <a:gd name="T3" fmla="*/ 34 h 473"/>
                <a:gd name="T4" fmla="*/ 237 w 700"/>
                <a:gd name="T5" fmla="*/ 5 h 473"/>
                <a:gd name="T6" fmla="*/ 269 w 700"/>
                <a:gd name="T7" fmla="*/ 0 h 473"/>
                <a:gd name="T8" fmla="*/ 290 w 700"/>
                <a:gd name="T9" fmla="*/ 0 h 473"/>
                <a:gd name="T10" fmla="*/ 320 w 700"/>
                <a:gd name="T11" fmla="*/ 6 h 473"/>
                <a:gd name="T12" fmla="*/ 346 w 700"/>
                <a:gd name="T13" fmla="*/ 17 h 473"/>
                <a:gd name="T14" fmla="*/ 368 w 700"/>
                <a:gd name="T15" fmla="*/ 36 h 473"/>
                <a:gd name="T16" fmla="*/ 402 w 700"/>
                <a:gd name="T17" fmla="*/ 90 h 473"/>
                <a:gd name="T18" fmla="*/ 433 w 700"/>
                <a:gd name="T19" fmla="*/ 52 h 473"/>
                <a:gd name="T20" fmla="*/ 489 w 700"/>
                <a:gd name="T21" fmla="*/ 12 h 473"/>
                <a:gd name="T22" fmla="*/ 540 w 700"/>
                <a:gd name="T23" fmla="*/ 0 h 473"/>
                <a:gd name="T24" fmla="*/ 567 w 700"/>
                <a:gd name="T25" fmla="*/ 0 h 473"/>
                <a:gd name="T26" fmla="*/ 613 w 700"/>
                <a:gd name="T27" fmla="*/ 9 h 473"/>
                <a:gd name="T28" fmla="*/ 650 w 700"/>
                <a:gd name="T29" fmla="*/ 32 h 473"/>
                <a:gd name="T30" fmla="*/ 676 w 700"/>
                <a:gd name="T31" fmla="*/ 65 h 473"/>
                <a:gd name="T32" fmla="*/ 693 w 700"/>
                <a:gd name="T33" fmla="*/ 114 h 473"/>
                <a:gd name="T34" fmla="*/ 698 w 700"/>
                <a:gd name="T35" fmla="*/ 174 h 473"/>
                <a:gd name="T36" fmla="*/ 696 w 700"/>
                <a:gd name="T37" fmla="*/ 260 h 473"/>
                <a:gd name="T38" fmla="*/ 695 w 700"/>
                <a:gd name="T39" fmla="*/ 334 h 473"/>
                <a:gd name="T40" fmla="*/ 700 w 700"/>
                <a:gd name="T41" fmla="*/ 473 h 473"/>
                <a:gd name="T42" fmla="*/ 667 w 700"/>
                <a:gd name="T43" fmla="*/ 470 h 473"/>
                <a:gd name="T44" fmla="*/ 588 w 700"/>
                <a:gd name="T45" fmla="*/ 470 h 473"/>
                <a:gd name="T46" fmla="*/ 556 w 700"/>
                <a:gd name="T47" fmla="*/ 473 h 473"/>
                <a:gd name="T48" fmla="*/ 564 w 700"/>
                <a:gd name="T49" fmla="*/ 353 h 473"/>
                <a:gd name="T50" fmla="*/ 567 w 700"/>
                <a:gd name="T51" fmla="*/ 199 h 473"/>
                <a:gd name="T52" fmla="*/ 562 w 700"/>
                <a:gd name="T53" fmla="*/ 148 h 473"/>
                <a:gd name="T54" fmla="*/ 551 w 700"/>
                <a:gd name="T55" fmla="*/ 120 h 473"/>
                <a:gd name="T56" fmla="*/ 535 w 700"/>
                <a:gd name="T57" fmla="*/ 99 h 473"/>
                <a:gd name="T58" fmla="*/ 515 w 700"/>
                <a:gd name="T59" fmla="*/ 88 h 473"/>
                <a:gd name="T60" fmla="*/ 489 w 700"/>
                <a:gd name="T61" fmla="*/ 83 h 473"/>
                <a:gd name="T62" fmla="*/ 468 w 700"/>
                <a:gd name="T63" fmla="*/ 86 h 473"/>
                <a:gd name="T64" fmla="*/ 444 w 700"/>
                <a:gd name="T65" fmla="*/ 100 h 473"/>
                <a:gd name="T66" fmla="*/ 428 w 700"/>
                <a:gd name="T67" fmla="*/ 121 h 473"/>
                <a:gd name="T68" fmla="*/ 417 w 700"/>
                <a:gd name="T69" fmla="*/ 156 h 473"/>
                <a:gd name="T70" fmla="*/ 413 w 700"/>
                <a:gd name="T71" fmla="*/ 261 h 473"/>
                <a:gd name="T72" fmla="*/ 414 w 700"/>
                <a:gd name="T73" fmla="*/ 372 h 473"/>
                <a:gd name="T74" fmla="*/ 421 w 700"/>
                <a:gd name="T75" fmla="*/ 473 h 473"/>
                <a:gd name="T76" fmla="*/ 350 w 700"/>
                <a:gd name="T77" fmla="*/ 468 h 473"/>
                <a:gd name="T78" fmla="*/ 309 w 700"/>
                <a:gd name="T79" fmla="*/ 470 h 473"/>
                <a:gd name="T80" fmla="*/ 282 w 700"/>
                <a:gd name="T81" fmla="*/ 423 h 473"/>
                <a:gd name="T82" fmla="*/ 285 w 700"/>
                <a:gd name="T83" fmla="*/ 261 h 473"/>
                <a:gd name="T84" fmla="*/ 284 w 700"/>
                <a:gd name="T85" fmla="*/ 176 h 473"/>
                <a:gd name="T86" fmla="*/ 274 w 700"/>
                <a:gd name="T87" fmla="*/ 122 h 473"/>
                <a:gd name="T88" fmla="*/ 262 w 700"/>
                <a:gd name="T89" fmla="*/ 101 h 473"/>
                <a:gd name="T90" fmla="*/ 243 w 700"/>
                <a:gd name="T91" fmla="*/ 88 h 473"/>
                <a:gd name="T92" fmla="*/ 218 w 700"/>
                <a:gd name="T93" fmla="*/ 83 h 473"/>
                <a:gd name="T94" fmla="*/ 199 w 700"/>
                <a:gd name="T95" fmla="*/ 85 h 473"/>
                <a:gd name="T96" fmla="*/ 174 w 700"/>
                <a:gd name="T97" fmla="*/ 98 h 473"/>
                <a:gd name="T98" fmla="*/ 156 w 700"/>
                <a:gd name="T99" fmla="*/ 120 h 473"/>
                <a:gd name="T100" fmla="*/ 144 w 700"/>
                <a:gd name="T101" fmla="*/ 152 h 473"/>
                <a:gd name="T102" fmla="*/ 137 w 700"/>
                <a:gd name="T103" fmla="*/ 192 h 473"/>
                <a:gd name="T104" fmla="*/ 135 w 700"/>
                <a:gd name="T105" fmla="*/ 261 h 473"/>
                <a:gd name="T106" fmla="*/ 140 w 700"/>
                <a:gd name="T107" fmla="*/ 423 h 473"/>
                <a:gd name="T108" fmla="*/ 113 w 700"/>
                <a:gd name="T109" fmla="*/ 470 h 473"/>
                <a:gd name="T110" fmla="*/ 72 w 700"/>
                <a:gd name="T111" fmla="*/ 468 h 473"/>
                <a:gd name="T112" fmla="*/ 0 w 700"/>
                <a:gd name="T113" fmla="*/ 473 h 473"/>
                <a:gd name="T114" fmla="*/ 6 w 700"/>
                <a:gd name="T115" fmla="*/ 372 h 473"/>
                <a:gd name="T116" fmla="*/ 8 w 700"/>
                <a:gd name="T117" fmla="*/ 223 h 473"/>
                <a:gd name="T118" fmla="*/ 6 w 700"/>
                <a:gd name="T119" fmla="*/ 114 h 473"/>
                <a:gd name="T120" fmla="*/ 0 w 700"/>
                <a:gd name="T121" fmla="*/ 12 h 473"/>
                <a:gd name="T122" fmla="*/ 68 w 700"/>
                <a:gd name="T123" fmla="*/ 17 h 473"/>
                <a:gd name="T124" fmla="*/ 102 w 700"/>
                <a:gd name="T125" fmla="*/ 1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0" h="473">
                  <a:moveTo>
                    <a:pt x="134" y="83"/>
                  </a:moveTo>
                  <a:lnTo>
                    <a:pt x="135" y="83"/>
                  </a:lnTo>
                  <a:lnTo>
                    <a:pt x="135" y="83"/>
                  </a:lnTo>
                  <a:lnTo>
                    <a:pt x="150" y="65"/>
                  </a:lnTo>
                  <a:lnTo>
                    <a:pt x="165" y="48"/>
                  </a:lnTo>
                  <a:lnTo>
                    <a:pt x="181" y="34"/>
                  </a:lnTo>
                  <a:lnTo>
                    <a:pt x="199" y="22"/>
                  </a:lnTo>
                  <a:lnTo>
                    <a:pt x="217" y="12"/>
                  </a:lnTo>
                  <a:lnTo>
                    <a:pt x="237" y="5"/>
                  </a:lnTo>
                  <a:lnTo>
                    <a:pt x="247" y="2"/>
                  </a:lnTo>
                  <a:lnTo>
                    <a:pt x="258" y="1"/>
                  </a:lnTo>
                  <a:lnTo>
                    <a:pt x="269" y="0"/>
                  </a:lnTo>
                  <a:lnTo>
                    <a:pt x="279" y="0"/>
                  </a:lnTo>
                  <a:lnTo>
                    <a:pt x="279" y="0"/>
                  </a:lnTo>
                  <a:lnTo>
                    <a:pt x="290" y="0"/>
                  </a:lnTo>
                  <a:lnTo>
                    <a:pt x="300" y="1"/>
                  </a:lnTo>
                  <a:lnTo>
                    <a:pt x="310" y="2"/>
                  </a:lnTo>
                  <a:lnTo>
                    <a:pt x="320" y="6"/>
                  </a:lnTo>
                  <a:lnTo>
                    <a:pt x="329" y="8"/>
                  </a:lnTo>
                  <a:lnTo>
                    <a:pt x="337" y="12"/>
                  </a:lnTo>
                  <a:lnTo>
                    <a:pt x="346" y="17"/>
                  </a:lnTo>
                  <a:lnTo>
                    <a:pt x="354" y="23"/>
                  </a:lnTo>
                  <a:lnTo>
                    <a:pt x="361" y="29"/>
                  </a:lnTo>
                  <a:lnTo>
                    <a:pt x="368" y="36"/>
                  </a:lnTo>
                  <a:lnTo>
                    <a:pt x="381" y="52"/>
                  </a:lnTo>
                  <a:lnTo>
                    <a:pt x="392" y="69"/>
                  </a:lnTo>
                  <a:lnTo>
                    <a:pt x="402" y="90"/>
                  </a:lnTo>
                  <a:lnTo>
                    <a:pt x="402" y="90"/>
                  </a:lnTo>
                  <a:lnTo>
                    <a:pt x="417" y="69"/>
                  </a:lnTo>
                  <a:lnTo>
                    <a:pt x="433" y="52"/>
                  </a:lnTo>
                  <a:lnTo>
                    <a:pt x="450" y="36"/>
                  </a:lnTo>
                  <a:lnTo>
                    <a:pt x="469" y="23"/>
                  </a:lnTo>
                  <a:lnTo>
                    <a:pt x="489" y="12"/>
                  </a:lnTo>
                  <a:lnTo>
                    <a:pt x="509" y="6"/>
                  </a:lnTo>
                  <a:lnTo>
                    <a:pt x="528" y="1"/>
                  </a:lnTo>
                  <a:lnTo>
                    <a:pt x="540" y="0"/>
                  </a:lnTo>
                  <a:lnTo>
                    <a:pt x="550" y="0"/>
                  </a:lnTo>
                  <a:lnTo>
                    <a:pt x="550" y="0"/>
                  </a:lnTo>
                  <a:lnTo>
                    <a:pt x="567" y="0"/>
                  </a:lnTo>
                  <a:lnTo>
                    <a:pt x="583" y="2"/>
                  </a:lnTo>
                  <a:lnTo>
                    <a:pt x="599" y="5"/>
                  </a:lnTo>
                  <a:lnTo>
                    <a:pt x="613" y="9"/>
                  </a:lnTo>
                  <a:lnTo>
                    <a:pt x="626" y="16"/>
                  </a:lnTo>
                  <a:lnTo>
                    <a:pt x="639" y="23"/>
                  </a:lnTo>
                  <a:lnTo>
                    <a:pt x="650" y="32"/>
                  </a:lnTo>
                  <a:lnTo>
                    <a:pt x="660" y="42"/>
                  </a:lnTo>
                  <a:lnTo>
                    <a:pt x="669" y="53"/>
                  </a:lnTo>
                  <a:lnTo>
                    <a:pt x="676" y="65"/>
                  </a:lnTo>
                  <a:lnTo>
                    <a:pt x="683" y="80"/>
                  </a:lnTo>
                  <a:lnTo>
                    <a:pt x="688" y="96"/>
                  </a:lnTo>
                  <a:lnTo>
                    <a:pt x="693" y="114"/>
                  </a:lnTo>
                  <a:lnTo>
                    <a:pt x="696" y="132"/>
                  </a:lnTo>
                  <a:lnTo>
                    <a:pt x="698" y="152"/>
                  </a:lnTo>
                  <a:lnTo>
                    <a:pt x="698" y="174"/>
                  </a:lnTo>
                  <a:lnTo>
                    <a:pt x="698" y="174"/>
                  </a:lnTo>
                  <a:lnTo>
                    <a:pt x="698" y="220"/>
                  </a:lnTo>
                  <a:lnTo>
                    <a:pt x="696" y="260"/>
                  </a:lnTo>
                  <a:lnTo>
                    <a:pt x="695" y="298"/>
                  </a:lnTo>
                  <a:lnTo>
                    <a:pt x="695" y="334"/>
                  </a:lnTo>
                  <a:lnTo>
                    <a:pt x="695" y="334"/>
                  </a:lnTo>
                  <a:lnTo>
                    <a:pt x="695" y="367"/>
                  </a:lnTo>
                  <a:lnTo>
                    <a:pt x="696" y="401"/>
                  </a:lnTo>
                  <a:lnTo>
                    <a:pt x="700" y="473"/>
                  </a:lnTo>
                  <a:lnTo>
                    <a:pt x="700" y="473"/>
                  </a:lnTo>
                  <a:lnTo>
                    <a:pt x="685" y="471"/>
                  </a:lnTo>
                  <a:lnTo>
                    <a:pt x="667" y="470"/>
                  </a:lnTo>
                  <a:lnTo>
                    <a:pt x="628" y="468"/>
                  </a:lnTo>
                  <a:lnTo>
                    <a:pt x="628" y="468"/>
                  </a:lnTo>
                  <a:lnTo>
                    <a:pt x="588" y="470"/>
                  </a:lnTo>
                  <a:lnTo>
                    <a:pt x="571" y="471"/>
                  </a:lnTo>
                  <a:lnTo>
                    <a:pt x="556" y="473"/>
                  </a:lnTo>
                  <a:lnTo>
                    <a:pt x="556" y="473"/>
                  </a:lnTo>
                  <a:lnTo>
                    <a:pt x="559" y="446"/>
                  </a:lnTo>
                  <a:lnTo>
                    <a:pt x="562" y="418"/>
                  </a:lnTo>
                  <a:lnTo>
                    <a:pt x="564" y="353"/>
                  </a:lnTo>
                  <a:lnTo>
                    <a:pt x="567" y="280"/>
                  </a:lnTo>
                  <a:lnTo>
                    <a:pt x="567" y="199"/>
                  </a:lnTo>
                  <a:lnTo>
                    <a:pt x="567" y="199"/>
                  </a:lnTo>
                  <a:lnTo>
                    <a:pt x="566" y="172"/>
                  </a:lnTo>
                  <a:lnTo>
                    <a:pt x="563" y="160"/>
                  </a:lnTo>
                  <a:lnTo>
                    <a:pt x="562" y="148"/>
                  </a:lnTo>
                  <a:lnTo>
                    <a:pt x="558" y="137"/>
                  </a:lnTo>
                  <a:lnTo>
                    <a:pt x="554" y="127"/>
                  </a:lnTo>
                  <a:lnTo>
                    <a:pt x="551" y="120"/>
                  </a:lnTo>
                  <a:lnTo>
                    <a:pt x="546" y="111"/>
                  </a:lnTo>
                  <a:lnTo>
                    <a:pt x="541" y="105"/>
                  </a:lnTo>
                  <a:lnTo>
                    <a:pt x="535" y="99"/>
                  </a:lnTo>
                  <a:lnTo>
                    <a:pt x="528" y="94"/>
                  </a:lnTo>
                  <a:lnTo>
                    <a:pt x="522" y="90"/>
                  </a:lnTo>
                  <a:lnTo>
                    <a:pt x="515" y="88"/>
                  </a:lnTo>
                  <a:lnTo>
                    <a:pt x="506" y="85"/>
                  </a:lnTo>
                  <a:lnTo>
                    <a:pt x="497" y="84"/>
                  </a:lnTo>
                  <a:lnTo>
                    <a:pt x="489" y="83"/>
                  </a:lnTo>
                  <a:lnTo>
                    <a:pt x="489" y="83"/>
                  </a:lnTo>
                  <a:lnTo>
                    <a:pt x="478" y="84"/>
                  </a:lnTo>
                  <a:lnTo>
                    <a:pt x="468" y="86"/>
                  </a:lnTo>
                  <a:lnTo>
                    <a:pt x="459" y="89"/>
                  </a:lnTo>
                  <a:lnTo>
                    <a:pt x="450" y="94"/>
                  </a:lnTo>
                  <a:lnTo>
                    <a:pt x="444" y="100"/>
                  </a:lnTo>
                  <a:lnTo>
                    <a:pt x="438" y="106"/>
                  </a:lnTo>
                  <a:lnTo>
                    <a:pt x="432" y="112"/>
                  </a:lnTo>
                  <a:lnTo>
                    <a:pt x="428" y="121"/>
                  </a:lnTo>
                  <a:lnTo>
                    <a:pt x="424" y="130"/>
                  </a:lnTo>
                  <a:lnTo>
                    <a:pt x="421" y="138"/>
                  </a:lnTo>
                  <a:lnTo>
                    <a:pt x="417" y="156"/>
                  </a:lnTo>
                  <a:lnTo>
                    <a:pt x="414" y="174"/>
                  </a:lnTo>
                  <a:lnTo>
                    <a:pt x="413" y="193"/>
                  </a:lnTo>
                  <a:lnTo>
                    <a:pt x="413" y="261"/>
                  </a:lnTo>
                  <a:lnTo>
                    <a:pt x="413" y="261"/>
                  </a:lnTo>
                  <a:lnTo>
                    <a:pt x="413" y="318"/>
                  </a:lnTo>
                  <a:lnTo>
                    <a:pt x="414" y="372"/>
                  </a:lnTo>
                  <a:lnTo>
                    <a:pt x="417" y="423"/>
                  </a:lnTo>
                  <a:lnTo>
                    <a:pt x="421" y="473"/>
                  </a:lnTo>
                  <a:lnTo>
                    <a:pt x="421" y="473"/>
                  </a:lnTo>
                  <a:lnTo>
                    <a:pt x="390" y="470"/>
                  </a:lnTo>
                  <a:lnTo>
                    <a:pt x="371" y="468"/>
                  </a:lnTo>
                  <a:lnTo>
                    <a:pt x="350" y="468"/>
                  </a:lnTo>
                  <a:lnTo>
                    <a:pt x="350" y="468"/>
                  </a:lnTo>
                  <a:lnTo>
                    <a:pt x="328" y="468"/>
                  </a:lnTo>
                  <a:lnTo>
                    <a:pt x="309" y="470"/>
                  </a:lnTo>
                  <a:lnTo>
                    <a:pt x="278" y="473"/>
                  </a:lnTo>
                  <a:lnTo>
                    <a:pt x="278" y="473"/>
                  </a:lnTo>
                  <a:lnTo>
                    <a:pt x="282" y="423"/>
                  </a:lnTo>
                  <a:lnTo>
                    <a:pt x="284" y="372"/>
                  </a:lnTo>
                  <a:lnTo>
                    <a:pt x="285" y="318"/>
                  </a:lnTo>
                  <a:lnTo>
                    <a:pt x="285" y="261"/>
                  </a:lnTo>
                  <a:lnTo>
                    <a:pt x="285" y="203"/>
                  </a:lnTo>
                  <a:lnTo>
                    <a:pt x="285" y="203"/>
                  </a:lnTo>
                  <a:lnTo>
                    <a:pt x="284" y="176"/>
                  </a:lnTo>
                  <a:lnTo>
                    <a:pt x="282" y="152"/>
                  </a:lnTo>
                  <a:lnTo>
                    <a:pt x="278" y="132"/>
                  </a:lnTo>
                  <a:lnTo>
                    <a:pt x="274" y="122"/>
                  </a:lnTo>
                  <a:lnTo>
                    <a:pt x="270" y="115"/>
                  </a:lnTo>
                  <a:lnTo>
                    <a:pt x="267" y="107"/>
                  </a:lnTo>
                  <a:lnTo>
                    <a:pt x="262" y="101"/>
                  </a:lnTo>
                  <a:lnTo>
                    <a:pt x="257" y="95"/>
                  </a:lnTo>
                  <a:lnTo>
                    <a:pt x="251" y="91"/>
                  </a:lnTo>
                  <a:lnTo>
                    <a:pt x="243" y="88"/>
                  </a:lnTo>
                  <a:lnTo>
                    <a:pt x="236" y="85"/>
                  </a:lnTo>
                  <a:lnTo>
                    <a:pt x="228" y="84"/>
                  </a:lnTo>
                  <a:lnTo>
                    <a:pt x="218" y="83"/>
                  </a:lnTo>
                  <a:lnTo>
                    <a:pt x="218" y="83"/>
                  </a:lnTo>
                  <a:lnTo>
                    <a:pt x="208" y="84"/>
                  </a:lnTo>
                  <a:lnTo>
                    <a:pt x="199" y="85"/>
                  </a:lnTo>
                  <a:lnTo>
                    <a:pt x="190" y="89"/>
                  </a:lnTo>
                  <a:lnTo>
                    <a:pt x="181" y="93"/>
                  </a:lnTo>
                  <a:lnTo>
                    <a:pt x="174" y="98"/>
                  </a:lnTo>
                  <a:lnTo>
                    <a:pt x="168" y="105"/>
                  </a:lnTo>
                  <a:lnTo>
                    <a:pt x="161" y="112"/>
                  </a:lnTo>
                  <a:lnTo>
                    <a:pt x="156" y="120"/>
                  </a:lnTo>
                  <a:lnTo>
                    <a:pt x="151" y="130"/>
                  </a:lnTo>
                  <a:lnTo>
                    <a:pt x="146" y="141"/>
                  </a:lnTo>
                  <a:lnTo>
                    <a:pt x="144" y="152"/>
                  </a:lnTo>
                  <a:lnTo>
                    <a:pt x="140" y="165"/>
                  </a:lnTo>
                  <a:lnTo>
                    <a:pt x="139" y="178"/>
                  </a:lnTo>
                  <a:lnTo>
                    <a:pt x="137" y="192"/>
                  </a:lnTo>
                  <a:lnTo>
                    <a:pt x="135" y="223"/>
                  </a:lnTo>
                  <a:lnTo>
                    <a:pt x="135" y="261"/>
                  </a:lnTo>
                  <a:lnTo>
                    <a:pt x="135" y="261"/>
                  </a:lnTo>
                  <a:lnTo>
                    <a:pt x="137" y="318"/>
                  </a:lnTo>
                  <a:lnTo>
                    <a:pt x="138" y="372"/>
                  </a:lnTo>
                  <a:lnTo>
                    <a:pt x="140" y="423"/>
                  </a:lnTo>
                  <a:lnTo>
                    <a:pt x="144" y="473"/>
                  </a:lnTo>
                  <a:lnTo>
                    <a:pt x="144" y="473"/>
                  </a:lnTo>
                  <a:lnTo>
                    <a:pt x="113" y="470"/>
                  </a:lnTo>
                  <a:lnTo>
                    <a:pt x="93" y="468"/>
                  </a:lnTo>
                  <a:lnTo>
                    <a:pt x="72" y="468"/>
                  </a:lnTo>
                  <a:lnTo>
                    <a:pt x="72" y="468"/>
                  </a:lnTo>
                  <a:lnTo>
                    <a:pt x="51" y="468"/>
                  </a:lnTo>
                  <a:lnTo>
                    <a:pt x="31" y="470"/>
                  </a:lnTo>
                  <a:lnTo>
                    <a:pt x="0" y="473"/>
                  </a:lnTo>
                  <a:lnTo>
                    <a:pt x="0" y="473"/>
                  </a:lnTo>
                  <a:lnTo>
                    <a:pt x="4" y="423"/>
                  </a:lnTo>
                  <a:lnTo>
                    <a:pt x="6" y="372"/>
                  </a:lnTo>
                  <a:lnTo>
                    <a:pt x="8" y="318"/>
                  </a:lnTo>
                  <a:lnTo>
                    <a:pt x="8" y="261"/>
                  </a:lnTo>
                  <a:lnTo>
                    <a:pt x="8" y="223"/>
                  </a:lnTo>
                  <a:lnTo>
                    <a:pt x="8" y="223"/>
                  </a:lnTo>
                  <a:lnTo>
                    <a:pt x="8" y="167"/>
                  </a:lnTo>
                  <a:lnTo>
                    <a:pt x="6" y="114"/>
                  </a:lnTo>
                  <a:lnTo>
                    <a:pt x="4" y="62"/>
                  </a:lnTo>
                  <a:lnTo>
                    <a:pt x="0" y="12"/>
                  </a:lnTo>
                  <a:lnTo>
                    <a:pt x="0" y="12"/>
                  </a:lnTo>
                  <a:lnTo>
                    <a:pt x="35" y="14"/>
                  </a:lnTo>
                  <a:lnTo>
                    <a:pt x="51" y="16"/>
                  </a:lnTo>
                  <a:lnTo>
                    <a:pt x="68" y="17"/>
                  </a:lnTo>
                  <a:lnTo>
                    <a:pt x="68" y="17"/>
                  </a:lnTo>
                  <a:lnTo>
                    <a:pt x="86" y="16"/>
                  </a:lnTo>
                  <a:lnTo>
                    <a:pt x="102" y="14"/>
                  </a:lnTo>
                  <a:lnTo>
                    <a:pt x="138" y="12"/>
                  </a:lnTo>
                  <a:lnTo>
                    <a:pt x="134" y="83"/>
                  </a:lnTo>
                  <a:close/>
                </a:path>
              </a:pathLst>
            </a:custGeom>
            <a:solidFill>
              <a:srgbClr val="007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24"/>
            <p:cNvSpPr>
              <a:spLocks/>
            </p:cNvSpPr>
            <p:nvPr/>
          </p:nvSpPr>
          <p:spPr bwMode="auto">
            <a:xfrm>
              <a:off x="3519488" y="808038"/>
              <a:ext cx="3214688" cy="420688"/>
            </a:xfrm>
            <a:custGeom>
              <a:avLst/>
              <a:gdLst>
                <a:gd name="T0" fmla="*/ 3976 w 4051"/>
                <a:gd name="T1" fmla="*/ 24 h 530"/>
                <a:gd name="T2" fmla="*/ 3892 w 4051"/>
                <a:gd name="T3" fmla="*/ 73 h 530"/>
                <a:gd name="T4" fmla="*/ 3689 w 4051"/>
                <a:gd name="T5" fmla="*/ 154 h 530"/>
                <a:gd name="T6" fmla="*/ 3477 w 4051"/>
                <a:gd name="T7" fmla="*/ 202 h 530"/>
                <a:gd name="T8" fmla="*/ 3257 w 4051"/>
                <a:gd name="T9" fmla="*/ 230 h 530"/>
                <a:gd name="T10" fmla="*/ 2962 w 4051"/>
                <a:gd name="T11" fmla="*/ 237 h 530"/>
                <a:gd name="T12" fmla="*/ 2741 w 4051"/>
                <a:gd name="T13" fmla="*/ 226 h 530"/>
                <a:gd name="T14" fmla="*/ 2446 w 4051"/>
                <a:gd name="T15" fmla="*/ 193 h 530"/>
                <a:gd name="T16" fmla="*/ 2223 w 4051"/>
                <a:gd name="T17" fmla="*/ 158 h 530"/>
                <a:gd name="T18" fmla="*/ 1712 w 4051"/>
                <a:gd name="T19" fmla="*/ 51 h 530"/>
                <a:gd name="T20" fmla="*/ 1838 w 4051"/>
                <a:gd name="T21" fmla="*/ 155 h 530"/>
                <a:gd name="T22" fmla="*/ 2130 w 4051"/>
                <a:gd name="T23" fmla="*/ 241 h 530"/>
                <a:gd name="T24" fmla="*/ 2353 w 4051"/>
                <a:gd name="T25" fmla="*/ 291 h 530"/>
                <a:gd name="T26" fmla="*/ 2656 w 4051"/>
                <a:gd name="T27" fmla="*/ 338 h 530"/>
                <a:gd name="T28" fmla="*/ 2884 w 4051"/>
                <a:gd name="T29" fmla="*/ 356 h 530"/>
                <a:gd name="T30" fmla="*/ 3140 w 4051"/>
                <a:gd name="T31" fmla="*/ 355 h 530"/>
                <a:gd name="T32" fmla="*/ 3396 w 4051"/>
                <a:gd name="T33" fmla="*/ 326 h 530"/>
                <a:gd name="T34" fmla="*/ 3272 w 4051"/>
                <a:gd name="T35" fmla="*/ 371 h 530"/>
                <a:gd name="T36" fmla="*/ 3113 w 4051"/>
                <a:gd name="T37" fmla="*/ 405 h 530"/>
                <a:gd name="T38" fmla="*/ 2882 w 4051"/>
                <a:gd name="T39" fmla="*/ 422 h 530"/>
                <a:gd name="T40" fmla="*/ 2713 w 4051"/>
                <a:gd name="T41" fmla="*/ 418 h 530"/>
                <a:gd name="T42" fmla="*/ 2487 w 4051"/>
                <a:gd name="T43" fmla="*/ 395 h 530"/>
                <a:gd name="T44" fmla="*/ 2305 w 4051"/>
                <a:gd name="T45" fmla="*/ 362 h 530"/>
                <a:gd name="T46" fmla="*/ 2094 w 4051"/>
                <a:gd name="T47" fmla="*/ 315 h 530"/>
                <a:gd name="T48" fmla="*/ 1792 w 4051"/>
                <a:gd name="T49" fmla="*/ 231 h 530"/>
                <a:gd name="T50" fmla="*/ 1453 w 4051"/>
                <a:gd name="T51" fmla="*/ 117 h 530"/>
                <a:gd name="T52" fmla="*/ 1276 w 4051"/>
                <a:gd name="T53" fmla="*/ 71 h 530"/>
                <a:gd name="T54" fmla="*/ 1033 w 4051"/>
                <a:gd name="T55" fmla="*/ 40 h 530"/>
                <a:gd name="T56" fmla="*/ 849 w 4051"/>
                <a:gd name="T57" fmla="*/ 40 h 530"/>
                <a:gd name="T58" fmla="*/ 605 w 4051"/>
                <a:gd name="T59" fmla="*/ 73 h 530"/>
                <a:gd name="T60" fmla="*/ 429 w 4051"/>
                <a:gd name="T61" fmla="*/ 124 h 530"/>
                <a:gd name="T62" fmla="*/ 204 w 4051"/>
                <a:gd name="T63" fmla="*/ 221 h 530"/>
                <a:gd name="T64" fmla="*/ 73 w 4051"/>
                <a:gd name="T65" fmla="*/ 300 h 530"/>
                <a:gd name="T66" fmla="*/ 35 w 4051"/>
                <a:gd name="T67" fmla="*/ 401 h 530"/>
                <a:gd name="T68" fmla="*/ 166 w 4051"/>
                <a:gd name="T69" fmla="*/ 323 h 530"/>
                <a:gd name="T70" fmla="*/ 300 w 4051"/>
                <a:gd name="T71" fmla="*/ 258 h 530"/>
                <a:gd name="T72" fmla="*/ 454 w 4051"/>
                <a:gd name="T73" fmla="*/ 205 h 530"/>
                <a:gd name="T74" fmla="*/ 620 w 4051"/>
                <a:gd name="T75" fmla="*/ 169 h 530"/>
                <a:gd name="T76" fmla="*/ 845 w 4051"/>
                <a:gd name="T77" fmla="*/ 143 h 530"/>
                <a:gd name="T78" fmla="*/ 1020 w 4051"/>
                <a:gd name="T79" fmla="*/ 147 h 530"/>
                <a:gd name="T80" fmla="*/ 1252 w 4051"/>
                <a:gd name="T81" fmla="*/ 181 h 530"/>
                <a:gd name="T82" fmla="*/ 1421 w 4051"/>
                <a:gd name="T83" fmla="*/ 229 h 530"/>
                <a:gd name="T84" fmla="*/ 1758 w 4051"/>
                <a:gd name="T85" fmla="*/ 345 h 530"/>
                <a:gd name="T86" fmla="*/ 1946 w 4051"/>
                <a:gd name="T87" fmla="*/ 401 h 530"/>
                <a:gd name="T88" fmla="*/ 2195 w 4051"/>
                <a:gd name="T89" fmla="*/ 463 h 530"/>
                <a:gd name="T90" fmla="*/ 2432 w 4051"/>
                <a:gd name="T91" fmla="*/ 504 h 530"/>
                <a:gd name="T92" fmla="*/ 2657 w 4051"/>
                <a:gd name="T93" fmla="*/ 526 h 530"/>
                <a:gd name="T94" fmla="*/ 2827 w 4051"/>
                <a:gd name="T95" fmla="*/ 530 h 530"/>
                <a:gd name="T96" fmla="*/ 3071 w 4051"/>
                <a:gd name="T97" fmla="*/ 509 h 530"/>
                <a:gd name="T98" fmla="*/ 3250 w 4051"/>
                <a:gd name="T99" fmla="*/ 469 h 530"/>
                <a:gd name="T100" fmla="*/ 3369 w 4051"/>
                <a:gd name="T101" fmla="*/ 426 h 530"/>
                <a:gd name="T102" fmla="*/ 3478 w 4051"/>
                <a:gd name="T103" fmla="*/ 371 h 530"/>
                <a:gd name="T104" fmla="*/ 3572 w 4051"/>
                <a:gd name="T105" fmla="*/ 305 h 530"/>
                <a:gd name="T106" fmla="*/ 3684 w 4051"/>
                <a:gd name="T107" fmla="*/ 256 h 530"/>
                <a:gd name="T108" fmla="*/ 3851 w 4051"/>
                <a:gd name="T109" fmla="*/ 184 h 530"/>
                <a:gd name="T110" fmla="*/ 3966 w 4051"/>
                <a:gd name="T111" fmla="*/ 113 h 530"/>
                <a:gd name="T112" fmla="*/ 4012 w 4051"/>
                <a:gd name="T11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51" h="530">
                  <a:moveTo>
                    <a:pt x="4012" y="0"/>
                  </a:moveTo>
                  <a:lnTo>
                    <a:pt x="4012" y="0"/>
                  </a:lnTo>
                  <a:lnTo>
                    <a:pt x="4002" y="6"/>
                  </a:lnTo>
                  <a:lnTo>
                    <a:pt x="3976" y="24"/>
                  </a:lnTo>
                  <a:lnTo>
                    <a:pt x="3938" y="49"/>
                  </a:lnTo>
                  <a:lnTo>
                    <a:pt x="3916" y="61"/>
                  </a:lnTo>
                  <a:lnTo>
                    <a:pt x="3892" y="73"/>
                  </a:lnTo>
                  <a:lnTo>
                    <a:pt x="3892" y="73"/>
                  </a:lnTo>
                  <a:lnTo>
                    <a:pt x="3842" y="97"/>
                  </a:lnTo>
                  <a:lnTo>
                    <a:pt x="3793" y="118"/>
                  </a:lnTo>
                  <a:lnTo>
                    <a:pt x="3741" y="137"/>
                  </a:lnTo>
                  <a:lnTo>
                    <a:pt x="3689" y="154"/>
                  </a:lnTo>
                  <a:lnTo>
                    <a:pt x="3637" y="169"/>
                  </a:lnTo>
                  <a:lnTo>
                    <a:pt x="3583" y="181"/>
                  </a:lnTo>
                  <a:lnTo>
                    <a:pt x="3530" y="193"/>
                  </a:lnTo>
                  <a:lnTo>
                    <a:pt x="3477" y="202"/>
                  </a:lnTo>
                  <a:lnTo>
                    <a:pt x="3477" y="202"/>
                  </a:lnTo>
                  <a:lnTo>
                    <a:pt x="3403" y="214"/>
                  </a:lnTo>
                  <a:lnTo>
                    <a:pt x="3330" y="222"/>
                  </a:lnTo>
                  <a:lnTo>
                    <a:pt x="3257" y="230"/>
                  </a:lnTo>
                  <a:lnTo>
                    <a:pt x="3184" y="235"/>
                  </a:lnTo>
                  <a:lnTo>
                    <a:pt x="3109" y="237"/>
                  </a:lnTo>
                  <a:lnTo>
                    <a:pt x="3036" y="238"/>
                  </a:lnTo>
                  <a:lnTo>
                    <a:pt x="2962" y="237"/>
                  </a:lnTo>
                  <a:lnTo>
                    <a:pt x="2889" y="235"/>
                  </a:lnTo>
                  <a:lnTo>
                    <a:pt x="2889" y="235"/>
                  </a:lnTo>
                  <a:lnTo>
                    <a:pt x="2814" y="231"/>
                  </a:lnTo>
                  <a:lnTo>
                    <a:pt x="2741" y="226"/>
                  </a:lnTo>
                  <a:lnTo>
                    <a:pt x="2667" y="219"/>
                  </a:lnTo>
                  <a:lnTo>
                    <a:pt x="2592" y="211"/>
                  </a:lnTo>
                  <a:lnTo>
                    <a:pt x="2519" y="202"/>
                  </a:lnTo>
                  <a:lnTo>
                    <a:pt x="2446" y="193"/>
                  </a:lnTo>
                  <a:lnTo>
                    <a:pt x="2371" y="183"/>
                  </a:lnTo>
                  <a:lnTo>
                    <a:pt x="2298" y="170"/>
                  </a:lnTo>
                  <a:lnTo>
                    <a:pt x="2298" y="170"/>
                  </a:lnTo>
                  <a:lnTo>
                    <a:pt x="2223" y="158"/>
                  </a:lnTo>
                  <a:lnTo>
                    <a:pt x="2148" y="143"/>
                  </a:lnTo>
                  <a:lnTo>
                    <a:pt x="1999" y="114"/>
                  </a:lnTo>
                  <a:lnTo>
                    <a:pt x="1853" y="82"/>
                  </a:lnTo>
                  <a:lnTo>
                    <a:pt x="1712" y="51"/>
                  </a:lnTo>
                  <a:lnTo>
                    <a:pt x="1696" y="104"/>
                  </a:lnTo>
                  <a:lnTo>
                    <a:pt x="1696" y="104"/>
                  </a:lnTo>
                  <a:lnTo>
                    <a:pt x="1766" y="131"/>
                  </a:lnTo>
                  <a:lnTo>
                    <a:pt x="1838" y="155"/>
                  </a:lnTo>
                  <a:lnTo>
                    <a:pt x="1910" y="179"/>
                  </a:lnTo>
                  <a:lnTo>
                    <a:pt x="1982" y="200"/>
                  </a:lnTo>
                  <a:lnTo>
                    <a:pt x="2055" y="221"/>
                  </a:lnTo>
                  <a:lnTo>
                    <a:pt x="2130" y="241"/>
                  </a:lnTo>
                  <a:lnTo>
                    <a:pt x="2203" y="258"/>
                  </a:lnTo>
                  <a:lnTo>
                    <a:pt x="2277" y="276"/>
                  </a:lnTo>
                  <a:lnTo>
                    <a:pt x="2277" y="276"/>
                  </a:lnTo>
                  <a:lnTo>
                    <a:pt x="2353" y="291"/>
                  </a:lnTo>
                  <a:lnTo>
                    <a:pt x="2427" y="305"/>
                  </a:lnTo>
                  <a:lnTo>
                    <a:pt x="2503" y="318"/>
                  </a:lnTo>
                  <a:lnTo>
                    <a:pt x="2579" y="329"/>
                  </a:lnTo>
                  <a:lnTo>
                    <a:pt x="2656" y="338"/>
                  </a:lnTo>
                  <a:lnTo>
                    <a:pt x="2731" y="345"/>
                  </a:lnTo>
                  <a:lnTo>
                    <a:pt x="2808" y="351"/>
                  </a:lnTo>
                  <a:lnTo>
                    <a:pt x="2884" y="356"/>
                  </a:lnTo>
                  <a:lnTo>
                    <a:pt x="2884" y="356"/>
                  </a:lnTo>
                  <a:lnTo>
                    <a:pt x="2948" y="358"/>
                  </a:lnTo>
                  <a:lnTo>
                    <a:pt x="3013" y="359"/>
                  </a:lnTo>
                  <a:lnTo>
                    <a:pt x="3076" y="358"/>
                  </a:lnTo>
                  <a:lnTo>
                    <a:pt x="3140" y="355"/>
                  </a:lnTo>
                  <a:lnTo>
                    <a:pt x="3205" y="351"/>
                  </a:lnTo>
                  <a:lnTo>
                    <a:pt x="3268" y="345"/>
                  </a:lnTo>
                  <a:lnTo>
                    <a:pt x="3333" y="336"/>
                  </a:lnTo>
                  <a:lnTo>
                    <a:pt x="3396" y="326"/>
                  </a:lnTo>
                  <a:lnTo>
                    <a:pt x="3396" y="326"/>
                  </a:lnTo>
                  <a:lnTo>
                    <a:pt x="3356" y="343"/>
                  </a:lnTo>
                  <a:lnTo>
                    <a:pt x="3315" y="358"/>
                  </a:lnTo>
                  <a:lnTo>
                    <a:pt x="3272" y="371"/>
                  </a:lnTo>
                  <a:lnTo>
                    <a:pt x="3226" y="382"/>
                  </a:lnTo>
                  <a:lnTo>
                    <a:pt x="3226" y="382"/>
                  </a:lnTo>
                  <a:lnTo>
                    <a:pt x="3170" y="395"/>
                  </a:lnTo>
                  <a:lnTo>
                    <a:pt x="3113" y="405"/>
                  </a:lnTo>
                  <a:lnTo>
                    <a:pt x="3056" y="412"/>
                  </a:lnTo>
                  <a:lnTo>
                    <a:pt x="2998" y="417"/>
                  </a:lnTo>
                  <a:lnTo>
                    <a:pt x="2941" y="421"/>
                  </a:lnTo>
                  <a:lnTo>
                    <a:pt x="2882" y="422"/>
                  </a:lnTo>
                  <a:lnTo>
                    <a:pt x="2825" y="422"/>
                  </a:lnTo>
                  <a:lnTo>
                    <a:pt x="2767" y="421"/>
                  </a:lnTo>
                  <a:lnTo>
                    <a:pt x="2767" y="421"/>
                  </a:lnTo>
                  <a:lnTo>
                    <a:pt x="2713" y="418"/>
                  </a:lnTo>
                  <a:lnTo>
                    <a:pt x="2658" y="415"/>
                  </a:lnTo>
                  <a:lnTo>
                    <a:pt x="2602" y="408"/>
                  </a:lnTo>
                  <a:lnTo>
                    <a:pt x="2545" y="402"/>
                  </a:lnTo>
                  <a:lnTo>
                    <a:pt x="2487" y="395"/>
                  </a:lnTo>
                  <a:lnTo>
                    <a:pt x="2427" y="385"/>
                  </a:lnTo>
                  <a:lnTo>
                    <a:pt x="2367" y="375"/>
                  </a:lnTo>
                  <a:lnTo>
                    <a:pt x="2305" y="362"/>
                  </a:lnTo>
                  <a:lnTo>
                    <a:pt x="2305" y="362"/>
                  </a:lnTo>
                  <a:lnTo>
                    <a:pt x="2254" y="353"/>
                  </a:lnTo>
                  <a:lnTo>
                    <a:pt x="2203" y="341"/>
                  </a:lnTo>
                  <a:lnTo>
                    <a:pt x="2149" y="329"/>
                  </a:lnTo>
                  <a:lnTo>
                    <a:pt x="2094" y="315"/>
                  </a:lnTo>
                  <a:lnTo>
                    <a:pt x="1977" y="284"/>
                  </a:lnTo>
                  <a:lnTo>
                    <a:pt x="1849" y="248"/>
                  </a:lnTo>
                  <a:lnTo>
                    <a:pt x="1849" y="248"/>
                  </a:lnTo>
                  <a:lnTo>
                    <a:pt x="1792" y="231"/>
                  </a:lnTo>
                  <a:lnTo>
                    <a:pt x="1735" y="211"/>
                  </a:lnTo>
                  <a:lnTo>
                    <a:pt x="1622" y="173"/>
                  </a:lnTo>
                  <a:lnTo>
                    <a:pt x="1510" y="134"/>
                  </a:lnTo>
                  <a:lnTo>
                    <a:pt x="1453" y="117"/>
                  </a:lnTo>
                  <a:lnTo>
                    <a:pt x="1395" y="100"/>
                  </a:lnTo>
                  <a:lnTo>
                    <a:pt x="1395" y="100"/>
                  </a:lnTo>
                  <a:lnTo>
                    <a:pt x="1336" y="85"/>
                  </a:lnTo>
                  <a:lnTo>
                    <a:pt x="1276" y="71"/>
                  </a:lnTo>
                  <a:lnTo>
                    <a:pt x="1216" y="60"/>
                  </a:lnTo>
                  <a:lnTo>
                    <a:pt x="1155" y="51"/>
                  </a:lnTo>
                  <a:lnTo>
                    <a:pt x="1094" y="45"/>
                  </a:lnTo>
                  <a:lnTo>
                    <a:pt x="1033" y="40"/>
                  </a:lnTo>
                  <a:lnTo>
                    <a:pt x="971" y="38"/>
                  </a:lnTo>
                  <a:lnTo>
                    <a:pt x="909" y="38"/>
                  </a:lnTo>
                  <a:lnTo>
                    <a:pt x="909" y="38"/>
                  </a:lnTo>
                  <a:lnTo>
                    <a:pt x="849" y="40"/>
                  </a:lnTo>
                  <a:lnTo>
                    <a:pt x="788" y="45"/>
                  </a:lnTo>
                  <a:lnTo>
                    <a:pt x="727" y="52"/>
                  </a:lnTo>
                  <a:lnTo>
                    <a:pt x="666" y="62"/>
                  </a:lnTo>
                  <a:lnTo>
                    <a:pt x="605" y="73"/>
                  </a:lnTo>
                  <a:lnTo>
                    <a:pt x="546" y="88"/>
                  </a:lnTo>
                  <a:lnTo>
                    <a:pt x="488" y="104"/>
                  </a:lnTo>
                  <a:lnTo>
                    <a:pt x="429" y="124"/>
                  </a:lnTo>
                  <a:lnTo>
                    <a:pt x="429" y="124"/>
                  </a:lnTo>
                  <a:lnTo>
                    <a:pt x="372" y="145"/>
                  </a:lnTo>
                  <a:lnTo>
                    <a:pt x="315" y="168"/>
                  </a:lnTo>
                  <a:lnTo>
                    <a:pt x="259" y="194"/>
                  </a:lnTo>
                  <a:lnTo>
                    <a:pt x="204" y="221"/>
                  </a:lnTo>
                  <a:lnTo>
                    <a:pt x="150" y="251"/>
                  </a:lnTo>
                  <a:lnTo>
                    <a:pt x="124" y="267"/>
                  </a:lnTo>
                  <a:lnTo>
                    <a:pt x="98" y="284"/>
                  </a:lnTo>
                  <a:lnTo>
                    <a:pt x="73" y="300"/>
                  </a:lnTo>
                  <a:lnTo>
                    <a:pt x="49" y="319"/>
                  </a:lnTo>
                  <a:lnTo>
                    <a:pt x="24" y="338"/>
                  </a:lnTo>
                  <a:lnTo>
                    <a:pt x="0" y="356"/>
                  </a:lnTo>
                  <a:lnTo>
                    <a:pt x="35" y="401"/>
                  </a:lnTo>
                  <a:lnTo>
                    <a:pt x="35" y="401"/>
                  </a:lnTo>
                  <a:lnTo>
                    <a:pt x="71" y="379"/>
                  </a:lnTo>
                  <a:lnTo>
                    <a:pt x="112" y="353"/>
                  </a:lnTo>
                  <a:lnTo>
                    <a:pt x="166" y="323"/>
                  </a:lnTo>
                  <a:lnTo>
                    <a:pt x="196" y="307"/>
                  </a:lnTo>
                  <a:lnTo>
                    <a:pt x="230" y="291"/>
                  </a:lnTo>
                  <a:lnTo>
                    <a:pt x="264" y="274"/>
                  </a:lnTo>
                  <a:lnTo>
                    <a:pt x="300" y="258"/>
                  </a:lnTo>
                  <a:lnTo>
                    <a:pt x="338" y="243"/>
                  </a:lnTo>
                  <a:lnTo>
                    <a:pt x="376" y="229"/>
                  </a:lnTo>
                  <a:lnTo>
                    <a:pt x="414" y="216"/>
                  </a:lnTo>
                  <a:lnTo>
                    <a:pt x="454" y="205"/>
                  </a:lnTo>
                  <a:lnTo>
                    <a:pt x="454" y="205"/>
                  </a:lnTo>
                  <a:lnTo>
                    <a:pt x="510" y="191"/>
                  </a:lnTo>
                  <a:lnTo>
                    <a:pt x="565" y="180"/>
                  </a:lnTo>
                  <a:lnTo>
                    <a:pt x="620" y="169"/>
                  </a:lnTo>
                  <a:lnTo>
                    <a:pt x="676" y="159"/>
                  </a:lnTo>
                  <a:lnTo>
                    <a:pt x="732" y="152"/>
                  </a:lnTo>
                  <a:lnTo>
                    <a:pt x="789" y="147"/>
                  </a:lnTo>
                  <a:lnTo>
                    <a:pt x="845" y="143"/>
                  </a:lnTo>
                  <a:lnTo>
                    <a:pt x="902" y="142"/>
                  </a:lnTo>
                  <a:lnTo>
                    <a:pt x="902" y="142"/>
                  </a:lnTo>
                  <a:lnTo>
                    <a:pt x="960" y="143"/>
                  </a:lnTo>
                  <a:lnTo>
                    <a:pt x="1020" y="147"/>
                  </a:lnTo>
                  <a:lnTo>
                    <a:pt x="1078" y="152"/>
                  </a:lnTo>
                  <a:lnTo>
                    <a:pt x="1136" y="159"/>
                  </a:lnTo>
                  <a:lnTo>
                    <a:pt x="1193" y="169"/>
                  </a:lnTo>
                  <a:lnTo>
                    <a:pt x="1252" y="181"/>
                  </a:lnTo>
                  <a:lnTo>
                    <a:pt x="1309" y="195"/>
                  </a:lnTo>
                  <a:lnTo>
                    <a:pt x="1364" y="210"/>
                  </a:lnTo>
                  <a:lnTo>
                    <a:pt x="1364" y="210"/>
                  </a:lnTo>
                  <a:lnTo>
                    <a:pt x="1421" y="229"/>
                  </a:lnTo>
                  <a:lnTo>
                    <a:pt x="1477" y="247"/>
                  </a:lnTo>
                  <a:lnTo>
                    <a:pt x="1590" y="287"/>
                  </a:lnTo>
                  <a:lnTo>
                    <a:pt x="1702" y="326"/>
                  </a:lnTo>
                  <a:lnTo>
                    <a:pt x="1758" y="345"/>
                  </a:lnTo>
                  <a:lnTo>
                    <a:pt x="1815" y="364"/>
                  </a:lnTo>
                  <a:lnTo>
                    <a:pt x="1815" y="364"/>
                  </a:lnTo>
                  <a:lnTo>
                    <a:pt x="1880" y="382"/>
                  </a:lnTo>
                  <a:lnTo>
                    <a:pt x="1946" y="401"/>
                  </a:lnTo>
                  <a:lnTo>
                    <a:pt x="2009" y="418"/>
                  </a:lnTo>
                  <a:lnTo>
                    <a:pt x="2073" y="434"/>
                  </a:lnTo>
                  <a:lnTo>
                    <a:pt x="2135" y="449"/>
                  </a:lnTo>
                  <a:lnTo>
                    <a:pt x="2195" y="463"/>
                  </a:lnTo>
                  <a:lnTo>
                    <a:pt x="2256" y="474"/>
                  </a:lnTo>
                  <a:lnTo>
                    <a:pt x="2316" y="485"/>
                  </a:lnTo>
                  <a:lnTo>
                    <a:pt x="2374" y="495"/>
                  </a:lnTo>
                  <a:lnTo>
                    <a:pt x="2432" y="504"/>
                  </a:lnTo>
                  <a:lnTo>
                    <a:pt x="2489" y="511"/>
                  </a:lnTo>
                  <a:lnTo>
                    <a:pt x="2546" y="518"/>
                  </a:lnTo>
                  <a:lnTo>
                    <a:pt x="2602" y="522"/>
                  </a:lnTo>
                  <a:lnTo>
                    <a:pt x="2657" y="526"/>
                  </a:lnTo>
                  <a:lnTo>
                    <a:pt x="2711" y="529"/>
                  </a:lnTo>
                  <a:lnTo>
                    <a:pt x="2765" y="530"/>
                  </a:lnTo>
                  <a:lnTo>
                    <a:pt x="2765" y="530"/>
                  </a:lnTo>
                  <a:lnTo>
                    <a:pt x="2827" y="530"/>
                  </a:lnTo>
                  <a:lnTo>
                    <a:pt x="2887" y="527"/>
                  </a:lnTo>
                  <a:lnTo>
                    <a:pt x="2948" y="524"/>
                  </a:lnTo>
                  <a:lnTo>
                    <a:pt x="3010" y="518"/>
                  </a:lnTo>
                  <a:lnTo>
                    <a:pt x="3071" y="509"/>
                  </a:lnTo>
                  <a:lnTo>
                    <a:pt x="3131" y="499"/>
                  </a:lnTo>
                  <a:lnTo>
                    <a:pt x="3190" y="485"/>
                  </a:lnTo>
                  <a:lnTo>
                    <a:pt x="3250" y="469"/>
                  </a:lnTo>
                  <a:lnTo>
                    <a:pt x="3250" y="469"/>
                  </a:lnTo>
                  <a:lnTo>
                    <a:pt x="3281" y="459"/>
                  </a:lnTo>
                  <a:lnTo>
                    <a:pt x="3310" y="449"/>
                  </a:lnTo>
                  <a:lnTo>
                    <a:pt x="3340" y="438"/>
                  </a:lnTo>
                  <a:lnTo>
                    <a:pt x="3369" y="426"/>
                  </a:lnTo>
                  <a:lnTo>
                    <a:pt x="3397" y="413"/>
                  </a:lnTo>
                  <a:lnTo>
                    <a:pt x="3424" y="400"/>
                  </a:lnTo>
                  <a:lnTo>
                    <a:pt x="3452" y="386"/>
                  </a:lnTo>
                  <a:lnTo>
                    <a:pt x="3478" y="371"/>
                  </a:lnTo>
                  <a:lnTo>
                    <a:pt x="3478" y="371"/>
                  </a:lnTo>
                  <a:lnTo>
                    <a:pt x="3511" y="350"/>
                  </a:lnTo>
                  <a:lnTo>
                    <a:pt x="3542" y="328"/>
                  </a:lnTo>
                  <a:lnTo>
                    <a:pt x="3572" y="305"/>
                  </a:lnTo>
                  <a:lnTo>
                    <a:pt x="3598" y="282"/>
                  </a:lnTo>
                  <a:lnTo>
                    <a:pt x="3598" y="282"/>
                  </a:lnTo>
                  <a:lnTo>
                    <a:pt x="3641" y="269"/>
                  </a:lnTo>
                  <a:lnTo>
                    <a:pt x="3684" y="256"/>
                  </a:lnTo>
                  <a:lnTo>
                    <a:pt x="3727" y="240"/>
                  </a:lnTo>
                  <a:lnTo>
                    <a:pt x="3769" y="222"/>
                  </a:lnTo>
                  <a:lnTo>
                    <a:pt x="3810" y="204"/>
                  </a:lnTo>
                  <a:lnTo>
                    <a:pt x="3851" y="184"/>
                  </a:lnTo>
                  <a:lnTo>
                    <a:pt x="3891" y="162"/>
                  </a:lnTo>
                  <a:lnTo>
                    <a:pt x="3929" y="138"/>
                  </a:lnTo>
                  <a:lnTo>
                    <a:pt x="3929" y="138"/>
                  </a:lnTo>
                  <a:lnTo>
                    <a:pt x="3966" y="113"/>
                  </a:lnTo>
                  <a:lnTo>
                    <a:pt x="3999" y="90"/>
                  </a:lnTo>
                  <a:lnTo>
                    <a:pt x="4026" y="65"/>
                  </a:lnTo>
                  <a:lnTo>
                    <a:pt x="4051" y="41"/>
                  </a:lnTo>
                  <a:lnTo>
                    <a:pt x="4012" y="0"/>
                  </a:lnTo>
                  <a:close/>
                </a:path>
              </a:pathLst>
            </a:custGeom>
            <a:solidFill>
              <a:srgbClr val="7ECE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スライド番号プレースホルダー 5"/>
          <p:cNvSpPr>
            <a:spLocks noGrp="1"/>
          </p:cNvSpPr>
          <p:nvPr>
            <p:ph type="sldNum" sz="quarter" idx="12"/>
          </p:nvPr>
        </p:nvSpPr>
        <p:spPr>
          <a:xfrm>
            <a:off x="8424000" y="4860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p:nvPr>
        </p:nvSpPr>
        <p:spPr>
          <a:xfrm>
            <a:off x="360000" y="951570"/>
            <a:ext cx="8424000" cy="3780420"/>
          </a:xfrm>
          <a:prstGeom prst="rect">
            <a:avLst/>
          </a:prstGeom>
        </p:spPr>
        <p:txBody>
          <a:bodyPr lIns="0" tIns="0" rIns="0" bIns="0"/>
          <a:lstStyle>
            <a:lvl1pPr marL="0" indent="0">
              <a:lnSpc>
                <a:spcPts val="1700"/>
              </a:lnSpc>
              <a:spcBef>
                <a:spcPts val="0"/>
              </a:spcBef>
              <a:buNone/>
              <a:defRPr sz="12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sp>
        <p:nvSpPr>
          <p:cNvPr id="2" name="タイトル 1"/>
          <p:cNvSpPr>
            <a:spLocks noGrp="1"/>
          </p:cNvSpPr>
          <p:nvPr>
            <p:ph type="title"/>
          </p:nvPr>
        </p:nvSpPr>
        <p:spPr>
          <a:xfrm>
            <a:off x="360000" y="87475"/>
            <a:ext cx="6336236" cy="648072"/>
          </a:xfrm>
          <a:prstGeom prst="rect">
            <a:avLst/>
          </a:prstGeom>
        </p:spPr>
        <p:txBody>
          <a:bodyPr lIns="0" tIns="0" rIns="0" bIns="0" anchor="b" anchorCtr="0"/>
          <a:lstStyle>
            <a:lvl1pPr algn="l">
              <a:lnSpc>
                <a:spcPts val="2000"/>
              </a:lnSpc>
              <a:defRPr sz="1700" b="1">
                <a:solidFill>
                  <a:schemeClr val="bg1"/>
                </a:solidFill>
              </a:defRPr>
            </a:lvl1pPr>
          </a:lstStyle>
          <a:p>
            <a:r>
              <a:rPr kumimoji="1" lang="ja-JP" altLang="en-US" dirty="0"/>
              <a:t>マスター タイトルの書式設定</a:t>
            </a:r>
          </a:p>
        </p:txBody>
      </p:sp>
      <p:sp>
        <p:nvSpPr>
          <p:cNvPr id="8" name="フッター プレースホルダー 1"/>
          <p:cNvSpPr>
            <a:spLocks noGrp="1"/>
          </p:cNvSpPr>
          <p:nvPr>
            <p:ph type="ftr" sz="quarter" idx="3"/>
          </p:nvPr>
        </p:nvSpPr>
        <p:spPr>
          <a:xfrm>
            <a:off x="360000" y="4833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©SuperStream Inc. All rights reserved.</a:t>
            </a:r>
            <a:endParaRPr lang="ja-JP" altLang="en-US" dirty="0"/>
          </a:p>
        </p:txBody>
      </p:sp>
    </p:spTree>
    <p:extLst>
      <p:ext uri="{BB962C8B-B14F-4D97-AF65-F5344CB8AC3E}">
        <p14:creationId xmlns:p14="http://schemas.microsoft.com/office/powerpoint/2010/main" val="204369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r="5123" b="2292"/>
          <a:stretch/>
        </p:blipFill>
        <p:spPr>
          <a:xfrm>
            <a:off x="1" y="0"/>
            <a:ext cx="9144000" cy="5143500"/>
          </a:xfrm>
          <a:prstGeom prst="rect">
            <a:avLst/>
          </a:prstGeom>
        </p:spPr>
      </p:pic>
      <p:sp>
        <p:nvSpPr>
          <p:cNvPr id="4" name="フッター プレースホルダー 3"/>
          <p:cNvSpPr>
            <a:spLocks noGrp="1"/>
          </p:cNvSpPr>
          <p:nvPr>
            <p:ph type="ftr" sz="quarter" idx="11"/>
          </p:nvPr>
        </p:nvSpPr>
        <p:spPr>
          <a:xfrm>
            <a:off x="251520" y="3003798"/>
            <a:ext cx="2160000" cy="135000"/>
          </a:xfrm>
        </p:spPr>
        <p:txBody>
          <a:bodyPr anchor="t" anchorCtr="0"/>
          <a:lstStyle>
            <a:lvl1pPr algn="l">
              <a:defRPr>
                <a:solidFill>
                  <a:schemeClr val="bg1"/>
                </a:solidFill>
              </a:defRPr>
            </a:lvl1pPr>
          </a:lstStyle>
          <a:p>
            <a:r>
              <a:rPr lang="en-US" altLang="ja-JP"/>
              <a:t>©SuperStream Inc. All rights reserved.</a:t>
            </a:r>
            <a:endParaRPr lang="ja-JP" altLang="en-US" dirty="0"/>
          </a:p>
        </p:txBody>
      </p:sp>
      <p:pic>
        <p:nvPicPr>
          <p:cNvPr id="6267" name="図 626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4000" y="2077200"/>
            <a:ext cx="973881" cy="951570"/>
          </a:xfrm>
          <a:prstGeom prst="rect">
            <a:avLst/>
          </a:prstGeom>
        </p:spPr>
      </p:pic>
    </p:spTree>
    <p:extLst>
      <p:ext uri="{BB962C8B-B14F-4D97-AF65-F5344CB8AC3E}">
        <p14:creationId xmlns:p14="http://schemas.microsoft.com/office/powerpoint/2010/main" val="25090232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424000" y="4860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
        <p:nvSpPr>
          <p:cNvPr id="2" name="フッター プレースホルダー 1"/>
          <p:cNvSpPr>
            <a:spLocks noGrp="1"/>
          </p:cNvSpPr>
          <p:nvPr>
            <p:ph type="ftr" sz="quarter" idx="3"/>
          </p:nvPr>
        </p:nvSpPr>
        <p:spPr>
          <a:xfrm>
            <a:off x="360000" y="4833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©SuperStream Inc. All rights reserved.</a:t>
            </a:r>
            <a:endParaRPr lang="ja-JP" altLang="en-US" dirty="0"/>
          </a:p>
        </p:txBody>
      </p:sp>
    </p:spTree>
    <p:extLst>
      <p:ext uri="{BB962C8B-B14F-4D97-AF65-F5344CB8AC3E}">
        <p14:creationId xmlns:p14="http://schemas.microsoft.com/office/powerpoint/2010/main" val="428463223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49" r:id="rId5"/>
    <p:sldLayoutId id="2147483654" r:id="rId6"/>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174.png"/><Relationship Id="rId1" Type="http://schemas.openxmlformats.org/officeDocument/2006/relationships/slideLayout" Target="../slideLayouts/slideLayout5.xml"/><Relationship Id="rId4" Type="http://schemas.openxmlformats.org/officeDocument/2006/relationships/image" Target="../media/image176.png"/></Relationships>
</file>

<file path=ppt/slides/_rels/slide167.xml.rels><?xml version="1.0" encoding="UTF-8" standalone="yes"?>
<Relationships xmlns="http://schemas.openxmlformats.org/package/2006/relationships"><Relationship Id="rId3" Type="http://schemas.openxmlformats.org/officeDocument/2006/relationships/slide" Target="slide171.xml"/><Relationship Id="rId7" Type="http://schemas.openxmlformats.org/officeDocument/2006/relationships/slide" Target="slide175.xml"/><Relationship Id="rId2" Type="http://schemas.openxmlformats.org/officeDocument/2006/relationships/slide" Target="slide170.xml"/><Relationship Id="rId1" Type="http://schemas.openxmlformats.org/officeDocument/2006/relationships/slideLayout" Target="../slideLayouts/slideLayout5.xml"/><Relationship Id="rId6" Type="http://schemas.openxmlformats.org/officeDocument/2006/relationships/slide" Target="slide174.xml"/><Relationship Id="rId5" Type="http://schemas.openxmlformats.org/officeDocument/2006/relationships/slide" Target="slide173.xml"/><Relationship Id="rId4" Type="http://schemas.openxmlformats.org/officeDocument/2006/relationships/slide" Target="slide17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5.xml"/><Relationship Id="rId4" Type="http://schemas.openxmlformats.org/officeDocument/2006/relationships/image" Target="../media/image175.wmf"/></Relationships>
</file>

<file path=ppt/slides/_rels/slide172.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5.xml"/><Relationship Id="rId4" Type="http://schemas.openxmlformats.org/officeDocument/2006/relationships/image" Target="../media/image184.wmf"/></Relationships>
</file>

<file path=ppt/slides/_rels/slide1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5.xml"/><Relationship Id="rId4" Type="http://schemas.openxmlformats.org/officeDocument/2006/relationships/image" Target="../media/image187.wmf"/></Relationships>
</file>

<file path=ppt/slides/_rels/slide17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5.xml"/><Relationship Id="rId4" Type="http://schemas.openxmlformats.org/officeDocument/2006/relationships/image" Target="../media/image193.png"/></Relationships>
</file>

<file path=ppt/slides/_rels/slide18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5.xml"/><Relationship Id="rId5" Type="http://schemas.openxmlformats.org/officeDocument/2006/relationships/image" Target="../media/image196.png"/><Relationship Id="rId4" Type="http://schemas.openxmlformats.org/officeDocument/2006/relationships/image" Target="../media/image187.wmf"/></Relationships>
</file>

<file path=ppt/slides/_rels/slide18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9532" y="1620000"/>
            <a:ext cx="5688632" cy="1424313"/>
          </a:xfrm>
        </p:spPr>
        <p:txBody>
          <a:bodyPr/>
          <a:lstStyle/>
          <a:p>
            <a:r>
              <a:rPr kumimoji="1" lang="ja-JP" altLang="en-US" dirty="0"/>
              <a:t>第二部</a:t>
            </a:r>
            <a:r>
              <a:rPr kumimoji="1" lang="en-US" altLang="ja-JP" dirty="0"/>
              <a:t/>
            </a:r>
            <a:br>
              <a:rPr kumimoji="1" lang="en-US" altLang="ja-JP" dirty="0"/>
            </a:br>
            <a:r>
              <a:rPr lang="en-US" altLang="ja-JP" dirty="0"/>
              <a:t>SuperStream-NX </a:t>
            </a:r>
            <a:r>
              <a:rPr lang="ja-JP" altLang="en-US" dirty="0"/>
              <a:t>会計ソリューション</a:t>
            </a:r>
            <a:r>
              <a:rPr lang="en-US" altLang="ja-JP" dirty="0"/>
              <a:t/>
            </a:r>
            <a:br>
              <a:rPr lang="en-US" altLang="ja-JP" dirty="0"/>
            </a:br>
            <a:r>
              <a:rPr lang="ja-JP" altLang="en-US" sz="1800" dirty="0"/>
              <a:t>対象製品：統合会計</a:t>
            </a:r>
            <a:endParaRPr kumimoji="1" lang="ja-JP" altLang="en-US" dirty="0"/>
          </a:p>
        </p:txBody>
      </p:sp>
      <p:sp>
        <p:nvSpPr>
          <p:cNvPr id="3" name="フッター プレースホルダー 2"/>
          <p:cNvSpPr>
            <a:spLocks noGrp="1"/>
          </p:cNvSpPr>
          <p:nvPr>
            <p:ph type="ftr" sz="quarter" idx="4294967295"/>
          </p:nvPr>
        </p:nvSpPr>
        <p:spPr>
          <a:xfrm>
            <a:off x="396776" y="4957092"/>
            <a:ext cx="2159000" cy="134938"/>
          </a:xfrm>
        </p:spPr>
        <p:txBody>
          <a:bodyPr/>
          <a:lstStyle/>
          <a:p>
            <a:r>
              <a:rPr lang="en-US" altLang="ja-JP" dirty="0">
                <a:solidFill>
                  <a:schemeClr val="bg1"/>
                </a:solidFill>
              </a:rPr>
              <a:t>©SuperStream Inc. All rights reserved.</a:t>
            </a:r>
            <a:endParaRPr lang="ja-JP" altLang="en-US" dirty="0">
              <a:solidFill>
                <a:schemeClr val="bg1"/>
              </a:solidFill>
            </a:endParaRPr>
          </a:p>
        </p:txBody>
      </p:sp>
      <p:sp>
        <p:nvSpPr>
          <p:cNvPr id="4" name="正方形/長方形 3"/>
          <p:cNvSpPr/>
          <p:nvPr/>
        </p:nvSpPr>
        <p:spPr>
          <a:xfrm>
            <a:off x="269776" y="3331288"/>
            <a:ext cx="4572000" cy="1592744"/>
          </a:xfrm>
          <a:prstGeom prst="rect">
            <a:avLst/>
          </a:prstGeom>
        </p:spPr>
        <p:txBody>
          <a:bodyPr>
            <a:spAutoFit/>
          </a:bodyPr>
          <a:lstStyle/>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スーパーストリーム株式会社</a:t>
            </a:r>
            <a:endParaRPr lang="en-US" altLang="ja-JP" b="1" dirty="0">
              <a:solidFill>
                <a:schemeClr val="bg1"/>
              </a:solidFill>
              <a:effectLst>
                <a:outerShdw blurRad="38100" dist="38100" dir="2700000" algn="tl">
                  <a:srgbClr val="000000">
                    <a:alpha val="43137"/>
                  </a:srgbClr>
                </a:outerShdw>
              </a:effectLst>
            </a:endParaRPr>
          </a:p>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企画開発本部 カスタマーサポート部</a:t>
            </a:r>
            <a:endParaRPr lang="en-US" altLang="ja-JP" b="1" dirty="0">
              <a:solidFill>
                <a:schemeClr val="bg1"/>
              </a:solidFill>
              <a:effectLst>
                <a:outerShdw blurRad="38100" dist="38100" dir="2700000" algn="tl">
                  <a:srgbClr val="000000">
                    <a:alpha val="43137"/>
                  </a:srgbClr>
                </a:outerShdw>
              </a:effectLst>
            </a:endParaRPr>
          </a:p>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高吉 淳</a:t>
            </a:r>
            <a:r>
              <a:rPr lang="ja-JP" altLang="en-US" b="1" dirty="0" smtClean="0">
                <a:solidFill>
                  <a:schemeClr val="bg1"/>
                </a:solidFill>
                <a:effectLst>
                  <a:outerShdw blurRad="38100" dist="38100" dir="2700000" algn="tl">
                    <a:srgbClr val="000000">
                      <a:alpha val="43137"/>
                    </a:srgbClr>
                  </a:outerShdw>
                </a:effectLst>
              </a:rPr>
              <a:t>朗</a:t>
            </a:r>
            <a:endParaRPr lang="en-US" altLang="ja-JP" b="1" dirty="0" smtClean="0">
              <a:solidFill>
                <a:schemeClr val="bg1"/>
              </a:solidFill>
              <a:effectLst>
                <a:outerShdw blurRad="38100" dist="38100" dir="2700000" algn="tl">
                  <a:srgbClr val="000000">
                    <a:alpha val="43137"/>
                  </a:srgbClr>
                </a:outerShdw>
              </a:effectLst>
            </a:endParaRPr>
          </a:p>
          <a:p>
            <a:pPr>
              <a:lnSpc>
                <a:spcPct val="150000"/>
              </a:lnSpc>
              <a:tabLst>
                <a:tab pos="457200" algn="l"/>
              </a:tabLst>
            </a:pPr>
            <a:r>
              <a:rPr lang="en-US" altLang="ja-JP" sz="1100" b="1" dirty="0" smtClean="0">
                <a:solidFill>
                  <a:schemeClr val="bg1"/>
                </a:solidFill>
                <a:effectLst>
                  <a:outerShdw blurRad="38100" dist="38100" dir="2700000" algn="tl">
                    <a:srgbClr val="000000">
                      <a:alpha val="43137"/>
                    </a:srgbClr>
                  </a:outerShdw>
                </a:effectLst>
              </a:rPr>
              <a:t>2021</a:t>
            </a:r>
            <a:r>
              <a:rPr lang="ja-JP" altLang="en-US" sz="1100" b="1" dirty="0" smtClean="0">
                <a:solidFill>
                  <a:schemeClr val="bg1"/>
                </a:solidFill>
                <a:effectLst>
                  <a:outerShdw blurRad="38100" dist="38100" dir="2700000" algn="tl">
                    <a:srgbClr val="000000">
                      <a:alpha val="43137"/>
                    </a:srgbClr>
                  </a:outerShdw>
                </a:effectLst>
              </a:rPr>
              <a:t>年</a:t>
            </a:r>
            <a:r>
              <a:rPr lang="en-US" altLang="ja-JP" sz="1100" b="1" dirty="0" smtClean="0">
                <a:solidFill>
                  <a:schemeClr val="bg1"/>
                </a:solidFill>
                <a:effectLst>
                  <a:outerShdw blurRad="38100" dist="38100" dir="2700000" algn="tl">
                    <a:srgbClr val="000000">
                      <a:alpha val="43137"/>
                    </a:srgbClr>
                  </a:outerShdw>
                </a:effectLst>
              </a:rPr>
              <a:t>6</a:t>
            </a:r>
            <a:r>
              <a:rPr lang="ja-JP" altLang="en-US" sz="1100" b="1" dirty="0" smtClean="0">
                <a:solidFill>
                  <a:schemeClr val="bg1"/>
                </a:solidFill>
                <a:effectLst>
                  <a:outerShdw blurRad="38100" dist="38100" dir="2700000" algn="tl">
                    <a:srgbClr val="000000">
                      <a:alpha val="43137"/>
                    </a:srgbClr>
                  </a:outerShdw>
                </a:effectLst>
              </a:rPr>
              <a:t>月</a:t>
            </a:r>
            <a:r>
              <a:rPr lang="en-US" altLang="ja-JP" sz="1100" b="1" dirty="0" smtClean="0">
                <a:solidFill>
                  <a:schemeClr val="bg1"/>
                </a:solidFill>
                <a:effectLst>
                  <a:outerShdw blurRad="38100" dist="38100" dir="2700000" algn="tl">
                    <a:srgbClr val="000000">
                      <a:alpha val="43137"/>
                    </a:srgbClr>
                  </a:outerShdw>
                </a:effectLst>
              </a:rPr>
              <a:t>10</a:t>
            </a:r>
            <a:r>
              <a:rPr lang="ja-JP" altLang="en-US" sz="1100" b="1" dirty="0" smtClean="0">
                <a:solidFill>
                  <a:schemeClr val="bg1"/>
                </a:solidFill>
                <a:effectLst>
                  <a:outerShdw blurRad="38100" dist="38100" dir="2700000" algn="tl">
                    <a:srgbClr val="000000">
                      <a:alpha val="43137"/>
                    </a:srgbClr>
                  </a:outerShdw>
                </a:effectLst>
              </a:rPr>
              <a:t>日（更新）</a:t>
            </a:r>
            <a:endParaRPr lang="ja-JP" altLang="en-US" sz="11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0207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lIns="0" tIns="0" rIns="0" bIns="0" anchor="t"/>
          <a:lstStyle/>
          <a:p>
            <a:pPr lvl="0">
              <a:lnSpc>
                <a:spcPts val="1900"/>
              </a:lnSpc>
              <a:buClr>
                <a:srgbClr val="F9BE00"/>
              </a:buClr>
            </a:pPr>
            <a:endParaRPr lang="en-US" altLang="ja-JP" sz="1800" b="1" dirty="0">
              <a:solidFill>
                <a:srgbClr val="FFC000"/>
              </a:solidFill>
            </a:endParaRPr>
          </a:p>
          <a:p>
            <a:pPr lvl="0">
              <a:lnSpc>
                <a:spcPts val="1900"/>
              </a:lnSpc>
              <a:buClr>
                <a:srgbClr val="F9BE00"/>
              </a:buClr>
            </a:pPr>
            <a:endParaRPr lang="en-US" altLang="ja-JP" sz="1800" b="1" dirty="0">
              <a:solidFill>
                <a:srgbClr val="FFC000"/>
              </a:solidFill>
            </a:endParaRPr>
          </a:p>
          <a:p>
            <a:pPr lvl="0">
              <a:lnSpc>
                <a:spcPts val="1900"/>
              </a:lnSpc>
              <a:buClr>
                <a:srgbClr val="F9BE00"/>
              </a:buClr>
            </a:pPr>
            <a:endParaRPr lang="en-US" altLang="ja-JP" sz="1800" b="1" dirty="0">
              <a:solidFill>
                <a:srgbClr val="FFC000"/>
              </a:solidFill>
            </a:endParaRPr>
          </a:p>
          <a:p>
            <a:pPr lvl="0">
              <a:lnSpc>
                <a:spcPts val="1900"/>
              </a:lnSpc>
              <a:buClr>
                <a:srgbClr val="F9BE00"/>
              </a:buClr>
            </a:pPr>
            <a:r>
              <a:rPr lang="ja-JP" altLang="en-US" sz="1800" b="1">
                <a:solidFill>
                  <a:srgbClr val="FFC000"/>
                </a:solidFill>
              </a:rPr>
              <a:t>■</a:t>
            </a:r>
            <a:r>
              <a:rPr lang="en-US" altLang="ja-JP" sz="1800" b="1" dirty="0" err="1">
                <a:solidFill>
                  <a:schemeClr val="tx2"/>
                </a:solidFill>
              </a:rPr>
              <a:t>SuperStream</a:t>
            </a:r>
            <a:r>
              <a:rPr lang="en-US" altLang="ja-JP" sz="1800" b="1" dirty="0">
                <a:solidFill>
                  <a:schemeClr val="tx2"/>
                </a:solidFill>
              </a:rPr>
              <a:t>-NX</a:t>
            </a:r>
            <a:r>
              <a:rPr lang="ja-JP" altLang="en-US" sz="1800" b="1" dirty="0">
                <a:solidFill>
                  <a:schemeClr val="tx2"/>
                </a:solidFill>
              </a:rPr>
              <a:t> </a:t>
            </a:r>
            <a:r>
              <a:rPr lang="en-US" altLang="ja-JP" sz="1800" b="1" dirty="0">
                <a:solidFill>
                  <a:schemeClr val="tx2"/>
                </a:solidFill>
              </a:rPr>
              <a:t>AI-OCR</a:t>
            </a:r>
            <a:r>
              <a:rPr lang="ja-JP" altLang="en-US" sz="1800" b="1">
                <a:solidFill>
                  <a:schemeClr val="tx2"/>
                </a:solidFill>
              </a:rPr>
              <a:t>（請求書）の改善</a:t>
            </a:r>
            <a:endParaRPr lang="en-US" altLang="ja-JP" sz="1800" b="1">
              <a:solidFill>
                <a:schemeClr val="tx2"/>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9" name="タイトル 3">
            <a:extLst>
              <a:ext uri="{FF2B5EF4-FFF2-40B4-BE49-F238E27FC236}">
                <a16:creationId xmlns:a16="http://schemas.microsoft.com/office/drawing/2014/main" id="{7685D22F-87EF-4695-976E-A2EBA3BFA853}"/>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11" name="図 8" descr="ダイアグラム が含まれている画像&#10;&#10;説明は自動で生成されたものです">
            <a:extLst>
              <a:ext uri="{FF2B5EF4-FFF2-40B4-BE49-F238E27FC236}">
                <a16:creationId xmlns:a16="http://schemas.microsoft.com/office/drawing/2014/main" id="{603C80F3-6A40-4439-85AE-D10819209D55}"/>
              </a:ext>
            </a:extLst>
          </p:cNvPr>
          <p:cNvPicPr>
            <a:picLocks noChangeAspect="1"/>
          </p:cNvPicPr>
          <p:nvPr/>
        </p:nvPicPr>
        <p:blipFill>
          <a:blip r:embed="rId2"/>
          <a:stretch>
            <a:fillRect/>
          </a:stretch>
        </p:blipFill>
        <p:spPr>
          <a:xfrm>
            <a:off x="7608514" y="39501"/>
            <a:ext cx="1457325" cy="371475"/>
          </a:xfrm>
          <a:prstGeom prst="rect">
            <a:avLst/>
          </a:prstGeom>
        </p:spPr>
      </p:pic>
    </p:spTree>
    <p:extLst>
      <p:ext uri="{BB962C8B-B14F-4D97-AF65-F5344CB8AC3E}">
        <p14:creationId xmlns:p14="http://schemas.microsoft.com/office/powerpoint/2010/main" val="7575034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9" name="図 8"/>
          <p:cNvPicPr>
            <a:picLocks noChangeAspect="1"/>
          </p:cNvPicPr>
          <p:nvPr/>
        </p:nvPicPr>
        <p:blipFill>
          <a:blip r:embed="rId2"/>
          <a:stretch>
            <a:fillRect/>
          </a:stretch>
        </p:blipFill>
        <p:spPr>
          <a:xfrm>
            <a:off x="575556" y="1203598"/>
            <a:ext cx="6804756" cy="3482143"/>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支払調書細目マスタ登録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zh-TW" sz="1800" dirty="0">
                <a:solidFill>
                  <a:prstClr val="white"/>
                </a:solidFill>
              </a:rPr>
              <a:t>18.</a:t>
            </a:r>
            <a:r>
              <a:rPr lang="zh-TW" altLang="en-US" sz="1800" dirty="0">
                <a:solidFill>
                  <a:prstClr val="white"/>
                </a:solidFill>
              </a:rPr>
              <a:t>源泉税自動計算対応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5" name="線吹き出し 2 (枠付き) 14"/>
          <p:cNvSpPr/>
          <p:nvPr/>
        </p:nvSpPr>
        <p:spPr>
          <a:xfrm>
            <a:off x="4620983" y="3046809"/>
            <a:ext cx="4013548" cy="398353"/>
          </a:xfrm>
          <a:prstGeom prst="borderCallout2">
            <a:avLst>
              <a:gd name="adj1" fmla="val 47313"/>
              <a:gd name="adj2" fmla="val 91"/>
              <a:gd name="adj3" fmla="val 47316"/>
              <a:gd name="adj4" fmla="val -7682"/>
              <a:gd name="adj5" fmla="val 109759"/>
              <a:gd name="adj6" fmla="val -1465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支払調書細目マスタに源泉区分マスタデータを紐付け</a:t>
            </a:r>
            <a:endParaRPr lang="en-US" altLang="ja-JP" sz="1100" dirty="0">
              <a:solidFill>
                <a:schemeClr val="bg1">
                  <a:lumMod val="95000"/>
                </a:schemeClr>
              </a:solidFill>
              <a:latin typeface="+mn-ea"/>
            </a:endParaRPr>
          </a:p>
        </p:txBody>
      </p:sp>
      <p:sp>
        <p:nvSpPr>
          <p:cNvPr id="10" name="正方形/長方形 9"/>
          <p:cNvSpPr/>
          <p:nvPr/>
        </p:nvSpPr>
        <p:spPr>
          <a:xfrm>
            <a:off x="647564" y="3579873"/>
            <a:ext cx="3972253" cy="1806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17981533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1" name="図 10"/>
          <p:cNvPicPr>
            <a:picLocks noChangeAspect="1"/>
          </p:cNvPicPr>
          <p:nvPr/>
        </p:nvPicPr>
        <p:blipFill>
          <a:blip r:embed="rId2"/>
          <a:stretch>
            <a:fillRect/>
          </a:stretch>
        </p:blipFill>
        <p:spPr>
          <a:xfrm>
            <a:off x="503548" y="1203598"/>
            <a:ext cx="5328592" cy="3539322"/>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仕入先マスタ登録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zh-TW" sz="1800" dirty="0">
                <a:solidFill>
                  <a:prstClr val="white"/>
                </a:solidFill>
              </a:rPr>
              <a:t>18.</a:t>
            </a:r>
            <a:r>
              <a:rPr lang="zh-TW" altLang="en-US" sz="1800" dirty="0">
                <a:solidFill>
                  <a:prstClr val="white"/>
                </a:solidFill>
              </a:rPr>
              <a:t>源泉税自動計算対応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0" name="正方形/長方形 9"/>
          <p:cNvSpPr/>
          <p:nvPr/>
        </p:nvSpPr>
        <p:spPr>
          <a:xfrm>
            <a:off x="607789" y="2956472"/>
            <a:ext cx="2992104" cy="6233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3671900" y="3734639"/>
            <a:ext cx="4500500" cy="706869"/>
          </a:xfrm>
          <a:prstGeom prst="borderCallout2">
            <a:avLst>
              <a:gd name="adj1" fmla="val 47313"/>
              <a:gd name="adj2" fmla="val 91"/>
              <a:gd name="adj3" fmla="val 47316"/>
              <a:gd name="adj4" fmla="val -7682"/>
              <a:gd name="adj5" fmla="val -20588"/>
              <a:gd name="adj6" fmla="val -168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仕入先マスタに支払帳票細目マスタデータを紐付け</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［預り金摘要</a:t>
            </a:r>
            <a:r>
              <a:rPr lang="en-US" altLang="ja-JP" sz="1100" dirty="0">
                <a:solidFill>
                  <a:schemeClr val="bg1">
                    <a:lumMod val="95000"/>
                  </a:schemeClr>
                </a:solidFill>
                <a:latin typeface="+mn-ea"/>
              </a:rPr>
              <a:t>1</a:t>
            </a:r>
            <a:r>
              <a:rPr lang="ja-JP" altLang="en-US" sz="1100" dirty="0">
                <a:solidFill>
                  <a:schemeClr val="bg1">
                    <a:lumMod val="95000"/>
                  </a:schemeClr>
                </a:solidFill>
                <a:latin typeface="+mn-ea"/>
              </a:rPr>
              <a:t>］、［預り金摘要</a:t>
            </a:r>
            <a:r>
              <a:rPr lang="en-US" altLang="ja-JP" sz="1100" dirty="0">
                <a:solidFill>
                  <a:schemeClr val="bg1">
                    <a:lumMod val="95000"/>
                  </a:schemeClr>
                </a:solidFill>
                <a:latin typeface="+mn-ea"/>
              </a:rPr>
              <a:t>2</a:t>
            </a:r>
            <a:r>
              <a:rPr lang="ja-JP" altLang="en-US" sz="1100" dirty="0">
                <a:solidFill>
                  <a:schemeClr val="bg1">
                    <a:lumMod val="95000"/>
                  </a:schemeClr>
                </a:solidFill>
                <a:latin typeface="+mn-ea"/>
              </a:rPr>
              <a:t>］未入力の場合は</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源泉区分マスタ登録での設定値が使われます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4953827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4" name="図 13"/>
          <p:cNvPicPr>
            <a:picLocks noChangeAspect="1"/>
          </p:cNvPicPr>
          <p:nvPr/>
        </p:nvPicPr>
        <p:blipFill>
          <a:blip r:embed="rId2"/>
          <a:stretch>
            <a:fillRect/>
          </a:stretch>
        </p:blipFill>
        <p:spPr>
          <a:xfrm>
            <a:off x="539552" y="1236622"/>
            <a:ext cx="6876764" cy="349420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源泉情報</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zh-TW" sz="1800" dirty="0">
                <a:solidFill>
                  <a:prstClr val="white"/>
                </a:solidFill>
              </a:rPr>
              <a:t>18.</a:t>
            </a:r>
            <a:r>
              <a:rPr lang="zh-TW" altLang="en-US" sz="1800" dirty="0">
                <a:solidFill>
                  <a:prstClr val="white"/>
                </a:solidFill>
              </a:rPr>
              <a:t>源泉税自動計算対応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正方形/長方形 9"/>
          <p:cNvSpPr/>
          <p:nvPr/>
        </p:nvSpPr>
        <p:spPr>
          <a:xfrm>
            <a:off x="6663656" y="2463738"/>
            <a:ext cx="756084"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四角形吹き出し 12"/>
          <p:cNvSpPr/>
          <p:nvPr/>
        </p:nvSpPr>
        <p:spPr>
          <a:xfrm>
            <a:off x="556852" y="1635647"/>
            <a:ext cx="5635328" cy="2952328"/>
          </a:xfrm>
          <a:prstGeom prst="wedgeRectCallout">
            <a:avLst>
              <a:gd name="adj1" fmla="val 58312"/>
              <a:gd name="adj2" fmla="val -1892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220072" y="2248046"/>
            <a:ext cx="864096"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503548" y="1886401"/>
            <a:ext cx="4410490" cy="469326"/>
          </a:xfrm>
          <a:prstGeom prst="borderCallout2">
            <a:avLst>
              <a:gd name="adj1" fmla="val 33468"/>
              <a:gd name="adj2" fmla="val 100596"/>
              <a:gd name="adj3" fmla="val 33472"/>
              <a:gd name="adj4" fmla="val 107765"/>
              <a:gd name="adj5" fmla="val 76324"/>
              <a:gd name="adj6" fmla="val 113204"/>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預り金額自動算出</a:t>
            </a:r>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押下時、または</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［調書細目］の入力時に預り金項目を自動で設定します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10802109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71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9" name="図 18"/>
          <p:cNvPicPr>
            <a:picLocks noChangeAspect="1"/>
          </p:cNvPicPr>
          <p:nvPr/>
        </p:nvPicPr>
        <p:blipFill>
          <a:blip r:embed="rId2"/>
          <a:stretch>
            <a:fillRect/>
          </a:stretch>
        </p:blipFill>
        <p:spPr>
          <a:xfrm>
            <a:off x="654544" y="3203998"/>
            <a:ext cx="6188572" cy="160000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マスタデータ取込／マスタデータ取込用データ作成／各種マスタ複写</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zh-TW" sz="1800" dirty="0">
                <a:solidFill>
                  <a:prstClr val="white"/>
                </a:solidFill>
                <a:latin typeface="メイリオ" panose="020B0604030504040204" pitchFamily="50" charset="-128"/>
                <a:ea typeface="メイリオ" panose="020B0604030504040204" pitchFamily="50" charset="-128"/>
              </a:rPr>
              <a:t>18.</a:t>
            </a:r>
            <a:r>
              <a:rPr lang="zh-TW" altLang="en-US" sz="1800" dirty="0">
                <a:solidFill>
                  <a:prstClr val="white"/>
                </a:solidFill>
                <a:latin typeface="メイリオ" panose="020B0604030504040204" pitchFamily="50" charset="-128"/>
                <a:ea typeface="メイリオ" panose="020B0604030504040204" pitchFamily="50" charset="-128"/>
              </a:rPr>
              <a:t>源泉税自動計算対応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5" name="テキスト プレースホルダー 2"/>
          <p:cNvSpPr txBox="1">
            <a:spLocks/>
          </p:cNvSpPr>
          <p:nvPr/>
        </p:nvSpPr>
        <p:spPr>
          <a:xfrm>
            <a:off x="504484" y="1203598"/>
            <a:ext cx="7991952"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■マスタデータ取込（仕入先条件管理マスタ） ／マスタデータ取込用データ作成（仕入先条件管理マスタ）</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16" name="テキスト プレースホルダー 2"/>
          <p:cNvSpPr txBox="1">
            <a:spLocks/>
          </p:cNvSpPr>
          <p:nvPr/>
        </p:nvSpPr>
        <p:spPr>
          <a:xfrm>
            <a:off x="504484" y="2936562"/>
            <a:ext cx="7991952"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■各種マスタ複写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22" name="正方形/長方形 21"/>
          <p:cNvSpPr/>
          <p:nvPr/>
        </p:nvSpPr>
        <p:spPr>
          <a:xfrm>
            <a:off x="689571" y="3566454"/>
            <a:ext cx="1902209" cy="1738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線吹き出し 2 (枠付き) 22"/>
          <p:cNvSpPr/>
          <p:nvPr/>
        </p:nvSpPr>
        <p:spPr>
          <a:xfrm>
            <a:off x="2821393" y="4197571"/>
            <a:ext cx="2614703" cy="398353"/>
          </a:xfrm>
          <a:prstGeom prst="borderCallout2">
            <a:avLst>
              <a:gd name="adj1" fmla="val -10014"/>
              <a:gd name="adj2" fmla="val 8040"/>
              <a:gd name="adj3" fmla="val -104260"/>
              <a:gd name="adj4" fmla="val 3007"/>
              <a:gd name="adj5" fmla="val -121719"/>
              <a:gd name="adj6" fmla="val -9503"/>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追加した項目を複写するよう対応</a:t>
            </a:r>
            <a:endParaRPr lang="en-US" altLang="ja-JP" sz="1100" dirty="0">
              <a:solidFill>
                <a:schemeClr val="bg1"/>
              </a:solidFill>
            </a:endParaRPr>
          </a:p>
        </p:txBody>
      </p:sp>
      <p:pic>
        <p:nvPicPr>
          <p:cNvPr id="6" name="図 5"/>
          <p:cNvPicPr>
            <a:picLocks noChangeAspect="1"/>
          </p:cNvPicPr>
          <p:nvPr/>
        </p:nvPicPr>
        <p:blipFill>
          <a:blip r:embed="rId3"/>
          <a:stretch>
            <a:fillRect/>
          </a:stretch>
        </p:blipFill>
        <p:spPr>
          <a:xfrm>
            <a:off x="653567" y="1478087"/>
            <a:ext cx="7877816" cy="919951"/>
          </a:xfrm>
          <a:prstGeom prst="rect">
            <a:avLst/>
          </a:prstGeom>
        </p:spPr>
      </p:pic>
      <p:sp>
        <p:nvSpPr>
          <p:cNvPr id="14" name="線吹き出し 2 (枠付き) 13"/>
          <p:cNvSpPr/>
          <p:nvPr/>
        </p:nvSpPr>
        <p:spPr>
          <a:xfrm>
            <a:off x="3118548" y="2453378"/>
            <a:ext cx="5412835" cy="398353"/>
          </a:xfrm>
          <a:prstGeom prst="borderCallout2">
            <a:avLst>
              <a:gd name="adj1" fmla="val 44148"/>
              <a:gd name="adj2" fmla="val -148"/>
              <a:gd name="adj3" fmla="val 41203"/>
              <a:gd name="adj4" fmla="val -3213"/>
              <a:gd name="adj5" fmla="val 12092"/>
              <a:gd name="adj6" fmla="val -51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項目追加</a:t>
            </a:r>
            <a:endParaRPr lang="en-US" altLang="ja-JP" sz="1100" dirty="0">
              <a:solidFill>
                <a:schemeClr val="bg1"/>
              </a:solidFill>
              <a:latin typeface="+mn-ea"/>
            </a:endParaRPr>
          </a:p>
          <a:p>
            <a:r>
              <a:rPr lang="ja-JP" altLang="en-US" sz="1100" dirty="0">
                <a:solidFill>
                  <a:schemeClr val="bg1"/>
                </a:solidFill>
                <a:latin typeface="+mn-ea"/>
              </a:rPr>
              <a:t>→ 任意項目として追加しているので、既存の取込フォーマットの変更は不要です</a:t>
            </a:r>
            <a:endParaRPr lang="en-US" altLang="ja-JP" sz="1100" dirty="0">
              <a:solidFill>
                <a:schemeClr val="bg1"/>
              </a:solidFill>
            </a:endParaRPr>
          </a:p>
        </p:txBody>
      </p:sp>
    </p:spTree>
    <p:extLst>
      <p:ext uri="{BB962C8B-B14F-4D97-AF65-F5344CB8AC3E}">
        <p14:creationId xmlns:p14="http://schemas.microsoft.com/office/powerpoint/2010/main" val="2816476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2" name="図 11"/>
          <p:cNvPicPr>
            <a:picLocks noChangeAspect="1"/>
          </p:cNvPicPr>
          <p:nvPr/>
        </p:nvPicPr>
        <p:blipFill>
          <a:blip r:embed="rId2"/>
          <a:stretch>
            <a:fillRect/>
          </a:stretch>
        </p:blipFill>
        <p:spPr>
          <a:xfrm>
            <a:off x="994153" y="1202118"/>
            <a:ext cx="6854211" cy="3493867"/>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104</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支払伝票入力／会社間支払伝票入力</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zh-TW" sz="1800" dirty="0">
                <a:solidFill>
                  <a:prstClr val="white"/>
                </a:solidFill>
              </a:rPr>
              <a:t>18.</a:t>
            </a:r>
            <a:r>
              <a:rPr lang="zh-TW" altLang="en-US" sz="1800" dirty="0">
                <a:solidFill>
                  <a:prstClr val="white"/>
                </a:solidFill>
              </a:rPr>
              <a:t>源泉税自動計算対応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正方形/長方形 9"/>
          <p:cNvSpPr/>
          <p:nvPr/>
        </p:nvSpPr>
        <p:spPr>
          <a:xfrm>
            <a:off x="6480212" y="3349878"/>
            <a:ext cx="540060"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6" name="正方形/長方形 15"/>
          <p:cNvSpPr/>
          <p:nvPr/>
        </p:nvSpPr>
        <p:spPr>
          <a:xfrm>
            <a:off x="5025665" y="4134986"/>
            <a:ext cx="118813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8" name="図 17"/>
          <p:cNvPicPr>
            <a:picLocks noChangeAspect="1"/>
          </p:cNvPicPr>
          <p:nvPr/>
        </p:nvPicPr>
        <p:blipFill>
          <a:blip r:embed="rId3"/>
          <a:stretch>
            <a:fillRect/>
          </a:stretch>
        </p:blipFill>
        <p:spPr>
          <a:xfrm>
            <a:off x="1762476" y="1556717"/>
            <a:ext cx="2809524" cy="2138095"/>
          </a:xfrm>
          <a:prstGeom prst="rect">
            <a:avLst/>
          </a:prstGeom>
        </p:spPr>
      </p:pic>
      <p:sp>
        <p:nvSpPr>
          <p:cNvPr id="19" name="四角形吹き出し 18"/>
          <p:cNvSpPr/>
          <p:nvPr/>
        </p:nvSpPr>
        <p:spPr>
          <a:xfrm>
            <a:off x="1762476" y="1544169"/>
            <a:ext cx="2809523" cy="2156917"/>
          </a:xfrm>
          <a:prstGeom prst="wedgeRectCallout">
            <a:avLst>
              <a:gd name="adj1" fmla="val 115402"/>
              <a:gd name="adj2" fmla="val 3530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520000" y="3053762"/>
            <a:ext cx="125991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431540" y="3790189"/>
            <a:ext cx="4248472" cy="689773"/>
          </a:xfrm>
          <a:prstGeom prst="borderCallout2">
            <a:avLst>
              <a:gd name="adj1" fmla="val 23899"/>
              <a:gd name="adj2" fmla="val 100349"/>
              <a:gd name="adj3" fmla="val 25376"/>
              <a:gd name="adj4" fmla="val 108230"/>
              <a:gd name="adj5" fmla="val 45965"/>
              <a:gd name="adj6" fmla="val 112584"/>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［伝票種類］が「支払のみ」の場合、</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［債務金額］の入力値を［支払金額］に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（［支払金額］の入力値を［債務金額］に）セットされます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20502031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4662" y="1132094"/>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105</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外部連携サービス（仕入先管理マスタ）</a:t>
            </a:r>
            <a:endParaRPr lang="en-US" altLang="ja-JP" sz="1400" b="1" dirty="0">
              <a:solidFill>
                <a:schemeClr val="tx2"/>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zh-TW" sz="1800" dirty="0">
                <a:solidFill>
                  <a:prstClr val="white"/>
                </a:solidFill>
                <a:latin typeface="メイリオ" panose="020B0604030504040204" pitchFamily="50" charset="-128"/>
                <a:ea typeface="メイリオ" panose="020B0604030504040204" pitchFamily="50" charset="-128"/>
              </a:rPr>
              <a:t>18.</a:t>
            </a:r>
            <a:r>
              <a:rPr lang="zh-TW" altLang="en-US" sz="1800" dirty="0">
                <a:solidFill>
                  <a:prstClr val="white"/>
                </a:solidFill>
                <a:latin typeface="メイリオ" panose="020B0604030504040204" pitchFamily="50" charset="-128"/>
                <a:ea typeface="メイリオ" panose="020B0604030504040204" pitchFamily="50" charset="-128"/>
              </a:rPr>
              <a:t>源泉税自動計算対応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プレースホルダー 2"/>
          <p:cNvSpPr txBox="1">
            <a:spLocks/>
          </p:cNvSpPr>
          <p:nvPr/>
        </p:nvSpPr>
        <p:spPr>
          <a:xfrm>
            <a:off x="468480" y="1239602"/>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＜出力項目＞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1" name="表 10"/>
          <p:cNvGraphicFramePr>
            <a:graphicFrameLocks noGrp="1"/>
          </p:cNvGraphicFramePr>
          <p:nvPr/>
        </p:nvGraphicFramePr>
        <p:xfrm>
          <a:off x="647564" y="1455626"/>
          <a:ext cx="5616624" cy="2438400"/>
        </p:xfrm>
        <a:graphic>
          <a:graphicData uri="http://schemas.openxmlformats.org/drawingml/2006/table">
            <a:tbl>
              <a:tblPr firstRow="1" bandRow="1">
                <a:tableStyleId>{21E4AEA4-8DFA-4A89-87EB-49C32662AFE0}</a:tableStyleId>
              </a:tblPr>
              <a:tblGrid>
                <a:gridCol w="684076">
                  <a:extLst>
                    <a:ext uri="{9D8B030D-6E8A-4147-A177-3AD203B41FA5}">
                      <a16:colId xmlns:a16="http://schemas.microsoft.com/office/drawing/2014/main" val="744128327"/>
                    </a:ext>
                  </a:extLst>
                </a:gridCol>
                <a:gridCol w="2376264">
                  <a:extLst>
                    <a:ext uri="{9D8B030D-6E8A-4147-A177-3AD203B41FA5}">
                      <a16:colId xmlns:a16="http://schemas.microsoft.com/office/drawing/2014/main" val="2012858881"/>
                    </a:ext>
                  </a:extLst>
                </a:gridCol>
                <a:gridCol w="2556284">
                  <a:extLst>
                    <a:ext uri="{9D8B030D-6E8A-4147-A177-3AD203B41FA5}">
                      <a16:colId xmlns:a16="http://schemas.microsoft.com/office/drawing/2014/main" val="294743708"/>
                    </a:ext>
                  </a:extLst>
                </a:gridCol>
              </a:tblGrid>
              <a:tr h="0">
                <a:tc>
                  <a:txBody>
                    <a:bodyPr/>
                    <a:lstStyle/>
                    <a:p>
                      <a:r>
                        <a:rPr kumimoji="1" lang="en-US" altLang="ja-JP" sz="1000" dirty="0">
                          <a:latin typeface="+mn-ea"/>
                          <a:ea typeface="+mn-ea"/>
                        </a:rPr>
                        <a:t>NO</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項目名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カラム名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1</a:t>
                      </a:r>
                      <a:endParaRPr kumimoji="1" lang="ja-JP" altLang="en-US" sz="1000" dirty="0">
                        <a:latin typeface="+mn-ea"/>
                        <a:ea typeface="+mn-ea"/>
                      </a:endParaRPr>
                    </a:p>
                  </a:txBody>
                  <a:tcPr/>
                </a:tc>
                <a:tc>
                  <a:txBody>
                    <a:bodyPr/>
                    <a:lstStyle/>
                    <a:p>
                      <a:r>
                        <a:rPr kumimoji="1" lang="ja-JP" altLang="en-US" sz="1000" dirty="0">
                          <a:latin typeface="+mn-ea"/>
                          <a:ea typeface="+mn-ea"/>
                        </a:rPr>
                        <a:t>会社コード</a:t>
                      </a:r>
                    </a:p>
                  </a:txBody>
                  <a:tcPr/>
                </a:tc>
                <a:tc>
                  <a:txBody>
                    <a:bodyPr/>
                    <a:lstStyle/>
                    <a:p>
                      <a:r>
                        <a:rPr kumimoji="1" lang="en-US" altLang="ja-JP" sz="1000" dirty="0">
                          <a:latin typeface="+mn-ea"/>
                          <a:ea typeface="+mn-ea"/>
                        </a:rPr>
                        <a:t>KAI_CODE</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2</a:t>
                      </a:r>
                      <a:endParaRPr kumimoji="1" lang="ja-JP" altLang="en-US" sz="1000" dirty="0">
                        <a:latin typeface="+mn-ea"/>
                        <a:ea typeface="+mn-ea"/>
                      </a:endParaRPr>
                    </a:p>
                  </a:txBody>
                  <a:tcPr/>
                </a:tc>
                <a:tc>
                  <a:txBody>
                    <a:bodyPr/>
                    <a:lstStyle/>
                    <a:p>
                      <a:r>
                        <a:rPr kumimoji="1" lang="ja-JP" altLang="en-US" sz="1000" dirty="0">
                          <a:latin typeface="+mn-ea"/>
                          <a:ea typeface="+mn-ea"/>
                        </a:rPr>
                        <a:t>仕入先コード</a:t>
                      </a:r>
                    </a:p>
                  </a:txBody>
                  <a:tcPr/>
                </a:tc>
                <a:tc>
                  <a:txBody>
                    <a:bodyPr/>
                    <a:lstStyle/>
                    <a:p>
                      <a:r>
                        <a:rPr kumimoji="1" lang="en-US" altLang="ja-JP" sz="1000" dirty="0">
                          <a:latin typeface="+mn-ea"/>
                          <a:ea typeface="+mn-ea"/>
                        </a:rPr>
                        <a:t>SIR_CODE</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ja-JP" altLang="en-US" sz="1000" dirty="0">
                          <a:latin typeface="+mn-ea"/>
                          <a:ea typeface="+mn-ea"/>
                        </a:rPr>
                        <a:t>・・・</a:t>
                      </a:r>
                    </a:p>
                  </a:txBody>
                  <a:tcPr/>
                </a:tc>
                <a:tc>
                  <a:txBody>
                    <a:bodyPr/>
                    <a:lstStyle/>
                    <a:p>
                      <a:r>
                        <a:rPr kumimoji="1" lang="ja-JP" altLang="en-US" sz="1000" dirty="0">
                          <a:latin typeface="+mn-ea"/>
                          <a:ea typeface="+mn-ea"/>
                        </a:rPr>
                        <a:t>・・・</a:t>
                      </a:r>
                    </a:p>
                  </a:txBody>
                  <a:tcPr/>
                </a:tc>
                <a:tc>
                  <a:txBody>
                    <a:bodyPr/>
                    <a:lstStyle/>
                    <a:p>
                      <a:r>
                        <a:rPr kumimoji="1" lang="ja-JP" altLang="en-US" sz="1000" dirty="0">
                          <a:latin typeface="+mn-ea"/>
                          <a:ea typeface="+mn-ea"/>
                        </a:rPr>
                        <a:t>・・・</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8420354"/>
                  </a:ext>
                </a:extLst>
              </a:tr>
              <a:tr h="0">
                <a:tc>
                  <a:txBody>
                    <a:bodyPr/>
                    <a:lstStyle/>
                    <a:p>
                      <a:r>
                        <a:rPr kumimoji="1" lang="en-US" altLang="ja-JP" sz="1000" dirty="0">
                          <a:latin typeface="+mn-ea"/>
                          <a:ea typeface="+mn-ea"/>
                        </a:rPr>
                        <a:t>13</a:t>
                      </a:r>
                    </a:p>
                  </a:txBody>
                  <a:tcPr/>
                </a:tc>
                <a:tc>
                  <a:txBody>
                    <a:bodyPr/>
                    <a:lstStyle/>
                    <a:p>
                      <a:r>
                        <a:rPr kumimoji="1" lang="zh-TW" altLang="en-US" sz="1000" dirty="0">
                          <a:latin typeface="+mn-ea"/>
                          <a:ea typeface="+mn-ea"/>
                        </a:rPr>
                        <a:t>支払調書作成区分</a:t>
                      </a:r>
                      <a:endParaRPr kumimoji="1" lang="ja-JP" altLang="en-US" sz="1000" dirty="0">
                        <a:latin typeface="+mn-ea"/>
                        <a:ea typeface="+mn-ea"/>
                      </a:endParaRPr>
                    </a:p>
                  </a:txBody>
                  <a:tcPr/>
                </a:tc>
                <a:tc>
                  <a:txBody>
                    <a:bodyPr/>
                    <a:lstStyle/>
                    <a:p>
                      <a:r>
                        <a:rPr kumimoji="1" lang="en-US" altLang="ja-JP" sz="1000" dirty="0">
                          <a:latin typeface="+mn-ea"/>
                          <a:ea typeface="+mn-ea"/>
                        </a:rPr>
                        <a:t>SH_CHOSHO_MAKE_KBN</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7339900"/>
                  </a:ext>
                </a:extLst>
              </a:tr>
              <a:tr h="0">
                <a:tc>
                  <a:txBody>
                    <a:bodyPr/>
                    <a:lstStyle/>
                    <a:p>
                      <a:r>
                        <a:rPr kumimoji="1" lang="en-US" altLang="ja-JP" sz="1000" dirty="0">
                          <a:solidFill>
                            <a:srgbClr val="FF0000"/>
                          </a:solidFill>
                          <a:latin typeface="+mn-ea"/>
                          <a:ea typeface="+mn-ea"/>
                        </a:rPr>
                        <a:t>14</a:t>
                      </a:r>
                    </a:p>
                  </a:txBody>
                  <a:tcPr/>
                </a:tc>
                <a:tc>
                  <a:txBody>
                    <a:bodyPr/>
                    <a:lstStyle/>
                    <a:p>
                      <a:r>
                        <a:rPr kumimoji="1" lang="ja-JP" altLang="en-US" sz="1000" dirty="0">
                          <a:solidFill>
                            <a:srgbClr val="FF0000"/>
                          </a:solidFill>
                          <a:latin typeface="+mn-ea"/>
                          <a:ea typeface="+mn-ea"/>
                        </a:rPr>
                        <a:t>調書種別コード</a:t>
                      </a:r>
                    </a:p>
                  </a:txBody>
                  <a:tcPr/>
                </a:tc>
                <a:tc>
                  <a:txBody>
                    <a:bodyPr/>
                    <a:lstStyle/>
                    <a:p>
                      <a:r>
                        <a:rPr kumimoji="1" lang="en-US" altLang="ja-JP" sz="1000" dirty="0">
                          <a:solidFill>
                            <a:srgbClr val="FF0000"/>
                          </a:solidFill>
                          <a:latin typeface="+mn-ea"/>
                          <a:ea typeface="+mn-ea"/>
                        </a:rPr>
                        <a:t>CHOSHO_SBT_CODE</a:t>
                      </a:r>
                      <a:endParaRPr kumimoji="1" lang="ja-JP" altLang="en-US" sz="10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4766074"/>
                  </a:ext>
                </a:extLst>
              </a:tr>
              <a:tr h="0">
                <a:tc>
                  <a:txBody>
                    <a:bodyPr/>
                    <a:lstStyle/>
                    <a:p>
                      <a:r>
                        <a:rPr kumimoji="1" lang="en-US" altLang="ja-JP" sz="1000" dirty="0">
                          <a:solidFill>
                            <a:srgbClr val="FF0000"/>
                          </a:solidFill>
                          <a:latin typeface="+mn-ea"/>
                          <a:ea typeface="+mn-ea"/>
                        </a:rPr>
                        <a:t>15</a:t>
                      </a:r>
                    </a:p>
                  </a:txBody>
                  <a:tcPr/>
                </a:tc>
                <a:tc>
                  <a:txBody>
                    <a:bodyPr/>
                    <a:lstStyle/>
                    <a:p>
                      <a:r>
                        <a:rPr kumimoji="1" lang="ja-JP" altLang="en-US" sz="1000" dirty="0">
                          <a:solidFill>
                            <a:srgbClr val="FF0000"/>
                          </a:solidFill>
                          <a:latin typeface="+mn-ea"/>
                          <a:ea typeface="+mn-ea"/>
                        </a:rPr>
                        <a:t>調書細目コード</a:t>
                      </a:r>
                    </a:p>
                  </a:txBody>
                  <a:tcPr/>
                </a:tc>
                <a:tc>
                  <a:txBody>
                    <a:bodyPr/>
                    <a:lstStyle/>
                    <a:p>
                      <a:r>
                        <a:rPr kumimoji="1" lang="en-US" altLang="ja-JP" sz="1000" dirty="0">
                          <a:solidFill>
                            <a:srgbClr val="FF0000"/>
                          </a:solidFill>
                          <a:latin typeface="+mn-ea"/>
                          <a:ea typeface="+mn-ea"/>
                        </a:rPr>
                        <a:t>CHOSHO_SMK_CODE</a:t>
                      </a:r>
                      <a:endParaRPr kumimoji="1" lang="ja-JP" altLang="en-US" sz="10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660374544"/>
                  </a:ext>
                </a:extLst>
              </a:tr>
              <a:tr h="0">
                <a:tc>
                  <a:txBody>
                    <a:bodyPr/>
                    <a:lstStyle/>
                    <a:p>
                      <a:r>
                        <a:rPr kumimoji="1" lang="en-US" altLang="ja-JP" sz="1000" dirty="0">
                          <a:solidFill>
                            <a:srgbClr val="FF0000"/>
                          </a:solidFill>
                          <a:latin typeface="+mn-ea"/>
                          <a:ea typeface="+mn-ea"/>
                        </a:rPr>
                        <a:t>16</a:t>
                      </a:r>
                    </a:p>
                  </a:txBody>
                  <a:tcPr/>
                </a:tc>
                <a:tc>
                  <a:txBody>
                    <a:bodyPr/>
                    <a:lstStyle/>
                    <a:p>
                      <a:r>
                        <a:rPr kumimoji="1" lang="ja-JP" altLang="en-US" sz="1000" dirty="0">
                          <a:solidFill>
                            <a:srgbClr val="FF0000"/>
                          </a:solidFill>
                          <a:latin typeface="+mn-ea"/>
                          <a:ea typeface="+mn-ea"/>
                        </a:rPr>
                        <a:t>預り金部門コード</a:t>
                      </a:r>
                    </a:p>
                  </a:txBody>
                  <a:tcPr/>
                </a:tc>
                <a:tc>
                  <a:txBody>
                    <a:bodyPr/>
                    <a:lstStyle/>
                    <a:p>
                      <a:r>
                        <a:rPr kumimoji="1" lang="en-US" altLang="ja-JP" sz="1000" dirty="0">
                          <a:solidFill>
                            <a:srgbClr val="FF0000"/>
                          </a:solidFill>
                          <a:latin typeface="+mn-ea"/>
                          <a:ea typeface="+mn-ea"/>
                        </a:rPr>
                        <a:t>AZU_BMN_CODE</a:t>
                      </a:r>
                      <a:endParaRPr kumimoji="1" lang="ja-JP" altLang="en-US" sz="10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79747283"/>
                  </a:ext>
                </a:extLst>
              </a:tr>
              <a:tr h="0">
                <a:tc>
                  <a:txBody>
                    <a:bodyPr/>
                    <a:lstStyle/>
                    <a:p>
                      <a:r>
                        <a:rPr kumimoji="1" lang="en-US" altLang="ja-JP" sz="1000" dirty="0">
                          <a:solidFill>
                            <a:srgbClr val="FF0000"/>
                          </a:solidFill>
                          <a:latin typeface="+mn-ea"/>
                          <a:ea typeface="+mn-ea"/>
                        </a:rPr>
                        <a:t>17</a:t>
                      </a:r>
                    </a:p>
                  </a:txBody>
                  <a:tcPr/>
                </a:tc>
                <a:tc>
                  <a:txBody>
                    <a:bodyPr/>
                    <a:lstStyle/>
                    <a:p>
                      <a:r>
                        <a:rPr kumimoji="1" lang="ja-JP" altLang="en-US" sz="1000" dirty="0">
                          <a:solidFill>
                            <a:srgbClr val="FF0000"/>
                          </a:solidFill>
                          <a:latin typeface="+mn-ea"/>
                          <a:ea typeface="+mn-ea"/>
                        </a:rPr>
                        <a:t>預り金摘要１</a:t>
                      </a:r>
                    </a:p>
                  </a:txBody>
                  <a:tcPr/>
                </a:tc>
                <a:tc>
                  <a:txBody>
                    <a:bodyPr/>
                    <a:lstStyle/>
                    <a:p>
                      <a:r>
                        <a:rPr kumimoji="1" lang="en-US" altLang="ja-JP" sz="1000" dirty="0">
                          <a:solidFill>
                            <a:srgbClr val="FF0000"/>
                          </a:solidFill>
                          <a:latin typeface="+mn-ea"/>
                          <a:ea typeface="+mn-ea"/>
                        </a:rPr>
                        <a:t>AZU_TKY1</a:t>
                      </a:r>
                      <a:endParaRPr kumimoji="1" lang="ja-JP" altLang="en-US" sz="10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600154904"/>
                  </a:ext>
                </a:extLst>
              </a:tr>
              <a:tr h="0">
                <a:tc>
                  <a:txBody>
                    <a:bodyPr/>
                    <a:lstStyle/>
                    <a:p>
                      <a:r>
                        <a:rPr kumimoji="1" lang="en-US" altLang="ja-JP" sz="1000" dirty="0">
                          <a:solidFill>
                            <a:srgbClr val="FF0000"/>
                          </a:solidFill>
                          <a:latin typeface="+mn-ea"/>
                          <a:ea typeface="+mn-ea"/>
                        </a:rPr>
                        <a:t>18</a:t>
                      </a:r>
                    </a:p>
                  </a:txBody>
                  <a:tcPr/>
                </a:tc>
                <a:tc>
                  <a:txBody>
                    <a:bodyPr/>
                    <a:lstStyle/>
                    <a:p>
                      <a:r>
                        <a:rPr kumimoji="1" lang="ja-JP" altLang="en-US" sz="1000" dirty="0">
                          <a:solidFill>
                            <a:srgbClr val="FF0000"/>
                          </a:solidFill>
                          <a:latin typeface="+mn-ea"/>
                          <a:ea typeface="+mn-ea"/>
                        </a:rPr>
                        <a:t>預り金摘要２</a:t>
                      </a:r>
                    </a:p>
                  </a:txBody>
                  <a:tcPr/>
                </a:tc>
                <a:tc>
                  <a:txBody>
                    <a:bodyPr/>
                    <a:lstStyle/>
                    <a:p>
                      <a:r>
                        <a:rPr kumimoji="1" lang="en-US" altLang="ja-JP" sz="1000" dirty="0">
                          <a:solidFill>
                            <a:srgbClr val="FF0000"/>
                          </a:solidFill>
                          <a:latin typeface="+mn-ea"/>
                          <a:ea typeface="+mn-ea"/>
                        </a:rPr>
                        <a:t>AZU_TKY2</a:t>
                      </a:r>
                      <a:endParaRPr kumimoji="1" lang="ja-JP" altLang="en-US" sz="10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625034803"/>
                  </a:ext>
                </a:extLst>
              </a:tr>
            </a:tbl>
          </a:graphicData>
        </a:graphic>
      </p:graphicFrame>
      <p:sp>
        <p:nvSpPr>
          <p:cNvPr id="13" name="線吹き出し 2 (枠付き) 12"/>
          <p:cNvSpPr/>
          <p:nvPr/>
        </p:nvSpPr>
        <p:spPr>
          <a:xfrm>
            <a:off x="6192180" y="3918460"/>
            <a:ext cx="1044115" cy="292687"/>
          </a:xfrm>
          <a:prstGeom prst="borderCallout2">
            <a:avLst>
              <a:gd name="adj1" fmla="val 48897"/>
              <a:gd name="adj2" fmla="val -500"/>
              <a:gd name="adj3" fmla="val 47316"/>
              <a:gd name="adj4" fmla="val -16499"/>
              <a:gd name="adj5" fmla="val 19742"/>
              <a:gd name="adj6" fmla="val -3202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a:t>
            </a:r>
            <a:endParaRPr lang="en-US" altLang="ja-JP" sz="1100" dirty="0">
              <a:solidFill>
                <a:schemeClr val="bg1"/>
              </a:solidFill>
              <a:latin typeface="+mn-ea"/>
            </a:endParaRPr>
          </a:p>
        </p:txBody>
      </p:sp>
    </p:spTree>
    <p:extLst>
      <p:ext uri="{BB962C8B-B14F-4D97-AF65-F5344CB8AC3E}">
        <p14:creationId xmlns:p14="http://schemas.microsoft.com/office/powerpoint/2010/main" val="13562678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106</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「直接法」によるキャッシュ・フロー計算書を出力できるよう対応しました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「直接法」のキャッシュ・フロー計算書を出力するにあたり、</a:t>
            </a:r>
            <a:endParaRPr lang="en-US" altLang="ja-JP" dirty="0">
              <a:solidFill>
                <a:prstClr val="black"/>
              </a:solidFill>
            </a:endParaRPr>
          </a:p>
          <a:p>
            <a:pPr lvl="0">
              <a:lnSpc>
                <a:spcPts val="1900"/>
              </a:lnSpc>
              <a:buClr>
                <a:srgbClr val="F9BE00"/>
              </a:buClr>
            </a:pPr>
            <a:r>
              <a:rPr lang="ja-JP" altLang="en-US" dirty="0">
                <a:solidFill>
                  <a:prstClr val="black"/>
                </a:solidFill>
              </a:rPr>
              <a:t>　事前に</a:t>
            </a:r>
            <a:r>
              <a:rPr lang="en-US" altLang="ja-JP" dirty="0">
                <a:solidFill>
                  <a:prstClr val="black"/>
                </a:solidFill>
              </a:rPr>
              <a:t>CF</a:t>
            </a:r>
            <a:r>
              <a:rPr lang="ja-JP" altLang="en-US" dirty="0">
                <a:solidFill>
                  <a:prstClr val="black"/>
                </a:solidFill>
              </a:rPr>
              <a:t>科目マスタ登録（直接法）、</a:t>
            </a:r>
            <a:r>
              <a:rPr lang="en-US" altLang="ja-JP" dirty="0">
                <a:solidFill>
                  <a:prstClr val="black"/>
                </a:solidFill>
              </a:rPr>
              <a:t>CF</a:t>
            </a:r>
            <a:r>
              <a:rPr lang="ja-JP" altLang="en-US" dirty="0">
                <a:solidFill>
                  <a:prstClr val="black"/>
                </a:solidFill>
              </a:rPr>
              <a:t>科目コード設定（直接法）を登録しておく必要があります</a:t>
            </a:r>
            <a:endParaRPr lang="en-US" altLang="ja-JP" dirty="0">
              <a:solidFill>
                <a:prstClr val="black"/>
              </a:solidFill>
            </a:endParaRPr>
          </a:p>
          <a:p>
            <a:pPr lvl="0">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）当該機能では、既存の「間接法」によるキャッシュ・フロー機能で登録したマスタ等は参照しません</a:t>
            </a:r>
            <a:endParaRPr lang="en-US" altLang="ja-JP" sz="900" dirty="0">
              <a:solidFill>
                <a:srgbClr val="FF0000"/>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19</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Ｃ／Ｆ直接法の対応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プレースホルダー 2"/>
          <p:cNvSpPr txBox="1">
            <a:spLocks/>
          </p:cNvSpPr>
          <p:nvPr/>
        </p:nvSpPr>
        <p:spPr>
          <a:xfrm>
            <a:off x="468480" y="2301921"/>
            <a:ext cx="4535568"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＜キャッシュ・フロー計算書（直接法）出力に必要な手順＞</a:t>
            </a:r>
            <a:endParaRPr lang="en-US" altLang="ja-JP" dirty="0">
              <a:solidFill>
                <a:prstClr val="black"/>
              </a:solidFill>
            </a:endParaRPr>
          </a:p>
          <a:p>
            <a:pPr>
              <a:lnSpc>
                <a:spcPts val="1900"/>
              </a:lnSpc>
              <a:buClr>
                <a:srgbClr val="F9BE00"/>
              </a:buClr>
            </a:pPr>
            <a:r>
              <a:rPr lang="ja-JP" altLang="en-US" dirty="0">
                <a:solidFill>
                  <a:prstClr val="black"/>
                </a:solidFill>
              </a:rPr>
              <a:t>　① </a:t>
            </a:r>
            <a:r>
              <a:rPr lang="en-US" altLang="ja-JP" dirty="0">
                <a:solidFill>
                  <a:prstClr val="black"/>
                </a:solidFill>
              </a:rPr>
              <a:t>CF</a:t>
            </a:r>
            <a:r>
              <a:rPr lang="ja-JP" altLang="en-US" dirty="0">
                <a:solidFill>
                  <a:prstClr val="black"/>
                </a:solidFill>
              </a:rPr>
              <a:t>科目マスタ登録（直接法）の登録</a:t>
            </a:r>
            <a:endParaRPr lang="en-US" altLang="ja-JP" dirty="0">
              <a:solidFill>
                <a:prstClr val="black"/>
              </a:solidFill>
            </a:endParaRPr>
          </a:p>
          <a:p>
            <a:pPr>
              <a:lnSpc>
                <a:spcPts val="1900"/>
              </a:lnSpc>
              <a:buClr>
                <a:srgbClr val="F9BE00"/>
              </a:buClr>
            </a:pPr>
            <a:r>
              <a:rPr lang="ja-JP" altLang="en-US" dirty="0">
                <a:solidFill>
                  <a:prstClr val="black"/>
                </a:solidFill>
              </a:rPr>
              <a:t>　② </a:t>
            </a:r>
            <a:r>
              <a:rPr lang="en-US" altLang="ja-JP" dirty="0">
                <a:solidFill>
                  <a:prstClr val="black"/>
                </a:solidFill>
              </a:rPr>
              <a:t>CF</a:t>
            </a:r>
            <a:r>
              <a:rPr lang="ja-JP" altLang="en-US" dirty="0">
                <a:solidFill>
                  <a:prstClr val="black"/>
                </a:solidFill>
              </a:rPr>
              <a:t>科目コード設定（直接法）の登録</a:t>
            </a:r>
            <a:endParaRPr lang="en-US" altLang="ja-JP" dirty="0">
              <a:solidFill>
                <a:prstClr val="black"/>
              </a:solidFill>
            </a:endParaRPr>
          </a:p>
          <a:p>
            <a:pPr>
              <a:lnSpc>
                <a:spcPts val="1900"/>
              </a:lnSpc>
              <a:buClr>
                <a:srgbClr val="F9BE00"/>
              </a:buClr>
            </a:pPr>
            <a:r>
              <a:rPr lang="ja-JP" altLang="en-US" dirty="0">
                <a:solidFill>
                  <a:prstClr val="black"/>
                </a:solidFill>
              </a:rPr>
              <a:t>　③ キャッシュフロー集計（直接法）の実行</a:t>
            </a:r>
            <a:endParaRPr lang="en-US" altLang="ja-JP" dirty="0">
              <a:solidFill>
                <a:prstClr val="black"/>
              </a:solidFill>
            </a:endParaRPr>
          </a:p>
          <a:p>
            <a:pPr>
              <a:lnSpc>
                <a:spcPts val="1900"/>
              </a:lnSpc>
              <a:buClr>
                <a:srgbClr val="F9BE00"/>
              </a:buClr>
            </a:pPr>
            <a:r>
              <a:rPr lang="ja-JP" altLang="en-US" dirty="0">
                <a:solidFill>
                  <a:prstClr val="black"/>
                </a:solidFill>
              </a:rPr>
              <a:t>　④ キャッシュ・フロー計算書（直接法）の出力</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Tree>
    <p:extLst>
      <p:ext uri="{BB962C8B-B14F-4D97-AF65-F5344CB8AC3E}">
        <p14:creationId xmlns:p14="http://schemas.microsoft.com/office/powerpoint/2010/main" val="33850774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9" name="図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14455"/>
            <a:ext cx="6516724" cy="349511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107</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CF</a:t>
            </a:r>
            <a:r>
              <a:rPr lang="ja-JP" altLang="en-US" sz="1400" b="1" dirty="0">
                <a:solidFill>
                  <a:schemeClr val="tx2"/>
                </a:solidFill>
              </a:rPr>
              <a:t>科目マスタ登録（直接法）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19.</a:t>
            </a:r>
            <a:r>
              <a:rPr lang="ja-JP" altLang="en-US" sz="1800" dirty="0">
                <a:solidFill>
                  <a:prstClr val="white"/>
                </a:solidFill>
              </a:rPr>
              <a:t>Ｃ／Ｆ直接法の対応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5" name="線吹き出し 2 (枠付き) 14"/>
          <p:cNvSpPr/>
          <p:nvPr/>
        </p:nvSpPr>
        <p:spPr>
          <a:xfrm>
            <a:off x="4103500" y="3939903"/>
            <a:ext cx="4572956" cy="684076"/>
          </a:xfrm>
          <a:prstGeom prst="borderCallout2">
            <a:avLst>
              <a:gd name="adj1" fmla="val 47313"/>
              <a:gd name="adj2" fmla="val 91"/>
              <a:gd name="adj3" fmla="val 47316"/>
              <a:gd name="adj4" fmla="val -7682"/>
              <a:gd name="adj5" fmla="val -20588"/>
              <a:gd name="adj6" fmla="val -168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計算書に表示する</a:t>
            </a:r>
            <a:r>
              <a:rPr lang="en-US" altLang="ja-JP" sz="1100" dirty="0">
                <a:solidFill>
                  <a:schemeClr val="bg1">
                    <a:lumMod val="95000"/>
                  </a:schemeClr>
                </a:solidFill>
                <a:latin typeface="+mn-ea"/>
              </a:rPr>
              <a:t>CF</a:t>
            </a:r>
            <a:r>
              <a:rPr lang="ja-JP" altLang="en-US" sz="1100" dirty="0">
                <a:solidFill>
                  <a:schemeClr val="bg1">
                    <a:lumMod val="95000"/>
                  </a:schemeClr>
                </a:solidFill>
                <a:latin typeface="+mn-ea"/>
              </a:rPr>
              <a:t>科目を登録します</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「見出科目」、「合計科目」はシステム固定の値で登録されます</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キャッシュ・フロー計算書には当該画面での並び順で出力されます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35227013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CF</a:t>
            </a:r>
            <a:r>
              <a:rPr lang="ja-JP" altLang="en-US" sz="1400" b="1" dirty="0">
                <a:solidFill>
                  <a:schemeClr val="tx2"/>
                </a:solidFill>
              </a:rPr>
              <a:t>科目コード設定（直接法）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19.</a:t>
            </a:r>
            <a:r>
              <a:rPr lang="ja-JP" altLang="en-US" sz="1800" dirty="0">
                <a:solidFill>
                  <a:prstClr val="white"/>
                </a:solidFill>
              </a:rPr>
              <a:t>Ｃ／Ｆ直接法の対応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9" name="図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56" y="1239601"/>
            <a:ext cx="6444716" cy="3459083"/>
          </a:xfrm>
          <a:prstGeom prst="rect">
            <a:avLst/>
          </a:prstGeom>
          <a:noFill/>
          <a:extLst>
            <a:ext uri="{909E8E84-426E-40DD-AFC4-6F175D3DCCD1}">
              <a14:hiddenFill xmlns:a14="http://schemas.microsoft.com/office/drawing/2010/main">
                <a:solidFill>
                  <a:srgbClr val="FFFFFF"/>
                </a:solidFill>
              </a14:hiddenFill>
            </a:ext>
          </a:extLst>
        </p:spPr>
      </p:pic>
      <p:sp>
        <p:nvSpPr>
          <p:cNvPr id="15" name="線吹き出し 2 (枠付き) 14"/>
          <p:cNvSpPr/>
          <p:nvPr/>
        </p:nvSpPr>
        <p:spPr>
          <a:xfrm>
            <a:off x="5111164" y="3423888"/>
            <a:ext cx="3492836" cy="529299"/>
          </a:xfrm>
          <a:prstGeom prst="borderCallout2">
            <a:avLst>
              <a:gd name="adj1" fmla="val 47313"/>
              <a:gd name="adj2" fmla="val 91"/>
              <a:gd name="adj3" fmla="val 47316"/>
              <a:gd name="adj4" fmla="val -7682"/>
              <a:gd name="adj5" fmla="val -20588"/>
              <a:gd name="adj6" fmla="val -168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勘定科目に対して</a:t>
            </a:r>
            <a:r>
              <a:rPr lang="en-US" altLang="ja-JP" sz="1100" dirty="0">
                <a:solidFill>
                  <a:schemeClr val="bg1">
                    <a:lumMod val="95000"/>
                  </a:schemeClr>
                </a:solidFill>
                <a:latin typeface="+mn-ea"/>
              </a:rPr>
              <a:t>CF</a:t>
            </a:r>
            <a:r>
              <a:rPr lang="ja-JP" altLang="en-US" sz="1100" dirty="0">
                <a:solidFill>
                  <a:schemeClr val="bg1">
                    <a:lumMod val="95000"/>
                  </a:schemeClr>
                </a:solidFill>
                <a:latin typeface="+mn-ea"/>
              </a:rPr>
              <a:t>科目を紐付けます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33545826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109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キャッシュフロー集計（直接法）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19.</a:t>
            </a:r>
            <a:r>
              <a:rPr lang="ja-JP" altLang="en-US" sz="1800" dirty="0">
                <a:solidFill>
                  <a:prstClr val="white"/>
                </a:solidFill>
              </a:rPr>
              <a:t>Ｃ／Ｆ直接法の対応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0" name="図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03598"/>
            <a:ext cx="6537313" cy="3492388"/>
          </a:xfrm>
          <a:prstGeom prst="rect">
            <a:avLst/>
          </a:prstGeom>
          <a:noFill/>
          <a:extLst>
            <a:ext uri="{909E8E84-426E-40DD-AFC4-6F175D3DCCD1}">
              <a14:hiddenFill xmlns:a14="http://schemas.microsoft.com/office/drawing/2010/main">
                <a:solidFill>
                  <a:srgbClr val="FFFFFF"/>
                </a:solidFill>
              </a14:hiddenFill>
            </a:ext>
          </a:extLst>
        </p:spPr>
      </p:pic>
      <p:sp>
        <p:nvSpPr>
          <p:cNvPr id="15" name="線吹き出し 2 (枠付き) 14"/>
          <p:cNvSpPr/>
          <p:nvPr/>
        </p:nvSpPr>
        <p:spPr>
          <a:xfrm>
            <a:off x="5220072" y="3532506"/>
            <a:ext cx="3492836" cy="529299"/>
          </a:xfrm>
          <a:prstGeom prst="borderCallout2">
            <a:avLst>
              <a:gd name="adj1" fmla="val 47313"/>
              <a:gd name="adj2" fmla="val 91"/>
              <a:gd name="adj3" fmla="val 47316"/>
              <a:gd name="adj4" fmla="val -7682"/>
              <a:gd name="adj5" fmla="val -20588"/>
              <a:gd name="adj6" fmla="val -168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仕訳伝票から</a:t>
            </a:r>
            <a:r>
              <a:rPr lang="en-US" altLang="ja-JP" sz="1100" dirty="0">
                <a:solidFill>
                  <a:schemeClr val="bg1">
                    <a:lumMod val="95000"/>
                  </a:schemeClr>
                </a:solidFill>
                <a:latin typeface="+mn-ea"/>
              </a:rPr>
              <a:t>CF</a:t>
            </a:r>
            <a:r>
              <a:rPr lang="ja-JP" altLang="en-US" sz="1100" dirty="0">
                <a:solidFill>
                  <a:schemeClr val="bg1">
                    <a:lumMod val="95000"/>
                  </a:schemeClr>
                </a:solidFill>
                <a:latin typeface="+mn-ea"/>
              </a:rPr>
              <a:t>科目残高を集計します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278679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a:t>
            </a:r>
            <a:r>
              <a:rPr lang="ja-JP" altLang="en-US" sz="1400" b="1" dirty="0">
                <a:solidFill>
                  <a:schemeClr val="tx2"/>
                </a:solidFill>
              </a:rPr>
              <a:t>経費パターンマスタ登録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pic>
        <p:nvPicPr>
          <p:cNvPr id="15" name="図 14"/>
          <p:cNvPicPr>
            <a:picLocks noChangeAspect="1"/>
          </p:cNvPicPr>
          <p:nvPr/>
        </p:nvPicPr>
        <p:blipFill rotWithShape="1">
          <a:blip r:embed="rId2"/>
          <a:srcRect b="23086"/>
          <a:stretch/>
        </p:blipFill>
        <p:spPr>
          <a:xfrm>
            <a:off x="503548" y="1252211"/>
            <a:ext cx="7236804" cy="2928667"/>
          </a:xfrm>
          <a:prstGeom prst="rect">
            <a:avLst/>
          </a:prstGeom>
          <a:ln>
            <a:solidFill>
              <a:schemeClr val="bg1">
                <a:lumMod val="50000"/>
              </a:schemeClr>
            </a:solidFill>
          </a:ln>
        </p:spPr>
      </p:pic>
      <p:sp>
        <p:nvSpPr>
          <p:cNvPr id="16" name="正方形/長方形 15"/>
          <p:cNvSpPr/>
          <p:nvPr/>
        </p:nvSpPr>
        <p:spPr>
          <a:xfrm>
            <a:off x="624172" y="2324196"/>
            <a:ext cx="2507668" cy="1863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①</a:t>
            </a:r>
          </a:p>
        </p:txBody>
      </p:sp>
      <p:sp>
        <p:nvSpPr>
          <p:cNvPr id="24" name="正方形/長方形 23"/>
          <p:cNvSpPr/>
          <p:nvPr/>
        </p:nvSpPr>
        <p:spPr>
          <a:xfrm>
            <a:off x="3648508" y="2211709"/>
            <a:ext cx="3047728" cy="446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sp>
        <p:nvSpPr>
          <p:cNvPr id="25" name="正方形/長方形 24"/>
          <p:cNvSpPr/>
          <p:nvPr/>
        </p:nvSpPr>
        <p:spPr>
          <a:xfrm>
            <a:off x="3059832" y="2751770"/>
            <a:ext cx="576064" cy="161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③</a:t>
            </a:r>
          </a:p>
        </p:txBody>
      </p:sp>
      <p:sp>
        <p:nvSpPr>
          <p:cNvPr id="26" name="正方形/長方形 25"/>
          <p:cNvSpPr/>
          <p:nvPr/>
        </p:nvSpPr>
        <p:spPr>
          <a:xfrm>
            <a:off x="3635896" y="2751770"/>
            <a:ext cx="3060340" cy="161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④</a:t>
            </a:r>
          </a:p>
        </p:txBody>
      </p:sp>
      <p:sp>
        <p:nvSpPr>
          <p:cNvPr id="27" name="正方形/長方形 26"/>
          <p:cNvSpPr/>
          <p:nvPr/>
        </p:nvSpPr>
        <p:spPr>
          <a:xfrm>
            <a:off x="3635896" y="2907511"/>
            <a:ext cx="3060340" cy="161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⑤</a:t>
            </a:r>
          </a:p>
        </p:txBody>
      </p:sp>
      <p:sp>
        <p:nvSpPr>
          <p:cNvPr id="28" name="正方形/長方形 27"/>
          <p:cNvSpPr/>
          <p:nvPr/>
        </p:nvSpPr>
        <p:spPr>
          <a:xfrm>
            <a:off x="7020272" y="2629798"/>
            <a:ext cx="97210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④</a:t>
            </a:r>
          </a:p>
        </p:txBody>
      </p:sp>
      <p:sp>
        <p:nvSpPr>
          <p:cNvPr id="18" name="線吹き出し 2 (枠付き) 17"/>
          <p:cNvSpPr/>
          <p:nvPr/>
        </p:nvSpPr>
        <p:spPr>
          <a:xfrm>
            <a:off x="899592" y="3643136"/>
            <a:ext cx="3816424" cy="1029973"/>
          </a:xfrm>
          <a:prstGeom prst="borderCallout2">
            <a:avLst>
              <a:gd name="adj1" fmla="val 42508"/>
              <a:gd name="adj2" fmla="val 99587"/>
              <a:gd name="adj3" fmla="val 42096"/>
              <a:gd name="adj4" fmla="val 107922"/>
              <a:gd name="adj5" fmla="val 23561"/>
              <a:gd name="adj6" fmla="val 112607"/>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a:t>
            </a:r>
            <a:r>
              <a:rPr lang="en-US" altLang="ja-JP" sz="1100" dirty="0">
                <a:solidFill>
                  <a:schemeClr val="bg1"/>
                </a:solidFill>
                <a:latin typeface="メイリオ" panose="020B0604030504040204" pitchFamily="50" charset="-128"/>
                <a:ea typeface="メイリオ" panose="020B0604030504040204" pitchFamily="50" charset="-128"/>
              </a:rPr>
              <a:t>AI</a:t>
            </a:r>
            <a:r>
              <a:rPr lang="ja-JP" altLang="en-US" sz="1100" dirty="0">
                <a:solidFill>
                  <a:schemeClr val="bg1"/>
                </a:solidFill>
                <a:latin typeface="メイリオ" panose="020B0604030504040204" pitchFamily="50" charset="-128"/>
                <a:ea typeface="メイリオ" panose="020B0604030504040204" pitchFamily="50" charset="-128"/>
              </a:rPr>
              <a:t>経費タイプをリストからでも選択できるよう対応</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②口座情報と紐付けできるよう対応</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③「支払のみ」のパターンも登録できるよう対応</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④配賦のパターンを登録できるよう対応</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⑤債務科目をパターン登録できるよう対応</a:t>
            </a:r>
            <a:endParaRPr lang="en-US" altLang="ja-JP" sz="1100" dirty="0">
              <a:solidFill>
                <a:schemeClr val="bg1"/>
              </a:solidFill>
              <a:latin typeface="+mn-ea"/>
            </a:endParaRPr>
          </a:p>
        </p:txBody>
      </p:sp>
      <p:pic>
        <p:nvPicPr>
          <p:cNvPr id="29" name="図 28"/>
          <p:cNvPicPr>
            <a:picLocks noChangeAspect="1"/>
          </p:cNvPicPr>
          <p:nvPr/>
        </p:nvPicPr>
        <p:blipFill>
          <a:blip r:embed="rId3"/>
          <a:stretch>
            <a:fillRect/>
          </a:stretch>
        </p:blipFill>
        <p:spPr>
          <a:xfrm>
            <a:off x="5580112" y="3231394"/>
            <a:ext cx="2268252" cy="1500596"/>
          </a:xfrm>
          <a:prstGeom prst="rect">
            <a:avLst/>
          </a:prstGeom>
        </p:spPr>
      </p:pic>
      <p:sp>
        <p:nvSpPr>
          <p:cNvPr id="30" name="四角形吹き出し 29"/>
          <p:cNvSpPr/>
          <p:nvPr/>
        </p:nvSpPr>
        <p:spPr>
          <a:xfrm>
            <a:off x="5580112" y="3218846"/>
            <a:ext cx="2268252" cy="1493361"/>
          </a:xfrm>
          <a:prstGeom prst="wedgeRectCallout">
            <a:avLst>
              <a:gd name="adj1" fmla="val -34895"/>
              <a:gd name="adj2" fmla="val -63070"/>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9" name="タイトル 3">
            <a:extLst>
              <a:ext uri="{FF2B5EF4-FFF2-40B4-BE49-F238E27FC236}">
                <a16:creationId xmlns:a16="http://schemas.microsoft.com/office/drawing/2014/main" id="{7BEF1958-719C-47FA-ACB1-C1B1DC525FCE}"/>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10" name="図 8" descr="ダイアグラム が含まれている画像&#10;&#10;説明は自動で生成されたものです">
            <a:extLst>
              <a:ext uri="{FF2B5EF4-FFF2-40B4-BE49-F238E27FC236}">
                <a16:creationId xmlns:a16="http://schemas.microsoft.com/office/drawing/2014/main" id="{0975C9BF-CE4C-40A9-909E-53F2DC430952}"/>
              </a:ext>
            </a:extLst>
          </p:cNvPr>
          <p:cNvPicPr>
            <a:picLocks noChangeAspect="1"/>
          </p:cNvPicPr>
          <p:nvPr/>
        </p:nvPicPr>
        <p:blipFill>
          <a:blip r:embed="rId4"/>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0611626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キャッシュフロー計算書（直接法）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19.</a:t>
            </a:r>
            <a:r>
              <a:rPr lang="ja-JP" altLang="en-US" sz="1800" dirty="0">
                <a:solidFill>
                  <a:prstClr val="white"/>
                </a:solidFill>
              </a:rPr>
              <a:t>Ｃ／Ｆ直接法の対応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6" name="図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69" y="1203598"/>
            <a:ext cx="6483299" cy="3477185"/>
          </a:xfrm>
          <a:prstGeom prst="rect">
            <a:avLst/>
          </a:prstGeom>
          <a:noFill/>
          <a:extLst>
            <a:ext uri="{909E8E84-426E-40DD-AFC4-6F175D3DCCD1}">
              <a14:hiddenFill xmlns:a14="http://schemas.microsoft.com/office/drawing/2010/main">
                <a:solidFill>
                  <a:srgbClr val="FFFFFF"/>
                </a:solidFill>
              </a14:hiddenFill>
            </a:ext>
          </a:extLst>
        </p:spPr>
      </p:pic>
      <p:sp>
        <p:nvSpPr>
          <p:cNvPr id="14" name="四角形吹き出し 13"/>
          <p:cNvSpPr/>
          <p:nvPr/>
        </p:nvSpPr>
        <p:spPr>
          <a:xfrm>
            <a:off x="4860032" y="2042768"/>
            <a:ext cx="3805059" cy="1821676"/>
          </a:xfrm>
          <a:prstGeom prst="wedgeRectCallout">
            <a:avLst>
              <a:gd name="adj1" fmla="val 1997"/>
              <a:gd name="adj2" fmla="val 6877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線吹き出し 2 (枠付き) 14"/>
          <p:cNvSpPr/>
          <p:nvPr/>
        </p:nvSpPr>
        <p:spPr>
          <a:xfrm>
            <a:off x="4608004" y="1358533"/>
            <a:ext cx="4104456" cy="529299"/>
          </a:xfrm>
          <a:prstGeom prst="borderCallout2">
            <a:avLst>
              <a:gd name="adj1" fmla="val 55950"/>
              <a:gd name="adj2" fmla="val -280"/>
              <a:gd name="adj3" fmla="val 57393"/>
              <a:gd name="adj4" fmla="val -7125"/>
              <a:gd name="adj5" fmla="val 95129"/>
              <a:gd name="adj6" fmla="val -10864"/>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キャッシュ・フロー計算書を出力します</a:t>
            </a:r>
            <a:endParaRPr lang="en-US" altLang="ja-JP" sz="1100" dirty="0">
              <a:solidFill>
                <a:schemeClr val="bg1">
                  <a:lumMod val="95000"/>
                </a:schemeClr>
              </a:solidFill>
              <a:latin typeface="+mn-ea"/>
            </a:endParaRPr>
          </a:p>
          <a:p>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調整入力</a:t>
            </a:r>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により集計された</a:t>
            </a:r>
            <a:r>
              <a:rPr lang="en-US" altLang="ja-JP" sz="1100" dirty="0">
                <a:solidFill>
                  <a:schemeClr val="bg1">
                    <a:lumMod val="95000"/>
                  </a:schemeClr>
                </a:solidFill>
                <a:latin typeface="+mn-ea"/>
              </a:rPr>
              <a:t>CF</a:t>
            </a:r>
            <a:r>
              <a:rPr lang="ja-JP" altLang="en-US" sz="1100" dirty="0">
                <a:solidFill>
                  <a:schemeClr val="bg1">
                    <a:lumMod val="95000"/>
                  </a:schemeClr>
                </a:solidFill>
                <a:latin typeface="+mn-ea"/>
              </a:rPr>
              <a:t>科目残高を修正できます</a:t>
            </a:r>
            <a:endParaRPr lang="en-US" altLang="ja-JP" sz="1100" dirty="0">
              <a:solidFill>
                <a:schemeClr val="bg1">
                  <a:lumMod val="95000"/>
                </a:schemeClr>
              </a:solidFill>
              <a:latin typeface="+mn-ea"/>
            </a:endParaRPr>
          </a:p>
        </p:txBody>
      </p:sp>
      <p:pic>
        <p:nvPicPr>
          <p:cNvPr id="18" name="図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588" y="2067694"/>
            <a:ext cx="3708412" cy="176231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6300192" y="4227934"/>
            <a:ext cx="684076"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38091872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4" name="図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50" y="1203852"/>
            <a:ext cx="6583230" cy="3528138"/>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zh-TW" sz="1400" b="1" dirty="0">
                <a:solidFill>
                  <a:schemeClr val="tx2"/>
                </a:solidFill>
              </a:rPr>
              <a:t>CF</a:t>
            </a:r>
            <a:r>
              <a:rPr lang="zh-TW" altLang="en-US" sz="1400" b="1" dirty="0">
                <a:solidFill>
                  <a:schemeClr val="tx2"/>
                </a:solidFill>
              </a:rPr>
              <a:t>科目調整入力</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19.</a:t>
            </a:r>
            <a:r>
              <a:rPr lang="ja-JP" altLang="en-US" sz="1800" dirty="0">
                <a:solidFill>
                  <a:prstClr val="white"/>
                </a:solidFill>
              </a:rPr>
              <a:t>Ｃ／Ｆ直接法の対応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2" name="正方形/長方形 11"/>
          <p:cNvSpPr/>
          <p:nvPr/>
        </p:nvSpPr>
        <p:spPr>
          <a:xfrm>
            <a:off x="5904148" y="1887674"/>
            <a:ext cx="46805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四角形吹き出し 12"/>
          <p:cNvSpPr/>
          <p:nvPr/>
        </p:nvSpPr>
        <p:spPr>
          <a:xfrm>
            <a:off x="647565" y="1599642"/>
            <a:ext cx="4932548" cy="2844316"/>
          </a:xfrm>
          <a:prstGeom prst="wedgeRectCallout">
            <a:avLst>
              <a:gd name="adj1" fmla="val 55829"/>
              <a:gd name="adj2" fmla="val -3666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線吹き出し 2 (枠付き) 14"/>
          <p:cNvSpPr/>
          <p:nvPr/>
        </p:nvSpPr>
        <p:spPr>
          <a:xfrm>
            <a:off x="4806240" y="4049880"/>
            <a:ext cx="3852000" cy="529299"/>
          </a:xfrm>
          <a:prstGeom prst="borderCallout2">
            <a:avLst>
              <a:gd name="adj1" fmla="val 47313"/>
              <a:gd name="adj2" fmla="val 91"/>
              <a:gd name="adj3" fmla="val 47316"/>
              <a:gd name="adj4" fmla="val -7682"/>
              <a:gd name="adj5" fmla="val -20588"/>
              <a:gd name="adj6" fmla="val -168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調整入力</a:t>
            </a:r>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により集計された</a:t>
            </a:r>
            <a:r>
              <a:rPr lang="en-US" altLang="ja-JP" sz="1100" dirty="0">
                <a:solidFill>
                  <a:schemeClr val="bg1">
                    <a:lumMod val="95000"/>
                  </a:schemeClr>
                </a:solidFill>
                <a:latin typeface="+mn-ea"/>
              </a:rPr>
              <a:t>CF</a:t>
            </a:r>
            <a:r>
              <a:rPr lang="ja-JP" altLang="en-US" sz="1100" dirty="0">
                <a:solidFill>
                  <a:schemeClr val="bg1">
                    <a:lumMod val="95000"/>
                  </a:schemeClr>
                </a:solidFill>
                <a:latin typeface="+mn-ea"/>
              </a:rPr>
              <a:t>科目残高を修正できます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29244710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112</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仕訳伝票に対応していた部門別科目セキュリティのチェックを、</a:t>
            </a:r>
            <a:endParaRPr lang="en-US" altLang="ja-JP" dirty="0">
              <a:solidFill>
                <a:prstClr val="black"/>
              </a:solidFill>
            </a:endParaRPr>
          </a:p>
          <a:p>
            <a:pPr lvl="0">
              <a:lnSpc>
                <a:spcPts val="1900"/>
              </a:lnSpc>
              <a:buClr>
                <a:srgbClr val="F9BE00"/>
              </a:buClr>
            </a:pPr>
            <a:r>
              <a:rPr lang="ja-JP" altLang="en-US" dirty="0">
                <a:solidFill>
                  <a:prstClr val="black"/>
                </a:solidFill>
              </a:rPr>
              <a:t>　債権系、債務系の伝票についてもチェックするよう対応しました　</a:t>
            </a:r>
            <a:endParaRPr lang="en-US" altLang="ja-JP" dirty="0">
              <a:solidFill>
                <a:prstClr val="black"/>
              </a:solidFill>
            </a:endParaRPr>
          </a:p>
          <a:p>
            <a:pPr lvl="0">
              <a:lnSpc>
                <a:spcPts val="1900"/>
              </a:lnSpc>
              <a:buClr>
                <a:srgbClr val="F9BE00"/>
              </a:buClr>
            </a:pPr>
            <a:r>
              <a:rPr lang="ja-JP" altLang="en-US" dirty="0">
                <a:solidFill>
                  <a:prstClr val="black"/>
                </a:solidFill>
              </a:rPr>
              <a:t>　対応した伝票種類は次の通りです</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pPr lvl="0"/>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20.</a:t>
            </a:r>
            <a:r>
              <a:rPr lang="ja-JP" altLang="en-US" sz="1800" dirty="0">
                <a:solidFill>
                  <a:prstClr val="white"/>
                </a:solidFill>
              </a:rPr>
              <a:t>部門別科目セキュリティ対応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テキスト プレースホルダー 2"/>
          <p:cNvSpPr txBox="1">
            <a:spLocks/>
          </p:cNvSpPr>
          <p:nvPr/>
        </p:nvSpPr>
        <p:spPr>
          <a:xfrm>
            <a:off x="504484" y="1815666"/>
            <a:ext cx="8424000" cy="33103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＜対象伝票＞</a:t>
            </a:r>
            <a:r>
              <a:rPr lang="en-US" altLang="ja-JP" dirty="0">
                <a:solidFill>
                  <a:prstClr val="black"/>
                </a:solidFill>
              </a:rPr>
              <a:t>	</a:t>
            </a:r>
          </a:p>
          <a:p>
            <a:pPr>
              <a:lnSpc>
                <a:spcPts val="1900"/>
              </a:lnSpc>
              <a:buClr>
                <a:srgbClr val="F9BE00"/>
              </a:buClr>
            </a:pPr>
            <a:endParaRPr lang="en-US" altLang="ja-JP" dirty="0">
              <a:solidFill>
                <a:prstClr val="black"/>
              </a:solidFill>
            </a:endParaRPr>
          </a:p>
        </p:txBody>
      </p:sp>
      <p:graphicFrame>
        <p:nvGraphicFramePr>
          <p:cNvPr id="9" name="表 8"/>
          <p:cNvGraphicFramePr>
            <a:graphicFrameLocks noGrp="1"/>
          </p:cNvGraphicFramePr>
          <p:nvPr/>
        </p:nvGraphicFramePr>
        <p:xfrm>
          <a:off x="683566" y="2061190"/>
          <a:ext cx="4068454" cy="2438400"/>
        </p:xfrm>
        <a:graphic>
          <a:graphicData uri="http://schemas.openxmlformats.org/drawingml/2006/table">
            <a:tbl>
              <a:tblPr firstRow="1" bandRow="1">
                <a:tableStyleId>{21E4AEA4-8DFA-4A89-87EB-49C32662AFE0}</a:tableStyleId>
              </a:tblPr>
              <a:tblGrid>
                <a:gridCol w="1911684">
                  <a:extLst>
                    <a:ext uri="{9D8B030D-6E8A-4147-A177-3AD203B41FA5}">
                      <a16:colId xmlns:a16="http://schemas.microsoft.com/office/drawing/2014/main" val="744128327"/>
                    </a:ext>
                  </a:extLst>
                </a:gridCol>
                <a:gridCol w="2156770">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伝票</a:t>
                      </a: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対象明細</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支払伝票</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支払明細（費用明細）</a:t>
                      </a:r>
                    </a:p>
                  </a:txBody>
                  <a:tcPr/>
                </a:tc>
                <a:extLst>
                  <a:ext uri="{0D108BD9-81ED-4DB2-BD59-A6C34878D82A}">
                    <a16:rowId xmlns:a16="http://schemas.microsoft.com/office/drawing/2014/main" val="3937712758"/>
                  </a:ext>
                </a:extLst>
              </a:tr>
              <a:tr h="0">
                <a:tc>
                  <a:txBody>
                    <a:bodyPr/>
                    <a:lstStyle/>
                    <a:p>
                      <a:r>
                        <a:rPr kumimoji="1" lang="ja-JP" altLang="en-US" sz="1000" dirty="0">
                          <a:latin typeface="+mn-ea"/>
                          <a:ea typeface="+mn-ea"/>
                        </a:rPr>
                        <a:t>債務計上伝票</a:t>
                      </a:r>
                    </a:p>
                  </a:txBody>
                  <a:tcPr/>
                </a:tc>
                <a:tc>
                  <a:txBody>
                    <a:bodyPr/>
                    <a:lstStyle/>
                    <a:p>
                      <a:r>
                        <a:rPr kumimoji="1" lang="ja-JP" altLang="en-US" sz="1000" dirty="0">
                          <a:latin typeface="+mn-ea"/>
                          <a:ea typeface="+mn-ea"/>
                        </a:rPr>
                        <a:t>明細（費用明細）</a:t>
                      </a:r>
                    </a:p>
                  </a:txBody>
                  <a:tcPr/>
                </a:tc>
                <a:extLst>
                  <a:ext uri="{0D108BD9-81ED-4DB2-BD59-A6C34878D82A}">
                    <a16:rowId xmlns:a16="http://schemas.microsoft.com/office/drawing/2014/main" val="228697415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債務振替伝票</a:t>
                      </a:r>
                    </a:p>
                  </a:txBody>
                  <a:tcPr/>
                </a:tc>
                <a:tc>
                  <a:txBody>
                    <a:bodyPr/>
                    <a:lstStyle/>
                    <a:p>
                      <a:r>
                        <a:rPr kumimoji="1" lang="ja-JP" altLang="en-US" sz="1000" dirty="0">
                          <a:latin typeface="+mn-ea"/>
                          <a:ea typeface="+mn-ea"/>
                        </a:rPr>
                        <a:t>振替先明細</a:t>
                      </a:r>
                    </a:p>
                  </a:txBody>
                  <a:tcPr/>
                </a:tc>
                <a:extLst>
                  <a:ext uri="{0D108BD9-81ED-4DB2-BD59-A6C34878D82A}">
                    <a16:rowId xmlns:a16="http://schemas.microsoft.com/office/drawing/2014/main" val="461988586"/>
                  </a:ext>
                </a:extLst>
              </a:tr>
              <a:tr h="0">
                <a:tc rowSpan="3">
                  <a:txBody>
                    <a:bodyPr/>
                    <a:lstStyle/>
                    <a:p>
                      <a:r>
                        <a:rPr kumimoji="1" lang="ja-JP" altLang="en-US" sz="1000" dirty="0">
                          <a:latin typeface="+mn-ea"/>
                          <a:ea typeface="+mn-ea"/>
                        </a:rPr>
                        <a:t>経費・仮払精算伝票（</a:t>
                      </a:r>
                      <a:r>
                        <a:rPr kumimoji="1" lang="en-US" altLang="ja-JP" sz="1000" dirty="0">
                          <a:latin typeface="+mn-ea"/>
                          <a:ea typeface="+mn-ea"/>
                        </a:rPr>
                        <a:t>※</a:t>
                      </a:r>
                      <a:r>
                        <a:rPr kumimoji="1" lang="ja-JP" altLang="en-US" sz="1000" dirty="0">
                          <a:latin typeface="+mn-ea"/>
                          <a:ea typeface="+mn-ea"/>
                        </a:rPr>
                        <a:t>）</a:t>
                      </a:r>
                      <a:endParaRPr kumimoji="1" lang="en-US" altLang="ja-JP" sz="1000" dirty="0">
                        <a:latin typeface="+mn-ea"/>
                        <a:ea typeface="+mn-ea"/>
                      </a:endParaRPr>
                    </a:p>
                  </a:txBody>
                  <a:tcPr/>
                </a:tc>
                <a:tc>
                  <a:txBody>
                    <a:bodyPr/>
                    <a:lstStyle/>
                    <a:p>
                      <a:r>
                        <a:rPr kumimoji="1" lang="ja-JP" altLang="en-US" sz="1000" dirty="0">
                          <a:latin typeface="+mn-ea"/>
                          <a:ea typeface="+mn-ea"/>
                        </a:rPr>
                        <a:t>交通費明細</a:t>
                      </a:r>
                    </a:p>
                  </a:txBody>
                  <a:tcPr/>
                </a:tc>
                <a:extLst>
                  <a:ext uri="{0D108BD9-81ED-4DB2-BD59-A6C34878D82A}">
                    <a16:rowId xmlns:a16="http://schemas.microsoft.com/office/drawing/2014/main" val="491301108"/>
                  </a:ext>
                </a:extLst>
              </a:tr>
              <a:tr h="0">
                <a:tc vMerge="1">
                  <a:txBody>
                    <a:bodyPr/>
                    <a:lstStyle/>
                    <a:p>
                      <a:endParaRPr kumimoji="1" lang="ja-JP" altLang="en-US" sz="1000" dirty="0">
                        <a:latin typeface="+mn-ea"/>
                        <a:ea typeface="+mn-ea"/>
                      </a:endParaRPr>
                    </a:p>
                  </a:txBody>
                  <a:tcPr/>
                </a:tc>
                <a:tc>
                  <a:txBody>
                    <a:bodyPr/>
                    <a:lstStyle/>
                    <a:p>
                      <a:r>
                        <a:rPr kumimoji="1" lang="ja-JP" altLang="en-US" sz="1000" dirty="0">
                          <a:latin typeface="+mn-ea"/>
                          <a:ea typeface="+mn-ea"/>
                        </a:rPr>
                        <a:t>手当明細</a:t>
                      </a:r>
                    </a:p>
                  </a:txBody>
                  <a:tcPr/>
                </a:tc>
                <a:extLst>
                  <a:ext uri="{0D108BD9-81ED-4DB2-BD59-A6C34878D82A}">
                    <a16:rowId xmlns:a16="http://schemas.microsoft.com/office/drawing/2014/main" val="1746005608"/>
                  </a:ext>
                </a:extLst>
              </a:tr>
              <a:tr h="0">
                <a:tc vMerge="1">
                  <a:txBody>
                    <a:bodyPr/>
                    <a:lstStyle/>
                    <a:p>
                      <a:endParaRPr kumimoji="1" lang="ja-JP" altLang="en-US" sz="1000" dirty="0">
                        <a:latin typeface="+mn-ea"/>
                        <a:ea typeface="+mn-ea"/>
                      </a:endParaRPr>
                    </a:p>
                  </a:txBody>
                  <a:tcPr/>
                </a:tc>
                <a:tc>
                  <a:txBody>
                    <a:bodyPr/>
                    <a:lstStyle/>
                    <a:p>
                      <a:r>
                        <a:rPr kumimoji="1" lang="ja-JP" altLang="en-US" sz="1000" dirty="0">
                          <a:latin typeface="+mn-ea"/>
                          <a:ea typeface="+mn-ea"/>
                        </a:rPr>
                        <a:t>経費明細</a:t>
                      </a:r>
                    </a:p>
                  </a:txBody>
                  <a:tcPr/>
                </a:tc>
                <a:extLst>
                  <a:ext uri="{0D108BD9-81ED-4DB2-BD59-A6C34878D82A}">
                    <a16:rowId xmlns:a16="http://schemas.microsoft.com/office/drawing/2014/main" val="3462089415"/>
                  </a:ext>
                </a:extLst>
              </a:tr>
              <a:tr h="0">
                <a:tc>
                  <a:txBody>
                    <a:bodyPr/>
                    <a:lstStyle/>
                    <a:p>
                      <a:r>
                        <a:rPr kumimoji="1" lang="zh-TW" altLang="en-US" sz="1000" dirty="0">
                          <a:latin typeface="+mn-ea"/>
                          <a:ea typeface="+mn-ea"/>
                        </a:rPr>
                        <a:t>前払金一括計上伝票</a:t>
                      </a:r>
                      <a:endParaRPr kumimoji="1" lang="ja-JP" altLang="en-US" sz="1000" dirty="0">
                        <a:latin typeface="+mn-ea"/>
                        <a:ea typeface="+mn-ea"/>
                      </a:endParaRPr>
                    </a:p>
                  </a:txBody>
                  <a:tcPr/>
                </a:tc>
                <a:tc>
                  <a:txBody>
                    <a:bodyPr/>
                    <a:lstStyle/>
                    <a:p>
                      <a:r>
                        <a:rPr kumimoji="1" lang="zh-TW" altLang="en-US" sz="1000" dirty="0">
                          <a:latin typeface="+mn-ea"/>
                          <a:ea typeface="+mn-ea"/>
                        </a:rPr>
                        <a:t>明細（費用計上明細）</a:t>
                      </a:r>
                      <a:endParaRPr kumimoji="1" lang="ja-JP" altLang="en-US" sz="1000" dirty="0">
                        <a:latin typeface="+mn-ea"/>
                        <a:ea typeface="+mn-ea"/>
                      </a:endParaRPr>
                    </a:p>
                  </a:txBody>
                  <a:tcPr/>
                </a:tc>
                <a:extLst>
                  <a:ext uri="{0D108BD9-81ED-4DB2-BD59-A6C34878D82A}">
                    <a16:rowId xmlns:a16="http://schemas.microsoft.com/office/drawing/2014/main" val="3768626110"/>
                  </a:ext>
                </a:extLst>
              </a:tr>
              <a:tr h="0">
                <a:tc>
                  <a:txBody>
                    <a:bodyPr/>
                    <a:lstStyle/>
                    <a:p>
                      <a:r>
                        <a:rPr kumimoji="1" lang="ja-JP" altLang="en-US" sz="1000" dirty="0">
                          <a:latin typeface="+mn-ea"/>
                          <a:ea typeface="+mn-ea"/>
                        </a:rPr>
                        <a:t>債権伝票</a:t>
                      </a:r>
                    </a:p>
                  </a:txBody>
                  <a:tcPr/>
                </a:tc>
                <a:tc>
                  <a:txBody>
                    <a:bodyPr/>
                    <a:lstStyle/>
                    <a:p>
                      <a:r>
                        <a:rPr kumimoji="1" lang="zh-TW" altLang="en-US" sz="1000" dirty="0">
                          <a:latin typeface="+mn-ea"/>
                          <a:ea typeface="+mn-ea"/>
                        </a:rPr>
                        <a:t>明細（売上明細）</a:t>
                      </a:r>
                      <a:endParaRPr kumimoji="1" lang="ja-JP" altLang="en-US" sz="1000" dirty="0">
                        <a:latin typeface="+mn-ea"/>
                        <a:ea typeface="+mn-ea"/>
                      </a:endParaRPr>
                    </a:p>
                  </a:txBody>
                  <a:tcPr/>
                </a:tc>
                <a:extLst>
                  <a:ext uri="{0D108BD9-81ED-4DB2-BD59-A6C34878D82A}">
                    <a16:rowId xmlns:a16="http://schemas.microsoft.com/office/drawing/2014/main" val="3321329949"/>
                  </a:ext>
                </a:extLst>
              </a:tr>
              <a:tr h="0">
                <a:tc>
                  <a:txBody>
                    <a:bodyPr/>
                    <a:lstStyle/>
                    <a:p>
                      <a:r>
                        <a:rPr kumimoji="1" lang="zh-TW" altLang="en-US" sz="1000" dirty="0">
                          <a:latin typeface="+mn-ea"/>
                          <a:ea typeface="+mn-ea"/>
                        </a:rPr>
                        <a:t>債権計上伝票</a:t>
                      </a:r>
                      <a:endParaRPr kumimoji="1" lang="ja-JP" altLang="en-US" sz="1000" dirty="0">
                        <a:latin typeface="+mn-ea"/>
                        <a:ea typeface="+mn-ea"/>
                      </a:endParaRPr>
                    </a:p>
                  </a:txBody>
                  <a:tcPr/>
                </a:tc>
                <a:tc>
                  <a:txBody>
                    <a:bodyPr/>
                    <a:lstStyle/>
                    <a:p>
                      <a:r>
                        <a:rPr kumimoji="1" lang="zh-TW" altLang="en-US" sz="1000" dirty="0">
                          <a:latin typeface="+mn-ea"/>
                          <a:ea typeface="+mn-ea"/>
                        </a:rPr>
                        <a:t>明細（売上明細）</a:t>
                      </a:r>
                      <a:endParaRPr kumimoji="1" lang="ja-JP" altLang="en-US" sz="1000" dirty="0">
                        <a:latin typeface="+mn-ea"/>
                        <a:ea typeface="+mn-ea"/>
                      </a:endParaRPr>
                    </a:p>
                  </a:txBody>
                  <a:tcPr/>
                </a:tc>
                <a:extLst>
                  <a:ext uri="{0D108BD9-81ED-4DB2-BD59-A6C34878D82A}">
                    <a16:rowId xmlns:a16="http://schemas.microsoft.com/office/drawing/2014/main" val="2757218867"/>
                  </a:ext>
                </a:extLst>
              </a:tr>
            </a:tbl>
          </a:graphicData>
        </a:graphic>
      </p:graphicFrame>
      <p:sp>
        <p:nvSpPr>
          <p:cNvPr id="12" name="テキスト プレースホルダー 2"/>
          <p:cNvSpPr txBox="1">
            <a:spLocks/>
          </p:cNvSpPr>
          <p:nvPr/>
        </p:nvSpPr>
        <p:spPr>
          <a:xfrm>
            <a:off x="503548" y="4515966"/>
            <a:ext cx="8424000" cy="33103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dirty="0">
                <a:solidFill>
                  <a:prstClr val="black"/>
                </a:solidFill>
              </a:rPr>
              <a:t>　（</a:t>
            </a:r>
            <a:r>
              <a:rPr lang="en-US" altLang="ja-JP" sz="1000" dirty="0">
                <a:solidFill>
                  <a:prstClr val="black"/>
                </a:solidFill>
              </a:rPr>
              <a:t>※</a:t>
            </a:r>
            <a:r>
              <a:rPr lang="ja-JP" altLang="en-US" sz="1000" dirty="0">
                <a:solidFill>
                  <a:prstClr val="black"/>
                </a:solidFill>
              </a:rPr>
              <a:t>）従業員モバイルオプションも含む</a:t>
            </a:r>
            <a:r>
              <a:rPr lang="en-US" altLang="ja-JP" sz="1000" dirty="0">
                <a:solidFill>
                  <a:prstClr val="black"/>
                </a:solidFill>
              </a:rPr>
              <a:t>	</a:t>
            </a:r>
          </a:p>
          <a:p>
            <a:pPr>
              <a:lnSpc>
                <a:spcPts val="1900"/>
              </a:lnSpc>
              <a:buClr>
                <a:srgbClr val="F9BE00"/>
              </a:buClr>
            </a:pPr>
            <a:endParaRPr lang="en-US" altLang="ja-JP" sz="1000" dirty="0">
              <a:solidFill>
                <a:prstClr val="black"/>
              </a:solidFill>
            </a:endParaRPr>
          </a:p>
        </p:txBody>
      </p:sp>
    </p:spTree>
    <p:extLst>
      <p:ext uri="{BB962C8B-B14F-4D97-AF65-F5344CB8AC3E}">
        <p14:creationId xmlns:p14="http://schemas.microsoft.com/office/powerpoint/2010/main" val="29209989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新会社セットアップ／会計管理マスタ登録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20</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rPr>
              <a:t>部門別科目セキュリティ対応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4" name="図 13"/>
          <p:cNvPicPr>
            <a:picLocks noChangeAspect="1"/>
          </p:cNvPicPr>
          <p:nvPr/>
        </p:nvPicPr>
        <p:blipFill>
          <a:blip r:embed="rId2"/>
          <a:stretch>
            <a:fillRect/>
          </a:stretch>
        </p:blipFill>
        <p:spPr>
          <a:xfrm>
            <a:off x="431540" y="1239602"/>
            <a:ext cx="6020484" cy="1299877"/>
          </a:xfrm>
          <a:prstGeom prst="rect">
            <a:avLst/>
          </a:prstGeom>
          <a:ln>
            <a:solidFill>
              <a:schemeClr val="bg1">
                <a:lumMod val="75000"/>
              </a:schemeClr>
            </a:solidFill>
          </a:ln>
        </p:spPr>
      </p:pic>
      <p:pic>
        <p:nvPicPr>
          <p:cNvPr id="16" name="図 15"/>
          <p:cNvPicPr>
            <a:picLocks noChangeAspect="1"/>
          </p:cNvPicPr>
          <p:nvPr/>
        </p:nvPicPr>
        <p:blipFill>
          <a:blip r:embed="rId3"/>
          <a:stretch>
            <a:fillRect/>
          </a:stretch>
        </p:blipFill>
        <p:spPr>
          <a:xfrm>
            <a:off x="827584" y="2248046"/>
            <a:ext cx="6012668" cy="1769583"/>
          </a:xfrm>
          <a:prstGeom prst="rect">
            <a:avLst/>
          </a:prstGeom>
          <a:ln>
            <a:solidFill>
              <a:schemeClr val="bg1">
                <a:lumMod val="75000"/>
              </a:schemeClr>
            </a:solidFill>
          </a:ln>
        </p:spPr>
      </p:pic>
      <p:sp>
        <p:nvSpPr>
          <p:cNvPr id="19" name="正方形/長方形 18"/>
          <p:cNvSpPr/>
          <p:nvPr/>
        </p:nvSpPr>
        <p:spPr>
          <a:xfrm>
            <a:off x="899592" y="2341456"/>
            <a:ext cx="5184576" cy="1598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8" name="図 17"/>
          <p:cNvPicPr>
            <a:picLocks noChangeAspect="1"/>
          </p:cNvPicPr>
          <p:nvPr/>
        </p:nvPicPr>
        <p:blipFill>
          <a:blip r:embed="rId4"/>
          <a:stretch>
            <a:fillRect/>
          </a:stretch>
        </p:blipFill>
        <p:spPr>
          <a:xfrm>
            <a:off x="2339752" y="3527043"/>
            <a:ext cx="6006988" cy="1253082"/>
          </a:xfrm>
          <a:prstGeom prst="rect">
            <a:avLst/>
          </a:prstGeom>
          <a:ln>
            <a:solidFill>
              <a:schemeClr val="bg1">
                <a:lumMod val="75000"/>
              </a:schemeClr>
            </a:solidFill>
          </a:ln>
        </p:spPr>
      </p:pic>
      <p:sp>
        <p:nvSpPr>
          <p:cNvPr id="20" name="正方形/長方形 19"/>
          <p:cNvSpPr/>
          <p:nvPr/>
        </p:nvSpPr>
        <p:spPr>
          <a:xfrm>
            <a:off x="2408920" y="3688538"/>
            <a:ext cx="5187416" cy="935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1" name="線吹き出し 2 (枠付き) 20"/>
          <p:cNvSpPr/>
          <p:nvPr/>
        </p:nvSpPr>
        <p:spPr>
          <a:xfrm>
            <a:off x="4788024" y="2656593"/>
            <a:ext cx="3870000" cy="528267"/>
          </a:xfrm>
          <a:prstGeom prst="borderCallout2">
            <a:avLst>
              <a:gd name="adj1" fmla="val 47313"/>
              <a:gd name="adj2" fmla="val 91"/>
              <a:gd name="adj3" fmla="val 47316"/>
              <a:gd name="adj4" fmla="val -7682"/>
              <a:gd name="adj5" fmla="val 110939"/>
              <a:gd name="adj6" fmla="val -1375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入力画面と外部データ取込（外部データ連携）の</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チェック有無を指定します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12725299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114</a:t>
            </a:fld>
            <a:endParaRPr kumimoji="1" lang="ja-JP" altLang="en-US" dirty="0"/>
          </a:p>
        </p:txBody>
      </p:sp>
      <p:sp>
        <p:nvSpPr>
          <p:cNvPr id="3" name="テキスト プレースホルダー 2"/>
          <p:cNvSpPr>
            <a:spLocks noGrp="1"/>
          </p:cNvSpPr>
          <p:nvPr>
            <p:ph type="body" sz="quarter" idx="14"/>
          </p:nvPr>
        </p:nvSpPr>
        <p:spPr>
          <a:xfrm>
            <a:off x="360000" y="879562"/>
            <a:ext cx="8424000" cy="121330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仕訳伝票、経費・仮払精算伝票に対応していた伝票即印刷を、支払伝票、債務計上伝票についても即印刷できるよう</a:t>
            </a:r>
            <a:endParaRPr lang="en-US" altLang="ja-JP" dirty="0">
              <a:solidFill>
                <a:prstClr val="black"/>
              </a:solidFill>
            </a:endParaRPr>
          </a:p>
          <a:p>
            <a:pPr lvl="0">
              <a:lnSpc>
                <a:spcPts val="1900"/>
              </a:lnSpc>
              <a:buClr>
                <a:srgbClr val="F9BE00"/>
              </a:buClr>
            </a:pPr>
            <a:r>
              <a:rPr lang="ja-JP" altLang="en-US" dirty="0">
                <a:solidFill>
                  <a:prstClr val="black"/>
                </a:solidFill>
              </a:rPr>
              <a:t>　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対応した機能は次の通りです</a:t>
            </a: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21</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伝票即印刷対応（支払伝票、債務計上伝票）</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プレースホルダー 2"/>
          <p:cNvSpPr txBox="1">
            <a:spLocks/>
          </p:cNvSpPr>
          <p:nvPr/>
        </p:nvSpPr>
        <p:spPr>
          <a:xfrm>
            <a:off x="504484" y="1923678"/>
            <a:ext cx="8424000" cy="33103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＜対象機能＞</a:t>
            </a:r>
            <a:r>
              <a:rPr lang="en-US" altLang="ja-JP" dirty="0">
                <a:solidFill>
                  <a:prstClr val="black"/>
                </a:solidFill>
              </a:rPr>
              <a:t>	</a:t>
            </a:r>
          </a:p>
          <a:p>
            <a:pPr>
              <a:lnSpc>
                <a:spcPts val="1900"/>
              </a:lnSpc>
              <a:buClr>
                <a:srgbClr val="F9BE00"/>
              </a:buClr>
            </a:pPr>
            <a:endParaRPr lang="en-US" altLang="ja-JP" dirty="0">
              <a:solidFill>
                <a:prstClr val="black"/>
              </a:solidFill>
            </a:endParaRPr>
          </a:p>
        </p:txBody>
      </p:sp>
      <p:graphicFrame>
        <p:nvGraphicFramePr>
          <p:cNvPr id="11" name="表 10"/>
          <p:cNvGraphicFramePr>
            <a:graphicFrameLocks noGrp="1"/>
          </p:cNvGraphicFramePr>
          <p:nvPr/>
        </p:nvGraphicFramePr>
        <p:xfrm>
          <a:off x="683566" y="2169202"/>
          <a:ext cx="3492389" cy="1219200"/>
        </p:xfrm>
        <a:graphic>
          <a:graphicData uri="http://schemas.openxmlformats.org/drawingml/2006/table">
            <a:tbl>
              <a:tblPr firstRow="1" bandRow="1">
                <a:tableStyleId>{21E4AEA4-8DFA-4A89-87EB-49C32662AFE0}</a:tableStyleId>
              </a:tblPr>
              <a:tblGrid>
                <a:gridCol w="1044118">
                  <a:extLst>
                    <a:ext uri="{9D8B030D-6E8A-4147-A177-3AD203B41FA5}">
                      <a16:colId xmlns:a16="http://schemas.microsoft.com/office/drawing/2014/main" val="744128327"/>
                    </a:ext>
                  </a:extLst>
                </a:gridCol>
                <a:gridCol w="2448271">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APE00100</a:t>
                      </a:r>
                      <a:endParaRPr kumimoji="1" lang="ja-JP" altLang="en-US" sz="10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1000" dirty="0">
                          <a:latin typeface="+mn-ea"/>
                          <a:ea typeface="+mn-ea"/>
                        </a:rPr>
                        <a:t>支払伝票入力</a:t>
                      </a:r>
                      <a:endParaRPr kumimoji="1" lang="ja-JP" altLang="en-US" sz="1000" dirty="0">
                        <a:latin typeface="+mn-ea"/>
                        <a:ea typeface="+mn-ea"/>
                      </a:endParaRPr>
                    </a:p>
                  </a:txBody>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APE00700</a:t>
                      </a:r>
                      <a:endParaRPr kumimoji="1" lang="ja-JP" altLang="en-US" sz="1000" dirty="0">
                        <a:latin typeface="+mn-ea"/>
                        <a:ea typeface="+mn-ea"/>
                      </a:endParaRPr>
                    </a:p>
                  </a:txBody>
                  <a:tcPr/>
                </a:tc>
                <a:tc>
                  <a:txBody>
                    <a:bodyPr/>
                    <a:lstStyle/>
                    <a:p>
                      <a:r>
                        <a:rPr kumimoji="1" lang="zh-TW" altLang="en-US" sz="1000" dirty="0">
                          <a:latin typeface="+mn-ea"/>
                          <a:ea typeface="+mn-ea"/>
                        </a:rPr>
                        <a:t>債務計上入力</a:t>
                      </a:r>
                      <a:endParaRPr kumimoji="1" lang="ja-JP" altLang="en-US" sz="1000" dirty="0">
                        <a:latin typeface="+mn-ea"/>
                        <a:ea typeface="+mn-ea"/>
                      </a:endParaRPr>
                    </a:p>
                  </a:txBody>
                  <a:tcPr/>
                </a:tc>
                <a:extLst>
                  <a:ext uri="{0D108BD9-81ED-4DB2-BD59-A6C34878D82A}">
                    <a16:rowId xmlns:a16="http://schemas.microsoft.com/office/drawing/2014/main" val="228697415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APE06200</a:t>
                      </a:r>
                      <a:endParaRPr kumimoji="1" lang="ja-JP" altLang="en-US" sz="1000" dirty="0">
                        <a:latin typeface="+mn-ea"/>
                        <a:ea typeface="+mn-ea"/>
                      </a:endParaRPr>
                    </a:p>
                  </a:txBody>
                  <a:tcPr/>
                </a:tc>
                <a:tc>
                  <a:txBody>
                    <a:bodyPr/>
                    <a:lstStyle/>
                    <a:p>
                      <a:r>
                        <a:rPr kumimoji="1" lang="en-US" altLang="zh-TW" sz="1000" dirty="0">
                          <a:latin typeface="+mn-ea"/>
                          <a:ea typeface="+mn-ea"/>
                        </a:rPr>
                        <a:t>AI</a:t>
                      </a:r>
                      <a:r>
                        <a:rPr kumimoji="1" lang="zh-TW" altLang="en-US" sz="1000" dirty="0">
                          <a:latin typeface="+mn-ea"/>
                          <a:ea typeface="+mn-ea"/>
                        </a:rPr>
                        <a:t>支払伝票作成</a:t>
                      </a:r>
                      <a:endParaRPr kumimoji="1" lang="ja-JP" altLang="en-US" sz="1000" dirty="0">
                        <a:latin typeface="+mn-ea"/>
                        <a:ea typeface="+mn-ea"/>
                      </a:endParaRPr>
                    </a:p>
                  </a:txBody>
                  <a:tcPr/>
                </a:tc>
                <a:extLst>
                  <a:ext uri="{0D108BD9-81ED-4DB2-BD59-A6C34878D82A}">
                    <a16:rowId xmlns:a16="http://schemas.microsoft.com/office/drawing/2014/main" val="461988586"/>
                  </a:ext>
                </a:extLst>
              </a:tr>
              <a:tr h="0">
                <a:tc>
                  <a:txBody>
                    <a:bodyPr/>
                    <a:lstStyle/>
                    <a:p>
                      <a:r>
                        <a:rPr kumimoji="1" lang="en-US" altLang="ja-JP" sz="1000" dirty="0">
                          <a:latin typeface="+mn-ea"/>
                          <a:ea typeface="+mn-ea"/>
                        </a:rPr>
                        <a:t>APE01100</a:t>
                      </a:r>
                      <a:endParaRPr kumimoji="1" lang="ja-JP" altLang="en-US" sz="1000" dirty="0">
                        <a:latin typeface="+mn-ea"/>
                        <a:ea typeface="+mn-ea"/>
                      </a:endParaRPr>
                    </a:p>
                  </a:txBody>
                  <a:tcPr/>
                </a:tc>
                <a:tc>
                  <a:txBody>
                    <a:bodyPr/>
                    <a:lstStyle/>
                    <a:p>
                      <a:r>
                        <a:rPr kumimoji="1" lang="zh-TW" altLang="en-US" sz="1000" dirty="0">
                          <a:latin typeface="+mn-ea"/>
                          <a:ea typeface="+mn-ea"/>
                        </a:rPr>
                        <a:t>債務振替入力</a:t>
                      </a:r>
                      <a:endParaRPr kumimoji="1" lang="ja-JP" altLang="en-US" sz="1000" dirty="0">
                        <a:latin typeface="+mn-ea"/>
                        <a:ea typeface="+mn-ea"/>
                      </a:endParaRPr>
                    </a:p>
                  </a:txBody>
                  <a:tcPr/>
                </a:tc>
                <a:extLst>
                  <a:ext uri="{0D108BD9-81ED-4DB2-BD59-A6C34878D82A}">
                    <a16:rowId xmlns:a16="http://schemas.microsoft.com/office/drawing/2014/main" val="2757218867"/>
                  </a:ext>
                </a:extLst>
              </a:tr>
            </a:tbl>
          </a:graphicData>
        </a:graphic>
      </p:graphicFrame>
    </p:spTree>
    <p:extLst>
      <p:ext uri="{BB962C8B-B14F-4D97-AF65-F5344CB8AC3E}">
        <p14:creationId xmlns:p14="http://schemas.microsoft.com/office/powerpoint/2010/main" val="24113369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1" name="図 10"/>
          <p:cNvPicPr>
            <a:picLocks noChangeAspect="1"/>
          </p:cNvPicPr>
          <p:nvPr/>
        </p:nvPicPr>
        <p:blipFill>
          <a:blip r:embed="rId2"/>
          <a:stretch>
            <a:fillRect/>
          </a:stretch>
        </p:blipFill>
        <p:spPr>
          <a:xfrm>
            <a:off x="539552" y="1203598"/>
            <a:ext cx="6780678" cy="3456384"/>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115</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新会社セットアップ／会計管理マスタ登録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ea typeface="メイリオ" panose="020B0604030504040204" pitchFamily="50" charset="-128"/>
              </a:rPr>
              <a:t>21</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伝票即印刷対応（支払伝票、債務計上伝票）</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正方形/長方形 9"/>
          <p:cNvSpPr/>
          <p:nvPr/>
        </p:nvSpPr>
        <p:spPr>
          <a:xfrm>
            <a:off x="683568" y="2931790"/>
            <a:ext cx="5580620" cy="324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8" name="線吹き出し 2 (枠付き) 17"/>
          <p:cNvSpPr/>
          <p:nvPr/>
        </p:nvSpPr>
        <p:spPr>
          <a:xfrm>
            <a:off x="4139952" y="2371419"/>
            <a:ext cx="4059748" cy="398353"/>
          </a:xfrm>
          <a:prstGeom prst="borderCallout2">
            <a:avLst>
              <a:gd name="adj1" fmla="val 58573"/>
              <a:gd name="adj2" fmla="val -1980"/>
              <a:gd name="adj3" fmla="val 58667"/>
              <a:gd name="adj4" fmla="val -15615"/>
              <a:gd name="adj5" fmla="val 140621"/>
              <a:gd name="adj6" fmla="val -21405"/>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出力帳票の形式を指定します</a:t>
            </a:r>
            <a:endParaRPr lang="en-US" altLang="ja-JP" sz="1100" dirty="0">
              <a:solidFill>
                <a:schemeClr val="bg1"/>
              </a:solidFill>
              <a:latin typeface="+mn-ea"/>
            </a:endParaRPr>
          </a:p>
        </p:txBody>
      </p:sp>
      <p:pic>
        <p:nvPicPr>
          <p:cNvPr id="6" name="図 6" descr="アイコン&#10;&#10;説明は自動で生成されたものです">
            <a:extLst>
              <a:ext uri="{FF2B5EF4-FFF2-40B4-BE49-F238E27FC236}">
                <a16:creationId xmlns:a16="http://schemas.microsoft.com/office/drawing/2014/main" id="{432AA478-1FD0-4DA7-B947-9E446BF6C876}"/>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D34207AA-8B1E-4685-B77F-1EC0EFAC13ED}"/>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7761956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116</a:t>
            </a:fld>
            <a:endParaRPr kumimoji="1" lang="ja-JP" altLang="en-US" dirty="0"/>
          </a:p>
        </p:txBody>
      </p:sp>
      <p:sp>
        <p:nvSpPr>
          <p:cNvPr id="3" name="テキスト プレースホルダー 2"/>
          <p:cNvSpPr>
            <a:spLocks noGrp="1"/>
          </p:cNvSpPr>
          <p:nvPr>
            <p:ph type="body" sz="quarter" idx="14"/>
          </p:nvPr>
        </p:nvSpPr>
        <p:spPr>
          <a:xfrm>
            <a:off x="360000" y="879562"/>
            <a:ext cx="8424000" cy="277230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外部データ取込（支払伝票）、外部データ連携（支払伝票）において、</a:t>
            </a:r>
            <a:endParaRPr lang="en-US" altLang="ja-JP" dirty="0">
              <a:solidFill>
                <a:prstClr val="black"/>
              </a:solidFill>
            </a:endParaRPr>
          </a:p>
          <a:p>
            <a:pPr lvl="0">
              <a:lnSpc>
                <a:spcPts val="1900"/>
              </a:lnSpc>
              <a:buClr>
                <a:srgbClr val="F9BE00"/>
              </a:buClr>
            </a:pPr>
            <a:r>
              <a:rPr lang="ja-JP" altLang="en-US" dirty="0">
                <a:solidFill>
                  <a:prstClr val="black"/>
                </a:solidFill>
              </a:rPr>
              <a:t>　「振込先情報」を指定した場合の　振込先コードの採番方法を次のように変更しました</a:t>
            </a:r>
            <a:endParaRPr lang="en-US" altLang="ja-JP" dirty="0">
              <a:solidFill>
                <a:prstClr val="black"/>
              </a:solidFill>
            </a:endParaRPr>
          </a:p>
          <a:p>
            <a:pPr lvl="0">
              <a:lnSpc>
                <a:spcPts val="1900"/>
              </a:lnSpc>
              <a:buClr>
                <a:srgbClr val="F9BE00"/>
              </a:buClr>
            </a:pPr>
            <a:r>
              <a:rPr lang="ja-JP" altLang="en-US" dirty="0">
                <a:solidFill>
                  <a:prstClr val="black"/>
                </a:solidFill>
              </a:rPr>
              <a:t>　■現状</a:t>
            </a:r>
            <a:endParaRPr lang="en-US" altLang="ja-JP" dirty="0">
              <a:solidFill>
                <a:prstClr val="black"/>
              </a:solidFill>
            </a:endParaRPr>
          </a:p>
          <a:p>
            <a:pPr lvl="0">
              <a:lnSpc>
                <a:spcPts val="1900"/>
              </a:lnSpc>
              <a:buClr>
                <a:srgbClr val="F9BE00"/>
              </a:buClr>
            </a:pPr>
            <a:r>
              <a:rPr lang="ja-JP" altLang="en-US" dirty="0">
                <a:solidFill>
                  <a:prstClr val="black"/>
                </a:solidFill>
              </a:rPr>
              <a:t>　　会計管理マスタ．振込情報コード接頭辞（固定） </a:t>
            </a:r>
            <a:r>
              <a:rPr lang="en-US" altLang="ja-JP" dirty="0">
                <a:solidFill>
                  <a:prstClr val="black"/>
                </a:solidFill>
              </a:rPr>
              <a:t>+ 3</a:t>
            </a:r>
            <a:r>
              <a:rPr lang="ja-JP" altLang="en-US" dirty="0">
                <a:solidFill>
                  <a:prstClr val="black"/>
                </a:solidFill>
              </a:rPr>
              <a:t>桁の連番</a:t>
            </a:r>
            <a:endParaRPr lang="en-US" altLang="ja-JP" dirty="0">
              <a:solidFill>
                <a:prstClr val="black"/>
              </a:solidFill>
            </a:endParaRPr>
          </a:p>
          <a:p>
            <a:pPr lvl="0">
              <a:lnSpc>
                <a:spcPts val="1900"/>
              </a:lnSpc>
              <a:buClr>
                <a:srgbClr val="F9BE00"/>
              </a:buClr>
            </a:pPr>
            <a:r>
              <a:rPr lang="ja-JP" altLang="en-US" dirty="0">
                <a:solidFill>
                  <a:prstClr val="black"/>
                </a:solidFill>
              </a:rPr>
              <a:t>　■対応後</a:t>
            </a:r>
            <a:endParaRPr lang="en-US" altLang="ja-JP" dirty="0">
              <a:solidFill>
                <a:prstClr val="black"/>
              </a:solidFill>
            </a:endParaRPr>
          </a:p>
          <a:p>
            <a:pPr lvl="0">
              <a:lnSpc>
                <a:spcPts val="1900"/>
              </a:lnSpc>
              <a:buClr>
                <a:srgbClr val="F9BE00"/>
              </a:buClr>
            </a:pPr>
            <a:r>
              <a:rPr lang="ja-JP" altLang="en-US" dirty="0">
                <a:solidFill>
                  <a:prstClr val="black"/>
                </a:solidFill>
              </a:rPr>
              <a:t>　　会計管理マスタ．振込情報コード接頭辞を開始接頭辞として自動インクリメント </a:t>
            </a:r>
            <a:r>
              <a:rPr lang="en-US" altLang="ja-JP" dirty="0">
                <a:solidFill>
                  <a:prstClr val="black"/>
                </a:solidFill>
              </a:rPr>
              <a:t>+ 3</a:t>
            </a:r>
            <a:r>
              <a:rPr lang="ja-JP" altLang="en-US" dirty="0">
                <a:solidFill>
                  <a:prstClr val="black"/>
                </a:solidFill>
              </a:rPr>
              <a:t>桁の連番</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（例）「</a:t>
            </a:r>
            <a:r>
              <a:rPr lang="en-US" altLang="ja-JP" dirty="0">
                <a:solidFill>
                  <a:prstClr val="black"/>
                </a:solidFill>
              </a:rPr>
              <a:t>A001</a:t>
            </a:r>
            <a:r>
              <a:rPr lang="ja-JP" altLang="en-US" dirty="0">
                <a:solidFill>
                  <a:prstClr val="black"/>
                </a:solidFill>
              </a:rPr>
              <a:t>」から始めて 「</a:t>
            </a:r>
            <a:r>
              <a:rPr lang="en-US" altLang="ja-JP" dirty="0">
                <a:solidFill>
                  <a:prstClr val="black"/>
                </a:solidFill>
              </a:rPr>
              <a:t>A999</a:t>
            </a:r>
            <a:r>
              <a:rPr lang="ja-JP" altLang="en-US" dirty="0">
                <a:solidFill>
                  <a:prstClr val="black"/>
                </a:solidFill>
              </a:rPr>
              <a:t>」になったら、「</a:t>
            </a:r>
            <a:r>
              <a:rPr lang="en-US" altLang="ja-JP" dirty="0">
                <a:solidFill>
                  <a:prstClr val="black"/>
                </a:solidFill>
              </a:rPr>
              <a:t>B001</a:t>
            </a:r>
            <a:r>
              <a:rPr lang="ja-JP" altLang="en-US" dirty="0">
                <a:solidFill>
                  <a:prstClr val="black"/>
                </a:solidFill>
              </a:rPr>
              <a:t>」に自動インクリメントします</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Z999</a:t>
            </a:r>
            <a:r>
              <a:rPr lang="ja-JP" altLang="en-US" dirty="0">
                <a:solidFill>
                  <a:prstClr val="black"/>
                </a:solidFill>
              </a:rPr>
              <a:t>」に到達した場合、次は「</a:t>
            </a:r>
            <a:r>
              <a:rPr lang="en-US" altLang="ja-JP" dirty="0">
                <a:solidFill>
                  <a:prstClr val="black"/>
                </a:solidFill>
              </a:rPr>
              <a:t>a001</a:t>
            </a:r>
            <a:r>
              <a:rPr lang="ja-JP" altLang="en-US" dirty="0">
                <a:solidFill>
                  <a:prstClr val="black"/>
                </a:solidFill>
              </a:rPr>
              <a:t>」から始めて「</a:t>
            </a:r>
            <a:r>
              <a:rPr lang="en-US" altLang="ja-JP" dirty="0">
                <a:solidFill>
                  <a:prstClr val="black"/>
                </a:solidFill>
              </a:rPr>
              <a:t>z999</a:t>
            </a:r>
            <a:r>
              <a:rPr lang="ja-JP" altLang="en-US" dirty="0">
                <a:solidFill>
                  <a:prstClr val="black"/>
                </a:solidFill>
              </a:rPr>
              <a:t>」まで採番します</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ja-JP" altLang="en-US" sz="900" dirty="0">
                <a:solidFill>
                  <a:srgbClr val="FF0000"/>
                </a:solidFill>
              </a:rPr>
              <a:t>（</a:t>
            </a:r>
            <a:r>
              <a:rPr lang="en-US" altLang="ja-JP" sz="900" dirty="0">
                <a:solidFill>
                  <a:srgbClr val="FF0000"/>
                </a:solidFill>
              </a:rPr>
              <a:t>※</a:t>
            </a:r>
            <a:r>
              <a:rPr lang="ja-JP" altLang="en-US" sz="900" dirty="0">
                <a:solidFill>
                  <a:srgbClr val="FF0000"/>
                </a:solidFill>
              </a:rPr>
              <a:t>）最大まで採番した場合は、新しく追加した仕入先コードに対して振込先情報を登録する等の処置を行ってください</a:t>
            </a:r>
            <a:endParaRPr lang="en-US" altLang="ja-JP" sz="900" dirty="0">
              <a:solidFill>
                <a:srgbClr val="FF0000"/>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22</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振込情報コード接頭辞の自動インクリメント対応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テキスト プレースホルダー 2"/>
          <p:cNvSpPr txBox="1">
            <a:spLocks/>
          </p:cNvSpPr>
          <p:nvPr/>
        </p:nvSpPr>
        <p:spPr>
          <a:xfrm>
            <a:off x="467544" y="3602742"/>
            <a:ext cx="8424000" cy="33103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＜対象機能＞</a:t>
            </a:r>
            <a:r>
              <a:rPr lang="en-US" altLang="ja-JP" dirty="0">
                <a:solidFill>
                  <a:prstClr val="black"/>
                </a:solidFill>
              </a:rPr>
              <a:t>	</a:t>
            </a:r>
          </a:p>
          <a:p>
            <a:pPr>
              <a:lnSpc>
                <a:spcPts val="1900"/>
              </a:lnSpc>
              <a:buClr>
                <a:srgbClr val="F9BE00"/>
              </a:buClr>
            </a:pPr>
            <a:endParaRPr lang="en-US" altLang="ja-JP" dirty="0">
              <a:solidFill>
                <a:prstClr val="black"/>
              </a:solidFill>
            </a:endParaRPr>
          </a:p>
        </p:txBody>
      </p:sp>
      <p:graphicFrame>
        <p:nvGraphicFramePr>
          <p:cNvPr id="9" name="表 8"/>
          <p:cNvGraphicFramePr>
            <a:graphicFrameLocks noGrp="1"/>
          </p:cNvGraphicFramePr>
          <p:nvPr/>
        </p:nvGraphicFramePr>
        <p:xfrm>
          <a:off x="646626" y="3848266"/>
          <a:ext cx="3492389" cy="731520"/>
        </p:xfrm>
        <a:graphic>
          <a:graphicData uri="http://schemas.openxmlformats.org/drawingml/2006/table">
            <a:tbl>
              <a:tblPr firstRow="1" bandRow="1">
                <a:tableStyleId>{21E4AEA4-8DFA-4A89-87EB-49C32662AFE0}</a:tableStyleId>
              </a:tblPr>
              <a:tblGrid>
                <a:gridCol w="1044118">
                  <a:extLst>
                    <a:ext uri="{9D8B030D-6E8A-4147-A177-3AD203B41FA5}">
                      <a16:colId xmlns:a16="http://schemas.microsoft.com/office/drawing/2014/main" val="744128327"/>
                    </a:ext>
                  </a:extLst>
                </a:gridCol>
                <a:gridCol w="2448271">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ACF00100</a:t>
                      </a:r>
                      <a:endParaRPr kumimoji="1" lang="ja-JP" altLang="en-US" sz="10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外部データ取込（支払伝票）</a:t>
                      </a:r>
                    </a:p>
                  </a:txBody>
                  <a:tcPr/>
                </a:tc>
                <a:extLst>
                  <a:ext uri="{0D108BD9-81ED-4DB2-BD59-A6C34878D82A}">
                    <a16:rowId xmlns:a16="http://schemas.microsoft.com/office/drawing/2014/main" val="393771275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ACF00200</a:t>
                      </a:r>
                      <a:endParaRPr kumimoji="1" lang="ja-JP" altLang="en-US" sz="10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外部データ連携（支払伝票）</a:t>
                      </a:r>
                    </a:p>
                  </a:txBody>
                  <a:tcPr/>
                </a:tc>
                <a:extLst>
                  <a:ext uri="{0D108BD9-81ED-4DB2-BD59-A6C34878D82A}">
                    <a16:rowId xmlns:a16="http://schemas.microsoft.com/office/drawing/2014/main" val="3839359073"/>
                  </a:ext>
                </a:extLst>
              </a:tr>
            </a:tbl>
          </a:graphicData>
        </a:graphic>
      </p:graphicFrame>
    </p:spTree>
    <p:extLst>
      <p:ext uri="{BB962C8B-B14F-4D97-AF65-F5344CB8AC3E}">
        <p14:creationId xmlns:p14="http://schemas.microsoft.com/office/powerpoint/2010/main" val="39419184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117</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経費・仮払精算入力画面にパーソナライズ機能を追加しました</a:t>
            </a:r>
            <a:endParaRPr lang="en-US" altLang="ja-JP" dirty="0">
              <a:solidFill>
                <a:prstClr val="black"/>
              </a:solidFill>
            </a:endParaRPr>
          </a:p>
          <a:p>
            <a:pPr lvl="0">
              <a:lnSpc>
                <a:spcPts val="1900"/>
              </a:lnSpc>
              <a:buClr>
                <a:srgbClr val="F9BE00"/>
              </a:buClr>
            </a:pPr>
            <a:r>
              <a:rPr lang="ja-JP" altLang="en-US">
                <a:solidFill>
                  <a:prstClr val="black"/>
                </a:solidFill>
              </a:rPr>
              <a:t>　また、交通費明細、手当明細に</a:t>
            </a:r>
            <a:r>
              <a:rPr lang="en-US" altLang="ja-JP" dirty="0">
                <a:solidFill>
                  <a:prstClr val="black"/>
                </a:solidFill>
              </a:rPr>
              <a:t>【</a:t>
            </a:r>
            <a:r>
              <a:rPr lang="ja-JP" altLang="en-US">
                <a:solidFill>
                  <a:prstClr val="black"/>
                </a:solidFill>
              </a:rPr>
              <a:t>▲</a:t>
            </a:r>
            <a:r>
              <a:rPr lang="en-US" altLang="ja-JP" dirty="0">
                <a:solidFill>
                  <a:prstClr val="black"/>
                </a:solidFill>
              </a:rPr>
              <a:t>】</a:t>
            </a:r>
            <a:r>
              <a:rPr lang="ja-JP" altLang="en-US">
                <a:solidFill>
                  <a:prstClr val="black"/>
                </a:solidFill>
              </a:rPr>
              <a:t>、</a:t>
            </a:r>
            <a:r>
              <a:rPr lang="en-US" altLang="ja-JP" dirty="0">
                <a:solidFill>
                  <a:prstClr val="black"/>
                </a:solidFill>
              </a:rPr>
              <a:t>【</a:t>
            </a:r>
            <a:r>
              <a:rPr lang="ja-JP" altLang="en-US">
                <a:solidFill>
                  <a:prstClr val="black"/>
                </a:solidFill>
              </a:rPr>
              <a:t>▼</a:t>
            </a:r>
            <a:r>
              <a:rPr lang="en-US" altLang="ja-JP" dirty="0">
                <a:solidFill>
                  <a:prstClr val="black"/>
                </a:solidFill>
              </a:rPr>
              <a:t>】</a:t>
            </a:r>
            <a:r>
              <a:rPr lang="ja-JP" altLang="en-US">
                <a:solidFill>
                  <a:prstClr val="black"/>
                </a:solidFill>
              </a:rPr>
              <a:t>を追加し、明細の順番を変更できるよう対応しました　</a:t>
            </a:r>
            <a:endParaRPr lang="en-US" altLang="ja-JP">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23</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経費・仮払精算入力画面の改善対応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プレースホルダー 2"/>
          <p:cNvSpPr txBox="1">
            <a:spLocks/>
          </p:cNvSpPr>
          <p:nvPr/>
        </p:nvSpPr>
        <p:spPr>
          <a:xfrm>
            <a:off x="504484" y="1663462"/>
            <a:ext cx="8424000" cy="33103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＜対象機能＞</a:t>
            </a:r>
            <a:r>
              <a:rPr lang="en-US" altLang="ja-JP" dirty="0">
                <a:solidFill>
                  <a:prstClr val="black"/>
                </a:solidFill>
              </a:rPr>
              <a:t>	</a:t>
            </a:r>
          </a:p>
          <a:p>
            <a:pPr>
              <a:lnSpc>
                <a:spcPts val="1900"/>
              </a:lnSpc>
              <a:buClr>
                <a:srgbClr val="F9BE00"/>
              </a:buClr>
            </a:pPr>
            <a:endParaRPr lang="en-US" altLang="ja-JP" dirty="0">
              <a:solidFill>
                <a:prstClr val="black"/>
              </a:solidFill>
            </a:endParaRPr>
          </a:p>
        </p:txBody>
      </p:sp>
      <p:graphicFrame>
        <p:nvGraphicFramePr>
          <p:cNvPr id="11" name="表 10"/>
          <p:cNvGraphicFramePr>
            <a:graphicFrameLocks noGrp="1"/>
          </p:cNvGraphicFramePr>
          <p:nvPr/>
        </p:nvGraphicFramePr>
        <p:xfrm>
          <a:off x="683566" y="1908986"/>
          <a:ext cx="3492389" cy="487680"/>
        </p:xfrm>
        <a:graphic>
          <a:graphicData uri="http://schemas.openxmlformats.org/drawingml/2006/table">
            <a:tbl>
              <a:tblPr firstRow="1" bandRow="1">
                <a:tableStyleId>{21E4AEA4-8DFA-4A89-87EB-49C32662AFE0}</a:tableStyleId>
              </a:tblPr>
              <a:tblGrid>
                <a:gridCol w="1044118">
                  <a:extLst>
                    <a:ext uri="{9D8B030D-6E8A-4147-A177-3AD203B41FA5}">
                      <a16:colId xmlns:a16="http://schemas.microsoft.com/office/drawing/2014/main" val="744128327"/>
                    </a:ext>
                  </a:extLst>
                </a:gridCol>
                <a:gridCol w="2448271">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APE01600</a:t>
                      </a:r>
                      <a:endParaRPr kumimoji="1" lang="ja-JP" altLang="en-US" sz="10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経費・仮払精算入力</a:t>
                      </a:r>
                    </a:p>
                  </a:txBody>
                  <a:tcPr/>
                </a:tc>
                <a:extLst>
                  <a:ext uri="{0D108BD9-81ED-4DB2-BD59-A6C34878D82A}">
                    <a16:rowId xmlns:a16="http://schemas.microsoft.com/office/drawing/2014/main" val="3937712758"/>
                  </a:ext>
                </a:extLst>
              </a:tr>
            </a:tbl>
          </a:graphicData>
        </a:graphic>
      </p:graphicFrame>
    </p:spTree>
    <p:extLst>
      <p:ext uri="{BB962C8B-B14F-4D97-AF65-F5344CB8AC3E}">
        <p14:creationId xmlns:p14="http://schemas.microsoft.com/office/powerpoint/2010/main" val="3428141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9" name="図 18"/>
          <p:cNvPicPr>
            <a:picLocks noChangeAspect="1"/>
          </p:cNvPicPr>
          <p:nvPr/>
        </p:nvPicPr>
        <p:blipFill>
          <a:blip r:embed="rId2"/>
          <a:stretch>
            <a:fillRect/>
          </a:stretch>
        </p:blipFill>
        <p:spPr>
          <a:xfrm>
            <a:off x="575556" y="1246678"/>
            <a:ext cx="7033028" cy="3458685"/>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経費・仮払精算入力</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a:t>
            </a:r>
            <a:r>
              <a:rPr lang="en-US" altLang="ja-JP" sz="1800" dirty="0">
                <a:solidFill>
                  <a:prstClr val="white"/>
                </a:solidFill>
                <a:ea typeface="メイリオ" panose="020B0604030504040204" pitchFamily="50" charset="-128"/>
              </a:rPr>
              <a:t>3</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経費・仮払精算入力画面の改善対応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1" name="正方形/長方形 20"/>
          <p:cNvSpPr/>
          <p:nvPr/>
        </p:nvSpPr>
        <p:spPr>
          <a:xfrm>
            <a:off x="6855864" y="1558356"/>
            <a:ext cx="740472" cy="1829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2" name="線吹き出し 2 (枠付き) 21"/>
          <p:cNvSpPr/>
          <p:nvPr/>
        </p:nvSpPr>
        <p:spPr>
          <a:xfrm>
            <a:off x="3471488" y="2067694"/>
            <a:ext cx="3312368" cy="398353"/>
          </a:xfrm>
          <a:prstGeom prst="borderCallout2">
            <a:avLst>
              <a:gd name="adj1" fmla="val -6465"/>
              <a:gd name="adj2" fmla="val 86988"/>
              <a:gd name="adj3" fmla="val -100102"/>
              <a:gd name="adj4" fmla="val 93436"/>
              <a:gd name="adj5" fmla="val -104227"/>
              <a:gd name="adj6" fmla="val 10116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パーソナライズ機能を追加</a:t>
            </a:r>
            <a:endParaRPr lang="en-US" altLang="ja-JP" sz="1100" dirty="0">
              <a:solidFill>
                <a:schemeClr val="bg1"/>
              </a:solidFill>
              <a:latin typeface="+mn-ea"/>
            </a:endParaRPr>
          </a:p>
        </p:txBody>
      </p:sp>
    </p:spTree>
    <p:extLst>
      <p:ext uri="{BB962C8B-B14F-4D97-AF65-F5344CB8AC3E}">
        <p14:creationId xmlns:p14="http://schemas.microsoft.com/office/powerpoint/2010/main" val="25699603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0" name="図 9"/>
          <p:cNvPicPr>
            <a:picLocks noChangeAspect="1"/>
          </p:cNvPicPr>
          <p:nvPr/>
        </p:nvPicPr>
        <p:blipFill rotWithShape="1">
          <a:blip r:embed="rId2"/>
          <a:srcRect t="18724"/>
          <a:stretch/>
        </p:blipFill>
        <p:spPr>
          <a:xfrm>
            <a:off x="755577" y="1666272"/>
            <a:ext cx="6336704" cy="1257334"/>
          </a:xfrm>
          <a:prstGeom prst="rect">
            <a:avLst/>
          </a:prstGeom>
          <a:ln>
            <a:solidFill>
              <a:schemeClr val="bg1">
                <a:lumMod val="75000"/>
              </a:schemeClr>
            </a:solidFill>
          </a:ln>
        </p:spPr>
      </p:pic>
      <p:pic>
        <p:nvPicPr>
          <p:cNvPr id="11" name="図 10"/>
          <p:cNvPicPr>
            <a:picLocks noChangeAspect="1"/>
          </p:cNvPicPr>
          <p:nvPr/>
        </p:nvPicPr>
        <p:blipFill rotWithShape="1">
          <a:blip r:embed="rId3"/>
          <a:srcRect t="30201"/>
          <a:stretch/>
        </p:blipFill>
        <p:spPr>
          <a:xfrm>
            <a:off x="1439653" y="2821176"/>
            <a:ext cx="6336703" cy="1118726"/>
          </a:xfrm>
          <a:prstGeom prst="rect">
            <a:avLst/>
          </a:prstGeom>
          <a:ln>
            <a:solidFill>
              <a:schemeClr val="bg1">
                <a:lumMod val="75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119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経費・仮払精算入力</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a:t>
            </a:r>
            <a:r>
              <a:rPr lang="en-US" altLang="ja-JP" sz="1800" dirty="0">
                <a:solidFill>
                  <a:prstClr val="white"/>
                </a:solidFill>
                <a:ea typeface="メイリオ" panose="020B0604030504040204" pitchFamily="50" charset="-128"/>
              </a:rPr>
              <a:t>3</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経費・仮払精算入力画面の改善対応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1" name="正方形/長方形 20"/>
          <p:cNvSpPr/>
          <p:nvPr/>
        </p:nvSpPr>
        <p:spPr>
          <a:xfrm>
            <a:off x="5796136" y="2510683"/>
            <a:ext cx="504056" cy="2979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2" name="線吹き出し 2 (枠付き) 21"/>
          <p:cNvSpPr/>
          <p:nvPr/>
        </p:nvSpPr>
        <p:spPr>
          <a:xfrm>
            <a:off x="1763688" y="4153617"/>
            <a:ext cx="3312368" cy="398353"/>
          </a:xfrm>
          <a:prstGeom prst="borderCallout2">
            <a:avLst>
              <a:gd name="adj1" fmla="val -6465"/>
              <a:gd name="adj2" fmla="val 86988"/>
              <a:gd name="adj3" fmla="val -100102"/>
              <a:gd name="adj4" fmla="val 93436"/>
              <a:gd name="adj5" fmla="val -104227"/>
              <a:gd name="adj6" fmla="val 10116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solidFill>
              </a:rPr>
              <a:t>【</a:t>
            </a:r>
            <a:r>
              <a:rPr lang="ja-JP" altLang="en-US" sz="1100">
                <a:solidFill>
                  <a:schemeClr val="bg1"/>
                </a:solidFill>
              </a:rPr>
              <a:t>▲</a:t>
            </a:r>
            <a:r>
              <a:rPr lang="en-US" altLang="ja-JP" sz="1100" dirty="0">
                <a:solidFill>
                  <a:schemeClr val="bg1"/>
                </a:solidFill>
              </a:rPr>
              <a:t>】</a:t>
            </a:r>
            <a:r>
              <a:rPr lang="ja-JP" altLang="en-US" sz="1100">
                <a:solidFill>
                  <a:schemeClr val="bg1"/>
                </a:solidFill>
              </a:rPr>
              <a:t>、</a:t>
            </a:r>
            <a:r>
              <a:rPr lang="en-US" altLang="ja-JP" sz="1100" dirty="0">
                <a:solidFill>
                  <a:schemeClr val="bg1"/>
                </a:solidFill>
              </a:rPr>
              <a:t>【</a:t>
            </a:r>
            <a:r>
              <a:rPr lang="ja-JP" altLang="en-US" sz="1100">
                <a:solidFill>
                  <a:schemeClr val="bg1"/>
                </a:solidFill>
              </a:rPr>
              <a:t>▼</a:t>
            </a:r>
            <a:r>
              <a:rPr lang="en-US" altLang="ja-JP" sz="1100" dirty="0">
                <a:solidFill>
                  <a:schemeClr val="bg1"/>
                </a:solidFill>
              </a:rPr>
              <a:t>】</a:t>
            </a:r>
            <a:r>
              <a:rPr lang="ja-JP" altLang="en-US" sz="1100">
                <a:solidFill>
                  <a:schemeClr val="bg1"/>
                </a:solidFill>
              </a:rPr>
              <a:t>を追加</a:t>
            </a:r>
            <a:endParaRPr lang="en-US" altLang="ja-JP" sz="1100">
              <a:solidFill>
                <a:schemeClr val="bg1"/>
              </a:solidFill>
              <a:latin typeface="+mn-ea"/>
            </a:endParaRPr>
          </a:p>
        </p:txBody>
      </p:sp>
      <p:sp>
        <p:nvSpPr>
          <p:cNvPr id="13" name="正方形/長方形 12"/>
          <p:cNvSpPr/>
          <p:nvPr/>
        </p:nvSpPr>
        <p:spPr>
          <a:xfrm>
            <a:off x="6444209" y="3528832"/>
            <a:ext cx="504056" cy="2979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354933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9" name="図 18"/>
          <p:cNvPicPr>
            <a:picLocks noChangeAspect="1"/>
          </p:cNvPicPr>
          <p:nvPr/>
        </p:nvPicPr>
        <p:blipFill>
          <a:blip r:embed="rId2"/>
          <a:stretch>
            <a:fillRect/>
          </a:stretch>
        </p:blipFill>
        <p:spPr>
          <a:xfrm>
            <a:off x="467544" y="1219372"/>
            <a:ext cx="6552381" cy="3447619"/>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zh-TW" altLang="en-US" sz="1400" b="1" dirty="0">
                <a:solidFill>
                  <a:schemeClr val="tx2"/>
                </a:solidFill>
              </a:rPr>
              <a:t>配賦設定登録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6" name="正方形/長方形 15"/>
          <p:cNvSpPr/>
          <p:nvPr/>
        </p:nvSpPr>
        <p:spPr>
          <a:xfrm>
            <a:off x="791580" y="1527634"/>
            <a:ext cx="4860540" cy="2456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①</a:t>
            </a:r>
          </a:p>
        </p:txBody>
      </p:sp>
      <p:sp>
        <p:nvSpPr>
          <p:cNvPr id="26" name="正方形/長方形 25"/>
          <p:cNvSpPr/>
          <p:nvPr/>
        </p:nvSpPr>
        <p:spPr>
          <a:xfrm>
            <a:off x="791580" y="2190455"/>
            <a:ext cx="5904656" cy="9573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④</a:t>
            </a:r>
          </a:p>
        </p:txBody>
      </p:sp>
      <p:sp>
        <p:nvSpPr>
          <p:cNvPr id="18" name="線吹き出し 2 (枠付き) 17"/>
          <p:cNvSpPr/>
          <p:nvPr/>
        </p:nvSpPr>
        <p:spPr>
          <a:xfrm>
            <a:off x="3167844" y="3419233"/>
            <a:ext cx="5148572" cy="1029973"/>
          </a:xfrm>
          <a:prstGeom prst="borderCallout2">
            <a:avLst>
              <a:gd name="adj1" fmla="val 42508"/>
              <a:gd name="adj2" fmla="val 456"/>
              <a:gd name="adj3" fmla="val 31930"/>
              <a:gd name="adj4" fmla="val -12425"/>
              <a:gd name="adj5" fmla="val 9329"/>
              <a:gd name="adj6" fmla="val -1597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①［税処理コード］：請求金額の税率を指定</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②［税額管理用部門］：税額を負担する部門を指定</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③配賦方法として固定比／固定額を指定</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④配賦先の科目、部門、配賦比率／配賦金額を設定</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p:cNvSpPr/>
          <p:nvPr/>
        </p:nvSpPr>
        <p:spPr>
          <a:xfrm>
            <a:off x="791580" y="1773316"/>
            <a:ext cx="2376264" cy="30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sp>
        <p:nvSpPr>
          <p:cNvPr id="21" name="正方形/長方形 20"/>
          <p:cNvSpPr/>
          <p:nvPr/>
        </p:nvSpPr>
        <p:spPr>
          <a:xfrm>
            <a:off x="3167844" y="1772044"/>
            <a:ext cx="2484276" cy="30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③</a:t>
            </a:r>
          </a:p>
        </p:txBody>
      </p:sp>
      <p:sp>
        <p:nvSpPr>
          <p:cNvPr id="8" name="タイトル 3">
            <a:extLst>
              <a:ext uri="{FF2B5EF4-FFF2-40B4-BE49-F238E27FC236}">
                <a16:creationId xmlns:a16="http://schemas.microsoft.com/office/drawing/2014/main" id="{65673282-5C8A-4688-B4B5-D1B105A054AB}"/>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757F2F4D-7BCC-4C84-9640-5BB0D23316AA}"/>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5137228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120</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伝票パターン登録系の画面についてボタン名称を変更し直感的にわかりやすくしました</a:t>
            </a: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24</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伝票パターン登録画面のレイアウト改善対応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プレースホルダー 2"/>
          <p:cNvSpPr txBox="1">
            <a:spLocks/>
          </p:cNvSpPr>
          <p:nvPr/>
        </p:nvSpPr>
        <p:spPr>
          <a:xfrm>
            <a:off x="504484" y="1455626"/>
            <a:ext cx="8424000" cy="33103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＜対象機能＞</a:t>
            </a:r>
            <a:r>
              <a:rPr lang="en-US" altLang="ja-JP" dirty="0">
                <a:solidFill>
                  <a:prstClr val="black"/>
                </a:solidFill>
              </a:rPr>
              <a:t>	</a:t>
            </a:r>
          </a:p>
          <a:p>
            <a:pPr>
              <a:lnSpc>
                <a:spcPts val="1900"/>
              </a:lnSpc>
              <a:buClr>
                <a:srgbClr val="F9BE00"/>
              </a:buClr>
            </a:pPr>
            <a:endParaRPr lang="en-US" altLang="ja-JP" dirty="0">
              <a:solidFill>
                <a:prstClr val="black"/>
              </a:solidFill>
            </a:endParaRPr>
          </a:p>
        </p:txBody>
      </p:sp>
      <p:graphicFrame>
        <p:nvGraphicFramePr>
          <p:cNvPr id="11" name="表 10"/>
          <p:cNvGraphicFramePr>
            <a:graphicFrameLocks noGrp="1"/>
          </p:cNvGraphicFramePr>
          <p:nvPr/>
        </p:nvGraphicFramePr>
        <p:xfrm>
          <a:off x="683566" y="1701150"/>
          <a:ext cx="3492389" cy="1706880"/>
        </p:xfrm>
        <a:graphic>
          <a:graphicData uri="http://schemas.openxmlformats.org/drawingml/2006/table">
            <a:tbl>
              <a:tblPr firstRow="1" bandRow="1">
                <a:tableStyleId>{21E4AEA4-8DFA-4A89-87EB-49C32662AFE0}</a:tableStyleId>
              </a:tblPr>
              <a:tblGrid>
                <a:gridCol w="1044118">
                  <a:extLst>
                    <a:ext uri="{9D8B030D-6E8A-4147-A177-3AD203B41FA5}">
                      <a16:colId xmlns:a16="http://schemas.microsoft.com/office/drawing/2014/main" val="744128327"/>
                    </a:ext>
                  </a:extLst>
                </a:gridCol>
                <a:gridCol w="2448271">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AGM06000</a:t>
                      </a:r>
                      <a:endParaRPr kumimoji="1" lang="ja-JP" altLang="en-US" sz="10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仕訳パターン登録</a:t>
                      </a:r>
                    </a:p>
                  </a:txBody>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APM06000</a:t>
                      </a:r>
                      <a:endParaRPr kumimoji="1" lang="ja-JP" altLang="en-US" sz="1000" dirty="0">
                        <a:latin typeface="+mn-ea"/>
                        <a:ea typeface="+mn-ea"/>
                      </a:endParaRPr>
                    </a:p>
                  </a:txBody>
                  <a:tcPr/>
                </a:tc>
                <a:tc>
                  <a:txBody>
                    <a:bodyPr/>
                    <a:lstStyle/>
                    <a:p>
                      <a:r>
                        <a:rPr kumimoji="1" lang="ja-JP" altLang="en-US" sz="1000" dirty="0">
                          <a:latin typeface="+mn-ea"/>
                          <a:ea typeface="+mn-ea"/>
                        </a:rPr>
                        <a:t>支払伝票パターン登録</a:t>
                      </a:r>
                    </a:p>
                  </a:txBody>
                  <a:tcPr/>
                </a:tc>
                <a:extLst>
                  <a:ext uri="{0D108BD9-81ED-4DB2-BD59-A6C34878D82A}">
                    <a16:rowId xmlns:a16="http://schemas.microsoft.com/office/drawing/2014/main" val="228697415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ARM06000</a:t>
                      </a:r>
                      <a:endParaRPr kumimoji="1" lang="ja-JP" altLang="en-US" sz="1000" dirty="0">
                        <a:latin typeface="+mn-ea"/>
                        <a:ea typeface="+mn-ea"/>
                      </a:endParaRPr>
                    </a:p>
                  </a:txBody>
                  <a:tcPr/>
                </a:tc>
                <a:tc>
                  <a:txBody>
                    <a:bodyPr/>
                    <a:lstStyle/>
                    <a:p>
                      <a:r>
                        <a:rPr kumimoji="1" lang="ja-JP" altLang="en-US" sz="1000" dirty="0">
                          <a:latin typeface="+mn-ea"/>
                          <a:ea typeface="+mn-ea"/>
                        </a:rPr>
                        <a:t>債権伝票パターン登録</a:t>
                      </a:r>
                    </a:p>
                  </a:txBody>
                  <a:tcPr/>
                </a:tc>
                <a:extLst>
                  <a:ext uri="{0D108BD9-81ED-4DB2-BD59-A6C34878D82A}">
                    <a16:rowId xmlns:a16="http://schemas.microsoft.com/office/drawing/2014/main" val="461988586"/>
                  </a:ext>
                </a:extLst>
              </a:tr>
              <a:tr h="0">
                <a:tc>
                  <a:txBody>
                    <a:bodyPr/>
                    <a:lstStyle/>
                    <a:p>
                      <a:r>
                        <a:rPr kumimoji="1" lang="en-US" altLang="ja-JP" sz="1000" dirty="0">
                          <a:latin typeface="+mn-ea"/>
                          <a:ea typeface="+mn-ea"/>
                        </a:rPr>
                        <a:t>ACM06000</a:t>
                      </a:r>
                      <a:endParaRPr kumimoji="1" lang="ja-JP" altLang="en-US" sz="1000" dirty="0">
                        <a:latin typeface="+mn-ea"/>
                        <a:ea typeface="+mn-ea"/>
                      </a:endParaRPr>
                    </a:p>
                  </a:txBody>
                  <a:tcPr/>
                </a:tc>
                <a:tc>
                  <a:txBody>
                    <a:bodyPr/>
                    <a:lstStyle/>
                    <a:p>
                      <a:r>
                        <a:rPr kumimoji="1" lang="ja-JP" altLang="en-US" sz="1000" dirty="0">
                          <a:latin typeface="+mn-ea"/>
                          <a:ea typeface="+mn-ea"/>
                        </a:rPr>
                        <a:t>簡易入力伝票パターンマスタ登録</a:t>
                      </a:r>
                    </a:p>
                  </a:txBody>
                  <a:tcPr/>
                </a:tc>
                <a:extLst>
                  <a:ext uri="{0D108BD9-81ED-4DB2-BD59-A6C34878D82A}">
                    <a16:rowId xmlns:a16="http://schemas.microsoft.com/office/drawing/2014/main" val="2757218867"/>
                  </a:ext>
                </a:extLst>
              </a:tr>
              <a:tr h="0">
                <a:tc>
                  <a:txBody>
                    <a:bodyPr/>
                    <a:lstStyle/>
                    <a:p>
                      <a:r>
                        <a:rPr kumimoji="1" lang="en-US" altLang="ja-JP" sz="1000" dirty="0">
                          <a:latin typeface="+mn-ea"/>
                          <a:ea typeface="+mn-ea"/>
                        </a:rPr>
                        <a:t>AGM06100</a:t>
                      </a:r>
                      <a:endParaRPr kumimoji="1" lang="ja-JP" altLang="en-US" sz="1000" dirty="0">
                        <a:latin typeface="+mn-ea"/>
                        <a:ea typeface="+mn-ea"/>
                      </a:endParaRPr>
                    </a:p>
                  </a:txBody>
                  <a:tcPr/>
                </a:tc>
                <a:tc>
                  <a:txBody>
                    <a:bodyPr/>
                    <a:lstStyle/>
                    <a:p>
                      <a:r>
                        <a:rPr kumimoji="1" lang="ja-JP" altLang="en-US" sz="1000" dirty="0">
                          <a:latin typeface="+mn-ea"/>
                          <a:ea typeface="+mn-ea"/>
                        </a:rPr>
                        <a:t>定例仕訳登録</a:t>
                      </a:r>
                    </a:p>
                  </a:txBody>
                  <a:tcPr/>
                </a:tc>
                <a:extLst>
                  <a:ext uri="{0D108BD9-81ED-4DB2-BD59-A6C34878D82A}">
                    <a16:rowId xmlns:a16="http://schemas.microsoft.com/office/drawing/2014/main" val="1915278668"/>
                  </a:ext>
                </a:extLst>
              </a:tr>
              <a:tr h="0">
                <a:tc>
                  <a:txBody>
                    <a:bodyPr/>
                    <a:lstStyle/>
                    <a:p>
                      <a:r>
                        <a:rPr kumimoji="1" lang="en-US" altLang="ja-JP" sz="1000" dirty="0">
                          <a:latin typeface="+mn-ea"/>
                          <a:ea typeface="+mn-ea"/>
                        </a:rPr>
                        <a:t>APM06100</a:t>
                      </a:r>
                      <a:endParaRPr kumimoji="1" lang="ja-JP" altLang="en-US" sz="1000" dirty="0">
                        <a:latin typeface="+mn-ea"/>
                        <a:ea typeface="+mn-ea"/>
                      </a:endParaRPr>
                    </a:p>
                  </a:txBody>
                  <a:tcPr/>
                </a:tc>
                <a:tc>
                  <a:txBody>
                    <a:bodyPr/>
                    <a:lstStyle/>
                    <a:p>
                      <a:r>
                        <a:rPr kumimoji="1" lang="ja-JP" altLang="en-US" sz="1000" dirty="0">
                          <a:latin typeface="+mn-ea"/>
                          <a:ea typeface="+mn-ea"/>
                        </a:rPr>
                        <a:t>定例支払登録</a:t>
                      </a:r>
                    </a:p>
                  </a:txBody>
                  <a:tcPr/>
                </a:tc>
                <a:extLst>
                  <a:ext uri="{0D108BD9-81ED-4DB2-BD59-A6C34878D82A}">
                    <a16:rowId xmlns:a16="http://schemas.microsoft.com/office/drawing/2014/main" val="2692454693"/>
                  </a:ext>
                </a:extLst>
              </a:tr>
            </a:tbl>
          </a:graphicData>
        </a:graphic>
      </p:graphicFrame>
    </p:spTree>
    <p:extLst>
      <p:ext uri="{BB962C8B-B14F-4D97-AF65-F5344CB8AC3E}">
        <p14:creationId xmlns:p14="http://schemas.microsoft.com/office/powerpoint/2010/main" val="37509464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080333"/>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6" name="図 15"/>
          <p:cNvPicPr>
            <a:picLocks noChangeAspect="1"/>
          </p:cNvPicPr>
          <p:nvPr/>
        </p:nvPicPr>
        <p:blipFill>
          <a:blip r:embed="rId2"/>
          <a:stretch>
            <a:fillRect/>
          </a:stretch>
        </p:blipFill>
        <p:spPr>
          <a:xfrm>
            <a:off x="3056177" y="1419622"/>
            <a:ext cx="5191886" cy="3244929"/>
          </a:xfrm>
          <a:prstGeom prst="rect">
            <a:avLst/>
          </a:prstGeom>
        </p:spPr>
      </p:pic>
      <p:pic>
        <p:nvPicPr>
          <p:cNvPr id="20" name="図 19"/>
          <p:cNvPicPr>
            <a:picLocks noChangeAspect="1"/>
          </p:cNvPicPr>
          <p:nvPr/>
        </p:nvPicPr>
        <p:blipFill>
          <a:blip r:embed="rId3"/>
          <a:stretch>
            <a:fillRect/>
          </a:stretch>
        </p:blipFill>
        <p:spPr>
          <a:xfrm>
            <a:off x="534545" y="1146293"/>
            <a:ext cx="5800000" cy="2990476"/>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（参考）支払伝票パターン登録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24</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伝票パターン登録画面のレイアウト改善対応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正方形/長方形 9"/>
          <p:cNvSpPr/>
          <p:nvPr/>
        </p:nvSpPr>
        <p:spPr>
          <a:xfrm>
            <a:off x="5652120" y="1419622"/>
            <a:ext cx="68242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1" name="正方形/長方形 20"/>
          <p:cNvSpPr/>
          <p:nvPr/>
        </p:nvSpPr>
        <p:spPr>
          <a:xfrm>
            <a:off x="7668344" y="4299943"/>
            <a:ext cx="579719" cy="108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2" name="正方形/長方形 21"/>
          <p:cNvSpPr/>
          <p:nvPr/>
        </p:nvSpPr>
        <p:spPr>
          <a:xfrm>
            <a:off x="7198465" y="2031690"/>
            <a:ext cx="361868" cy="108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線吹き出し 2 (枠付き) 22"/>
          <p:cNvSpPr/>
          <p:nvPr/>
        </p:nvSpPr>
        <p:spPr>
          <a:xfrm>
            <a:off x="2591669" y="2109330"/>
            <a:ext cx="3044055" cy="459104"/>
          </a:xfrm>
          <a:prstGeom prst="borderCallout2">
            <a:avLst>
              <a:gd name="adj1" fmla="val -6465"/>
              <a:gd name="adj2" fmla="val 86988"/>
              <a:gd name="adj3" fmla="val -100102"/>
              <a:gd name="adj4" fmla="val 93436"/>
              <a:gd name="adj5" fmla="val -104227"/>
              <a:gd name="adj6" fmla="val 10116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ボタン名称と位置を変更</a:t>
            </a:r>
            <a:endParaRPr lang="en-US" altLang="ja-JP" sz="1100" dirty="0">
              <a:solidFill>
                <a:schemeClr val="bg1"/>
              </a:solidFill>
              <a:latin typeface="+mn-ea"/>
            </a:endParaRPr>
          </a:p>
        </p:txBody>
      </p:sp>
      <p:sp>
        <p:nvSpPr>
          <p:cNvPr id="24" name="線吹き出し 2 (枠付き) 23"/>
          <p:cNvSpPr/>
          <p:nvPr/>
        </p:nvSpPr>
        <p:spPr>
          <a:xfrm>
            <a:off x="4335344" y="4222531"/>
            <a:ext cx="3044055" cy="459104"/>
          </a:xfrm>
          <a:prstGeom prst="borderCallout2">
            <a:avLst>
              <a:gd name="adj1" fmla="val -6465"/>
              <a:gd name="adj2" fmla="val 86988"/>
              <a:gd name="adj3" fmla="val -100102"/>
              <a:gd name="adj4" fmla="val 93436"/>
              <a:gd name="adj5" fmla="val -104227"/>
              <a:gd name="adj6" fmla="val 10116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変更前の画面</a:t>
            </a:r>
            <a:endParaRPr lang="en-US" altLang="ja-JP" sz="1100" dirty="0">
              <a:solidFill>
                <a:schemeClr val="bg1"/>
              </a:solidFill>
              <a:latin typeface="+mn-ea"/>
            </a:endParaRPr>
          </a:p>
        </p:txBody>
      </p:sp>
    </p:spTree>
    <p:extLst>
      <p:ext uri="{BB962C8B-B14F-4D97-AF65-F5344CB8AC3E}">
        <p14:creationId xmlns:p14="http://schemas.microsoft.com/office/powerpoint/2010/main" val="38394122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122</a:t>
            </a:fld>
            <a:endParaRPr kumimoji="1" lang="ja-JP" altLang="en-US" dirty="0"/>
          </a:p>
        </p:txBody>
      </p:sp>
      <p:sp>
        <p:nvSpPr>
          <p:cNvPr id="3" name="テキスト プレースホルダー 2"/>
          <p:cNvSpPr>
            <a:spLocks noGrp="1"/>
          </p:cNvSpPr>
          <p:nvPr>
            <p:ph type="body" sz="quarter" idx="14"/>
          </p:nvPr>
        </p:nvSpPr>
        <p:spPr>
          <a:xfrm>
            <a:off x="360000" y="791454"/>
            <a:ext cx="8424000" cy="406854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sz="1800" b="1" dirty="0">
                <a:solidFill>
                  <a:srgbClr val="00AEEB"/>
                </a:solidFill>
              </a:rPr>
              <a:t>　</a:t>
            </a:r>
            <a:r>
              <a:rPr lang="ja-JP" altLang="en-US" dirty="0">
                <a:solidFill>
                  <a:prstClr val="black"/>
                </a:solidFill>
              </a:rPr>
              <a:t>仕訳伝票（遡及仕訳伝票、本支店仕訳伝票含む）承認時の性能が改善されます</a:t>
            </a:r>
          </a:p>
          <a:p>
            <a:pPr defTabSz="685800">
              <a:spcBef>
                <a:spcPts val="225"/>
              </a:spcBef>
              <a:buClr>
                <a:srgbClr val="F9BE00"/>
              </a:buClr>
              <a:defRPr/>
            </a:pP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sz="600"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25. </a:t>
            </a:r>
            <a:r>
              <a:rPr lang="ja-JP" altLang="en-US" sz="1800" dirty="0">
                <a:solidFill>
                  <a:prstClr val="white"/>
                </a:solidFill>
                <a:latin typeface="+mn-ea"/>
                <a:ea typeface="+mn-ea"/>
              </a:rPr>
              <a:t>ワークフロー承認の性能改善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238007587"/>
              </p:ext>
            </p:extLst>
          </p:nvPr>
        </p:nvGraphicFramePr>
        <p:xfrm>
          <a:off x="575557" y="1304107"/>
          <a:ext cx="6876764" cy="1546860"/>
        </p:xfrm>
        <a:graphic>
          <a:graphicData uri="http://schemas.openxmlformats.org/drawingml/2006/table">
            <a:tbl>
              <a:tblPr firstRow="1" bandRow="1">
                <a:tableStyleId>{21E4AEA4-8DFA-4A89-87EB-49C32662AFE0}</a:tableStyleId>
              </a:tblPr>
              <a:tblGrid>
                <a:gridCol w="1569696">
                  <a:extLst>
                    <a:ext uri="{9D8B030D-6E8A-4147-A177-3AD203B41FA5}">
                      <a16:colId xmlns:a16="http://schemas.microsoft.com/office/drawing/2014/main" val="417236970"/>
                    </a:ext>
                  </a:extLst>
                </a:gridCol>
                <a:gridCol w="734194">
                  <a:extLst>
                    <a:ext uri="{9D8B030D-6E8A-4147-A177-3AD203B41FA5}">
                      <a16:colId xmlns:a16="http://schemas.microsoft.com/office/drawing/2014/main" val="3911550176"/>
                    </a:ext>
                  </a:extLst>
                </a:gridCol>
                <a:gridCol w="702694">
                  <a:extLst>
                    <a:ext uri="{9D8B030D-6E8A-4147-A177-3AD203B41FA5}">
                      <a16:colId xmlns:a16="http://schemas.microsoft.com/office/drawing/2014/main" val="346010309"/>
                    </a:ext>
                  </a:extLst>
                </a:gridCol>
                <a:gridCol w="1513534">
                  <a:extLst>
                    <a:ext uri="{9D8B030D-6E8A-4147-A177-3AD203B41FA5}">
                      <a16:colId xmlns:a16="http://schemas.microsoft.com/office/drawing/2014/main" val="19172170"/>
                    </a:ext>
                  </a:extLst>
                </a:gridCol>
                <a:gridCol w="1492549">
                  <a:extLst>
                    <a:ext uri="{9D8B030D-6E8A-4147-A177-3AD203B41FA5}">
                      <a16:colId xmlns:a16="http://schemas.microsoft.com/office/drawing/2014/main" val="1336680364"/>
                    </a:ext>
                  </a:extLst>
                </a:gridCol>
                <a:gridCol w="864097">
                  <a:extLst>
                    <a:ext uri="{9D8B030D-6E8A-4147-A177-3AD203B41FA5}">
                      <a16:colId xmlns:a16="http://schemas.microsoft.com/office/drawing/2014/main" val="646284196"/>
                    </a:ext>
                  </a:extLst>
                </a:gridCol>
              </a:tblGrid>
              <a:tr h="209697">
                <a:tc>
                  <a:txBody>
                    <a:bodyPr/>
                    <a:lstStyle/>
                    <a:p>
                      <a:pPr algn="l"/>
                      <a:r>
                        <a:rPr kumimoji="1" lang="ja-JP" altLang="en-US" sz="1000" b="1" dirty="0">
                          <a:latin typeface="+mn-ea"/>
                          <a:ea typeface="+mn-ea"/>
                        </a:rPr>
                        <a:t>対象伝票</a:t>
                      </a:r>
                    </a:p>
                  </a:txBody>
                  <a:tcPr marL="68580" marR="68580" marT="34290" marB="34290" anchor="ctr">
                    <a:solidFill>
                      <a:schemeClr val="tx2"/>
                    </a:solidFill>
                  </a:tcPr>
                </a:tc>
                <a:tc>
                  <a:txBody>
                    <a:bodyPr/>
                    <a:lstStyle/>
                    <a:p>
                      <a:pPr algn="ctr"/>
                      <a:r>
                        <a:rPr kumimoji="1" lang="ja-JP" altLang="en-US" sz="1000" b="1" dirty="0">
                          <a:latin typeface="+mn-ea"/>
                          <a:ea typeface="+mn-ea"/>
                        </a:rPr>
                        <a:t>伝票数</a:t>
                      </a:r>
                    </a:p>
                  </a:txBody>
                  <a:tcPr marL="68580" marR="68580" marT="34290" marB="34290" anchor="ctr">
                    <a:solidFill>
                      <a:schemeClr val="tx2"/>
                    </a:solidFill>
                  </a:tcPr>
                </a:tc>
                <a:tc>
                  <a:txBody>
                    <a:bodyPr/>
                    <a:lstStyle/>
                    <a:p>
                      <a:pPr algn="ctr"/>
                      <a:r>
                        <a:rPr kumimoji="1" lang="ja-JP" altLang="en-US" sz="1000" b="1" dirty="0">
                          <a:latin typeface="+mn-ea"/>
                          <a:ea typeface="+mn-ea"/>
                        </a:rPr>
                        <a:t>明細数</a:t>
                      </a:r>
                    </a:p>
                  </a:txBody>
                  <a:tcPr marL="68580" marR="68580" marT="34290" marB="34290" anchor="ctr">
                    <a:solidFill>
                      <a:schemeClr val="tx2"/>
                    </a:solidFill>
                  </a:tcPr>
                </a:tc>
                <a:tc>
                  <a:txBody>
                    <a:bodyPr/>
                    <a:lstStyle/>
                    <a:p>
                      <a:pPr algn="ctr"/>
                      <a:r>
                        <a:rPr kumimoji="1" lang="ja-JP" altLang="en-US" sz="1000" b="1">
                          <a:latin typeface="+mn-ea"/>
                          <a:ea typeface="+mn-ea"/>
                        </a:rPr>
                        <a:t>修正前</a:t>
                      </a:r>
                      <a:r>
                        <a:rPr kumimoji="1" lang="en-US" altLang="ja-JP" sz="1000" b="1" dirty="0">
                          <a:latin typeface="+mn-ea"/>
                          <a:ea typeface="+mn-ea"/>
                        </a:rPr>
                        <a:t>(</a:t>
                      </a:r>
                      <a:r>
                        <a:rPr kumimoji="1" lang="en-US" altLang="ja-JP" sz="1000" b="1" dirty="0" err="1">
                          <a:latin typeface="+mn-ea"/>
                          <a:ea typeface="+mn-ea"/>
                        </a:rPr>
                        <a:t>hh:mm:ss</a:t>
                      </a:r>
                      <a:r>
                        <a:rPr kumimoji="1" lang="en-US" altLang="ja-JP" sz="1000" b="1" dirty="0">
                          <a:latin typeface="+mn-ea"/>
                          <a:ea typeface="+mn-ea"/>
                        </a:rPr>
                        <a:t>)</a:t>
                      </a:r>
                      <a:endParaRPr kumimoji="1" lang="ja-JP" altLang="en-US" sz="1000" b="1" dirty="0">
                        <a:latin typeface="+mn-ea"/>
                        <a:ea typeface="+mn-ea"/>
                      </a:endParaRPr>
                    </a:p>
                  </a:txBody>
                  <a:tcPr marL="68580" marR="68580" marT="34290" marB="34290" anchor="ctr">
                    <a:solidFill>
                      <a:schemeClr val="tx2"/>
                    </a:solidFill>
                  </a:tcPr>
                </a:tc>
                <a:tc>
                  <a:txBody>
                    <a:bodyPr/>
                    <a:lstStyle/>
                    <a:p>
                      <a:pPr algn="ctr"/>
                      <a:r>
                        <a:rPr kumimoji="1" lang="ja-JP" altLang="en-US" sz="1000" b="1">
                          <a:latin typeface="+mn-ea"/>
                          <a:ea typeface="+mn-ea"/>
                        </a:rPr>
                        <a:t>修正後</a:t>
                      </a:r>
                      <a:r>
                        <a:rPr kumimoji="1" lang="en-US" altLang="ja-JP" sz="1000" b="1" dirty="0">
                          <a:latin typeface="+mn-ea"/>
                          <a:ea typeface="+mn-ea"/>
                        </a:rPr>
                        <a:t>(</a:t>
                      </a:r>
                      <a:r>
                        <a:rPr kumimoji="1" lang="en-US" altLang="ja-JP" sz="1000" b="1" dirty="0" err="1">
                          <a:latin typeface="+mn-ea"/>
                          <a:ea typeface="+mn-ea"/>
                        </a:rPr>
                        <a:t>hh:mm:ss</a:t>
                      </a:r>
                      <a:r>
                        <a:rPr kumimoji="1" lang="en-US" altLang="ja-JP" sz="1000" b="1" dirty="0">
                          <a:latin typeface="+mn-ea"/>
                          <a:ea typeface="+mn-ea"/>
                        </a:rPr>
                        <a:t>)</a:t>
                      </a:r>
                      <a:endParaRPr kumimoji="1" lang="ja-JP" altLang="en-US" sz="1000" b="1" dirty="0">
                        <a:latin typeface="+mn-ea"/>
                        <a:ea typeface="+mn-ea"/>
                      </a:endParaRPr>
                    </a:p>
                  </a:txBody>
                  <a:tcPr marL="68580" marR="68580" marT="34290" marB="34290" anchor="ctr">
                    <a:solidFill>
                      <a:schemeClr val="tx2"/>
                    </a:solidFill>
                  </a:tcPr>
                </a:tc>
                <a:tc>
                  <a:txBody>
                    <a:bodyPr/>
                    <a:lstStyle/>
                    <a:p>
                      <a:pPr algn="ctr"/>
                      <a:r>
                        <a:rPr kumimoji="1" lang="ja-JP" altLang="en-US" sz="1000" b="1" dirty="0">
                          <a:latin typeface="+mn-ea"/>
                          <a:ea typeface="+mn-ea"/>
                        </a:rPr>
                        <a:t>改善率</a:t>
                      </a:r>
                      <a:r>
                        <a:rPr kumimoji="1" lang="en-US" altLang="ja-JP" sz="1000" b="1" dirty="0">
                          <a:latin typeface="+mn-ea"/>
                          <a:ea typeface="+mn-ea"/>
                        </a:rPr>
                        <a:t>(%)</a:t>
                      </a:r>
                      <a:endParaRPr kumimoji="1" lang="ja-JP" altLang="en-US" sz="1000" b="1" dirty="0">
                        <a:latin typeface="+mn-ea"/>
                        <a:ea typeface="+mn-ea"/>
                      </a:endParaRPr>
                    </a:p>
                  </a:txBody>
                  <a:tcPr marL="68580" marR="68580" marT="34290" marB="34290" anchor="ctr">
                    <a:solidFill>
                      <a:schemeClr val="tx2"/>
                    </a:solidFill>
                  </a:tcPr>
                </a:tc>
                <a:extLst>
                  <a:ext uri="{0D108BD9-81ED-4DB2-BD59-A6C34878D82A}">
                    <a16:rowId xmlns:a16="http://schemas.microsoft.com/office/drawing/2014/main" val="4134809908"/>
                  </a:ext>
                </a:extLst>
              </a:tr>
              <a:tr h="209697">
                <a:tc rowSpan="3">
                  <a:txBody>
                    <a:bodyPr/>
                    <a:lstStyle/>
                    <a:p>
                      <a:r>
                        <a:rPr kumimoji="1" lang="ja-JP" altLang="en-US" sz="1000" b="1" dirty="0">
                          <a:solidFill>
                            <a:schemeClr val="bg1"/>
                          </a:solidFill>
                          <a:latin typeface="+mn-ea"/>
                          <a:ea typeface="+mn-ea"/>
                        </a:rPr>
                        <a:t>仕訳伝票</a:t>
                      </a:r>
                      <a:r>
                        <a:rPr kumimoji="1" lang="en-US" altLang="ja-JP" sz="1000" b="1" dirty="0">
                          <a:solidFill>
                            <a:schemeClr val="bg1"/>
                          </a:solidFill>
                          <a:latin typeface="+mn-ea"/>
                          <a:ea typeface="+mn-ea"/>
                        </a:rPr>
                        <a:t>(Oracle)</a:t>
                      </a:r>
                      <a:endParaRPr kumimoji="1" lang="ja-JP" altLang="en-US" sz="1000" b="1" dirty="0">
                        <a:solidFill>
                          <a:schemeClr val="bg1"/>
                        </a:solidFill>
                        <a:latin typeface="+mn-ea"/>
                        <a:ea typeface="+mn-ea"/>
                      </a:endParaRPr>
                    </a:p>
                  </a:txBody>
                  <a:tcPr marL="68580" marR="68580" marT="34290" marB="34290" anchor="ctr">
                    <a:solidFill>
                      <a:schemeClr val="tx2"/>
                    </a:solidFill>
                  </a:tcPr>
                </a:tc>
                <a:tc>
                  <a:txBody>
                    <a:bodyPr/>
                    <a:lstStyle/>
                    <a:p>
                      <a:pPr algn="r"/>
                      <a:r>
                        <a:rPr kumimoji="1" lang="en-US" altLang="ja-JP" sz="1000" b="0" dirty="0">
                          <a:latin typeface="+mn-ea"/>
                          <a:ea typeface="+mn-ea"/>
                        </a:rPr>
                        <a:t>10,000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40,000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01:02:38</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00:36:00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43</a:t>
                      </a:r>
                    </a:p>
                  </a:txBody>
                  <a:tcPr marL="68580" marR="68580" marT="34290" marB="34290" anchor="ctr"/>
                </a:tc>
                <a:extLst>
                  <a:ext uri="{0D108BD9-81ED-4DB2-BD59-A6C34878D82A}">
                    <a16:rowId xmlns:a16="http://schemas.microsoft.com/office/drawing/2014/main" val="3423435309"/>
                  </a:ext>
                </a:extLst>
              </a:tr>
              <a:tr h="209697">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pPr algn="r"/>
                      <a:r>
                        <a:rPr kumimoji="1" lang="en-US" altLang="ja-JP" sz="1000" b="0" dirty="0">
                          <a:latin typeface="+mn-ea"/>
                          <a:ea typeface="+mn-ea"/>
                        </a:rPr>
                        <a:t>5,000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20,000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00:32:48</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00:20:04</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39</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1621796765"/>
                  </a:ext>
                </a:extLst>
              </a:tr>
              <a:tr h="209697">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pPr algn="r"/>
                      <a:r>
                        <a:rPr kumimoji="1" lang="en-US" altLang="ja-JP" sz="1000" b="0" dirty="0">
                          <a:latin typeface="+mn-ea"/>
                          <a:ea typeface="+mn-ea"/>
                        </a:rPr>
                        <a:t>1,000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00:03:34</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00:03:52</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42</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814640843"/>
                  </a:ext>
                </a:extLst>
              </a:tr>
              <a:tr h="209697">
                <a:tc rowSpan="3">
                  <a:txBody>
                    <a:bodyPr/>
                    <a:lstStyle/>
                    <a:p>
                      <a:r>
                        <a:rPr kumimoji="1" lang="ja-JP" altLang="en-US" sz="1000" b="1">
                          <a:solidFill>
                            <a:schemeClr val="bg1"/>
                          </a:solidFill>
                          <a:latin typeface="+mn-ea"/>
                          <a:ea typeface="+mn-ea"/>
                        </a:rPr>
                        <a:t>仕訳伝票</a:t>
                      </a:r>
                      <a:r>
                        <a:rPr kumimoji="1" lang="en-US" altLang="ja-JP" sz="1000" b="1" dirty="0">
                          <a:solidFill>
                            <a:schemeClr val="bg1"/>
                          </a:solidFill>
                          <a:latin typeface="+mn-ea"/>
                          <a:ea typeface="+mn-ea"/>
                        </a:rPr>
                        <a:t>(</a:t>
                      </a:r>
                      <a:r>
                        <a:rPr kumimoji="1" lang="en-US" altLang="ja-JP" sz="1000" b="1" dirty="0" err="1">
                          <a:solidFill>
                            <a:schemeClr val="bg1"/>
                          </a:solidFill>
                          <a:latin typeface="+mn-ea"/>
                          <a:ea typeface="+mn-ea"/>
                        </a:rPr>
                        <a:t>SQLServer</a:t>
                      </a:r>
                      <a:r>
                        <a:rPr kumimoji="1" lang="en-US" altLang="ja-JP" sz="1000" b="1" dirty="0">
                          <a:solidFill>
                            <a:schemeClr val="bg1"/>
                          </a:solidFill>
                          <a:latin typeface="+mn-ea"/>
                          <a:ea typeface="+mn-ea"/>
                        </a:rPr>
                        <a:t>)</a:t>
                      </a:r>
                      <a:endParaRPr kumimoji="1" lang="ja-JP" altLang="en-US" sz="1000" b="1" dirty="0">
                        <a:solidFill>
                          <a:schemeClr val="bg1"/>
                        </a:solidFill>
                        <a:latin typeface="+mn-ea"/>
                        <a:ea typeface="+mn-ea"/>
                      </a:endParaRPr>
                    </a:p>
                  </a:txBody>
                  <a:tcPr marL="68580" marR="68580" marT="34290" marB="34290" anchor="ctr">
                    <a:solidFill>
                      <a:schemeClr val="tx2"/>
                    </a:solidFill>
                  </a:tcPr>
                </a:tc>
                <a:tc>
                  <a:txBody>
                    <a:bodyPr/>
                    <a:lstStyle/>
                    <a:p>
                      <a:pPr algn="r"/>
                      <a:r>
                        <a:rPr kumimoji="1" lang="en-US" altLang="ja-JP" sz="1000" b="0" dirty="0">
                          <a:latin typeface="+mn-ea"/>
                          <a:ea typeface="+mn-ea"/>
                        </a:rPr>
                        <a:t>10,000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40,000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00:30:22</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00:20:28</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33</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569783405"/>
                  </a:ext>
                </a:extLst>
              </a:tr>
              <a:tr h="209697">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pPr algn="r"/>
                      <a:r>
                        <a:rPr kumimoji="1" lang="en-US" altLang="ja-JP" sz="1000" b="0" dirty="0">
                          <a:latin typeface="+mn-ea"/>
                          <a:ea typeface="+mn-ea"/>
                        </a:rPr>
                        <a:t>5,000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20,000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00:13:15</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00:08:05</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39</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1174307625"/>
                  </a:ext>
                </a:extLst>
              </a:tr>
              <a:tr h="217983">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pPr algn="r"/>
                      <a:r>
                        <a:rPr kumimoji="1" lang="en-US" altLang="ja-JP" sz="1000" b="0" dirty="0">
                          <a:latin typeface="+mn-ea"/>
                          <a:ea typeface="+mn-ea"/>
                        </a:rPr>
                        <a:t>1,000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4,000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00:02:02</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00:01:08</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44</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3663677260"/>
                  </a:ext>
                </a:extLst>
              </a:tr>
            </a:tbl>
          </a:graphicData>
        </a:graphic>
      </p:graphicFrame>
      <p:pic>
        <p:nvPicPr>
          <p:cNvPr id="6" name="図 6" descr="アイコン&#10;&#10;説明は自動で生成されたものです">
            <a:extLst>
              <a:ext uri="{FF2B5EF4-FFF2-40B4-BE49-F238E27FC236}">
                <a16:creationId xmlns:a16="http://schemas.microsoft.com/office/drawing/2014/main" id="{56C56CC7-BC82-45F8-9834-FD6884F487E0}"/>
              </a:ext>
            </a:extLst>
          </p:cNvPr>
          <p:cNvPicPr>
            <a:picLocks noChangeAspect="1"/>
          </p:cNvPicPr>
          <p:nvPr/>
        </p:nvPicPr>
        <p:blipFill>
          <a:blip r:embed="rId2"/>
          <a:stretch>
            <a:fillRect/>
          </a:stretch>
        </p:blipFill>
        <p:spPr>
          <a:xfrm>
            <a:off x="5433732" y="89368"/>
            <a:ext cx="865095" cy="513790"/>
          </a:xfrm>
          <a:prstGeom prst="rect">
            <a:avLst/>
          </a:prstGeom>
        </p:spPr>
      </p:pic>
      <p:sp>
        <p:nvSpPr>
          <p:cNvPr id="8" name="テキスト ボックス 7">
            <a:extLst>
              <a:ext uri="{FF2B5EF4-FFF2-40B4-BE49-F238E27FC236}">
                <a16:creationId xmlns:a16="http://schemas.microsoft.com/office/drawing/2014/main" id="{EB6ACDE1-D91C-4979-AF5B-A724F7E09638}"/>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39542039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360000" y="1801396"/>
            <a:ext cx="8424000" cy="3019056"/>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0" name="図 9"/>
          <p:cNvPicPr>
            <a:picLocks noChangeAspect="1"/>
          </p:cNvPicPr>
          <p:nvPr/>
        </p:nvPicPr>
        <p:blipFill>
          <a:blip r:embed="rId2"/>
          <a:stretch>
            <a:fillRect/>
          </a:stretch>
        </p:blipFill>
        <p:spPr>
          <a:xfrm>
            <a:off x="480935" y="1865176"/>
            <a:ext cx="4803653" cy="2882192"/>
          </a:xfrm>
          <a:prstGeom prst="rect">
            <a:avLst/>
          </a:prstGeom>
        </p:spPr>
      </p:pic>
      <p:sp>
        <p:nvSpPr>
          <p:cNvPr id="12" name="四角形吹き出し 11"/>
          <p:cNvSpPr/>
          <p:nvPr/>
        </p:nvSpPr>
        <p:spPr>
          <a:xfrm>
            <a:off x="2802143" y="3846969"/>
            <a:ext cx="5919981" cy="775273"/>
          </a:xfrm>
          <a:prstGeom prst="wedgeRectCallout">
            <a:avLst>
              <a:gd name="adj1" fmla="val -58852"/>
              <a:gd name="adj2" fmla="val 4634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123</a:t>
            </a:fld>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6"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26. </a:t>
            </a:r>
            <a:r>
              <a:rPr lang="ja-JP" altLang="en-US" sz="1800" dirty="0">
                <a:solidFill>
                  <a:prstClr val="white"/>
                </a:solidFill>
                <a:latin typeface="+mn-ea"/>
                <a:ea typeface="+mn-ea"/>
              </a:rPr>
              <a:t>決済時明細出力の仕様変更</a:t>
            </a:r>
            <a:endParaRPr kumimoji="1" lang="ja-JP" altLang="en-US" sz="1800" dirty="0">
              <a:latin typeface="+mn-ea"/>
              <a:ea typeface="+mn-ea"/>
            </a:endParaRPr>
          </a:p>
        </p:txBody>
      </p:sp>
      <p:sp>
        <p:nvSpPr>
          <p:cNvPr id="16" name="テキスト プレースホルダー 2"/>
          <p:cNvSpPr>
            <a:spLocks noGrp="1"/>
          </p:cNvSpPr>
          <p:nvPr>
            <p:ph type="body" sz="quarter" idx="14"/>
          </p:nvPr>
        </p:nvSpPr>
        <p:spPr>
          <a:xfrm>
            <a:off x="360000" y="791454"/>
            <a:ext cx="8424000" cy="77218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sz="1800" b="1" dirty="0">
                <a:solidFill>
                  <a:srgbClr val="00AEEB"/>
                </a:solidFill>
              </a:rPr>
              <a:t>　</a:t>
            </a:r>
            <a:r>
              <a:rPr lang="ja-JP" altLang="en-US" dirty="0"/>
              <a:t>［決済時明細出力区分］が「出力する」の場合、伝票種類「計上／支払</a:t>
            </a:r>
            <a:r>
              <a:rPr lang="en-US" altLang="ja-JP" dirty="0"/>
              <a:t>(</a:t>
            </a:r>
            <a:r>
              <a:rPr lang="ja-JP" altLang="en-US" dirty="0"/>
              <a:t>掛あり</a:t>
            </a:r>
            <a:r>
              <a:rPr lang="en-US" altLang="ja-JP" dirty="0"/>
              <a:t>)</a:t>
            </a:r>
            <a:r>
              <a:rPr lang="ja-JP" altLang="en-US" dirty="0"/>
              <a:t>」の出力可否が</a:t>
            </a:r>
            <a:endParaRPr lang="en-US" altLang="ja-JP" dirty="0"/>
          </a:p>
          <a:p>
            <a:pPr lvl="0">
              <a:lnSpc>
                <a:spcPts val="1900"/>
              </a:lnSpc>
              <a:buClr>
                <a:srgbClr val="F9BE00"/>
              </a:buClr>
            </a:pPr>
            <a:r>
              <a:rPr lang="ja-JP" altLang="en-US" dirty="0"/>
              <a:t>　　選択できるようになります</a:t>
            </a:r>
            <a:endParaRPr lang="en-US" altLang="ja-JP" sz="1800" dirty="0">
              <a:solidFill>
                <a:prstClr val="black"/>
              </a:solidFill>
            </a:endParaRPr>
          </a:p>
          <a:p>
            <a:pPr lvl="0">
              <a:lnSpc>
                <a:spcPts val="1900"/>
              </a:lnSpc>
              <a:buClr>
                <a:srgbClr val="F9BE00"/>
              </a:buClr>
            </a:pPr>
            <a:endParaRPr lang="en-US" altLang="ja-JP" dirty="0">
              <a:solidFill>
                <a:prstClr val="black"/>
              </a:solidFill>
            </a:endParaRPr>
          </a:p>
        </p:txBody>
      </p:sp>
      <p:sp>
        <p:nvSpPr>
          <p:cNvPr id="18" name="テキスト プレースホルダー 2"/>
          <p:cNvSpPr txBox="1">
            <a:spLocks/>
          </p:cNvSpPr>
          <p:nvPr/>
        </p:nvSpPr>
        <p:spPr>
          <a:xfrm>
            <a:off x="363664" y="1519333"/>
            <a:ext cx="2912192"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新会社セットアップ／会計管理マスタ登録</a:t>
            </a:r>
            <a:endParaRPr lang="en-US" altLang="ja-JP" sz="825" u="sng" dirty="0">
              <a:solidFill>
                <a:prstClr val="black"/>
              </a:solidFill>
              <a:latin typeface="メイリオ"/>
              <a:ea typeface="メイリオ"/>
            </a:endParaRPr>
          </a:p>
        </p:txBody>
      </p:sp>
      <p:pic>
        <p:nvPicPr>
          <p:cNvPr id="11" name="図 10"/>
          <p:cNvPicPr>
            <a:picLocks noChangeAspect="1"/>
          </p:cNvPicPr>
          <p:nvPr/>
        </p:nvPicPr>
        <p:blipFill rotWithShape="1">
          <a:blip r:embed="rId2"/>
          <a:srcRect l="1608" t="88900" r="61662" b="3460"/>
          <a:stretch/>
        </p:blipFill>
        <p:spPr>
          <a:xfrm>
            <a:off x="2817699" y="3867894"/>
            <a:ext cx="5876925" cy="733425"/>
          </a:xfrm>
          <a:prstGeom prst="rect">
            <a:avLst/>
          </a:prstGeom>
        </p:spPr>
      </p:pic>
      <p:sp>
        <p:nvSpPr>
          <p:cNvPr id="3" name="正方形/長方形 2"/>
          <p:cNvSpPr/>
          <p:nvPr/>
        </p:nvSpPr>
        <p:spPr>
          <a:xfrm>
            <a:off x="2817699" y="2467454"/>
            <a:ext cx="4884837" cy="1296144"/>
          </a:xfrm>
          <a:prstGeom prst="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100" dirty="0">
                <a:solidFill>
                  <a:schemeClr val="bg1"/>
                </a:solidFill>
                <a:latin typeface="+mn-ea"/>
              </a:rPr>
              <a:t>新会社セットアップ</a:t>
            </a:r>
            <a:r>
              <a:rPr lang="en-US" altLang="ja-JP" sz="1100" dirty="0">
                <a:solidFill>
                  <a:schemeClr val="bg1"/>
                </a:solidFill>
                <a:latin typeface="+mn-ea"/>
              </a:rPr>
              <a:t>/</a:t>
            </a:r>
            <a:r>
              <a:rPr lang="ja-JP" altLang="en-US" sz="1100" dirty="0">
                <a:solidFill>
                  <a:schemeClr val="bg1"/>
                </a:solidFill>
                <a:latin typeface="+mn-ea"/>
              </a:rPr>
              <a:t>会計管理マスタ登録で設定した内容が帳票出力画面の初期値となります</a:t>
            </a:r>
          </a:p>
          <a:p>
            <a:r>
              <a:rPr lang="ja-JP" altLang="en-US" sz="1100" dirty="0">
                <a:solidFill>
                  <a:schemeClr val="bg1"/>
                </a:solidFill>
                <a:latin typeface="+mn-ea"/>
              </a:rPr>
              <a:t>　･</a:t>
            </a:r>
            <a:r>
              <a:rPr lang="ja-JP" altLang="en-US" sz="1100" dirty="0">
                <a:solidFill>
                  <a:schemeClr val="bg1"/>
                </a:solidFill>
              </a:rPr>
              <a:t>［</a:t>
            </a:r>
            <a:r>
              <a:rPr lang="ja-JP" altLang="en-US" sz="1100" dirty="0">
                <a:solidFill>
                  <a:schemeClr val="bg1"/>
                </a:solidFill>
                <a:latin typeface="+mn-ea"/>
              </a:rPr>
              <a:t>決済時明細出力区分］が「出力する」の場合</a:t>
            </a:r>
            <a:endParaRPr lang="en-US" altLang="ja-JP" sz="1100" dirty="0">
              <a:solidFill>
                <a:schemeClr val="bg1"/>
              </a:solidFill>
              <a:latin typeface="+mn-ea"/>
            </a:endParaRPr>
          </a:p>
          <a:p>
            <a:r>
              <a:rPr lang="ja-JP" altLang="en-US" sz="1100" dirty="0">
                <a:solidFill>
                  <a:schemeClr val="bg1"/>
                </a:solidFill>
                <a:latin typeface="+mn-ea"/>
              </a:rPr>
              <a:t>　　　　　　　→</a:t>
            </a:r>
            <a:r>
              <a:rPr lang="en-US" altLang="ja-JP" sz="1100" dirty="0">
                <a:solidFill>
                  <a:schemeClr val="bg1"/>
                </a:solidFill>
                <a:latin typeface="+mn-ea"/>
              </a:rPr>
              <a:t>『</a:t>
            </a:r>
            <a:r>
              <a:rPr lang="ja-JP" altLang="en-US" sz="1100" dirty="0">
                <a:solidFill>
                  <a:schemeClr val="bg1"/>
                </a:solidFill>
                <a:latin typeface="+mn-ea"/>
              </a:rPr>
              <a:t>掛あり決済時明細出力区分</a:t>
            </a:r>
            <a:r>
              <a:rPr lang="en-US" altLang="ja-JP" sz="1100" dirty="0">
                <a:solidFill>
                  <a:schemeClr val="bg1"/>
                </a:solidFill>
                <a:latin typeface="+mn-ea"/>
              </a:rPr>
              <a:t>』</a:t>
            </a:r>
            <a:r>
              <a:rPr lang="ja-JP" altLang="en-US" sz="1100" dirty="0">
                <a:solidFill>
                  <a:schemeClr val="bg1"/>
                </a:solidFill>
                <a:latin typeface="+mn-ea"/>
              </a:rPr>
              <a:t>の指定が可能</a:t>
            </a:r>
          </a:p>
          <a:p>
            <a:r>
              <a:rPr lang="ja-JP" altLang="en-US" sz="1100" dirty="0">
                <a:solidFill>
                  <a:schemeClr val="bg1"/>
                </a:solidFill>
                <a:latin typeface="+mn-ea"/>
              </a:rPr>
              <a:t>　･</a:t>
            </a:r>
            <a:r>
              <a:rPr lang="ja-JP" altLang="en-US" sz="1100" dirty="0">
                <a:solidFill>
                  <a:schemeClr val="bg1"/>
                </a:solidFill>
              </a:rPr>
              <a:t>［</a:t>
            </a:r>
            <a:r>
              <a:rPr lang="ja-JP" altLang="en-US" sz="1100" dirty="0">
                <a:solidFill>
                  <a:schemeClr val="bg1"/>
                </a:solidFill>
                <a:latin typeface="+mn-ea"/>
              </a:rPr>
              <a:t>決済時明細出力区分］が「出力しない」の場合</a:t>
            </a:r>
            <a:endParaRPr lang="en-US" altLang="ja-JP" sz="1100" dirty="0">
              <a:solidFill>
                <a:schemeClr val="bg1"/>
              </a:solidFill>
              <a:latin typeface="+mn-ea"/>
            </a:endParaRPr>
          </a:p>
          <a:p>
            <a:r>
              <a:rPr lang="ja-JP" altLang="en-US" sz="1100" dirty="0">
                <a:solidFill>
                  <a:schemeClr val="bg1"/>
                </a:solidFill>
                <a:latin typeface="+mn-ea"/>
              </a:rPr>
              <a:t>　　　　　　　→</a:t>
            </a:r>
            <a:r>
              <a:rPr lang="en-US" altLang="ja-JP" sz="1100" dirty="0">
                <a:solidFill>
                  <a:schemeClr val="bg1"/>
                </a:solidFill>
                <a:latin typeface="+mn-ea"/>
              </a:rPr>
              <a:t>『</a:t>
            </a:r>
            <a:r>
              <a:rPr lang="ja-JP" altLang="en-US" sz="1100" dirty="0">
                <a:solidFill>
                  <a:schemeClr val="bg1"/>
                </a:solidFill>
                <a:latin typeface="+mn-ea"/>
              </a:rPr>
              <a:t>掛あり決済時明細出力区分</a:t>
            </a:r>
            <a:r>
              <a:rPr lang="en-US" altLang="ja-JP" sz="1100" dirty="0">
                <a:solidFill>
                  <a:schemeClr val="bg1"/>
                </a:solidFill>
                <a:latin typeface="+mn-ea"/>
              </a:rPr>
              <a:t>』</a:t>
            </a:r>
            <a:r>
              <a:rPr lang="ja-JP" altLang="en-US" sz="1100" dirty="0">
                <a:solidFill>
                  <a:schemeClr val="bg1"/>
                </a:solidFill>
                <a:latin typeface="+mn-ea"/>
              </a:rPr>
              <a:t>は非活性</a:t>
            </a:r>
          </a:p>
          <a:p>
            <a:r>
              <a:rPr lang="en-US" altLang="ja-JP" sz="1100" dirty="0">
                <a:solidFill>
                  <a:schemeClr val="bg1"/>
                </a:solidFill>
                <a:latin typeface="+mn-ea"/>
              </a:rPr>
              <a:t>※</a:t>
            </a:r>
            <a:r>
              <a:rPr lang="ja-JP" altLang="en-US" sz="1100" dirty="0">
                <a:solidFill>
                  <a:schemeClr val="bg1"/>
                </a:solidFill>
                <a:latin typeface="+mn-ea"/>
              </a:rPr>
              <a:t>伝票即印刷時にも適用されます</a:t>
            </a:r>
          </a:p>
        </p:txBody>
      </p:sp>
      <p:pic>
        <p:nvPicPr>
          <p:cNvPr id="4" name="図 6" descr="アイコン&#10;&#10;説明は自動で生成されたものです">
            <a:extLst>
              <a:ext uri="{FF2B5EF4-FFF2-40B4-BE49-F238E27FC236}">
                <a16:creationId xmlns:a16="http://schemas.microsoft.com/office/drawing/2014/main" id="{EB0CEB51-0853-49D2-ADCF-D3127A59D541}"/>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3812C18B-C497-415A-8F46-8AACCD50011C}"/>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39421352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124</a:t>
            </a:fld>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6"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26. </a:t>
            </a:r>
            <a:r>
              <a:rPr lang="ja-JP" altLang="en-US" sz="1800" dirty="0">
                <a:solidFill>
                  <a:prstClr val="white"/>
                </a:solidFill>
                <a:latin typeface="+mn-ea"/>
                <a:ea typeface="+mn-ea"/>
              </a:rPr>
              <a:t>決済時明細出力の仕様変更</a:t>
            </a:r>
            <a:endParaRPr kumimoji="1" lang="ja-JP" altLang="en-US" sz="1800" dirty="0">
              <a:latin typeface="+mn-ea"/>
              <a:ea typeface="+mn-ea"/>
            </a:endParaRPr>
          </a:p>
        </p:txBody>
      </p:sp>
      <p:sp>
        <p:nvSpPr>
          <p:cNvPr id="16" name="テキスト プレースホルダー 2"/>
          <p:cNvSpPr>
            <a:spLocks noGrp="1"/>
          </p:cNvSpPr>
          <p:nvPr>
            <p:ph type="body" sz="quarter" idx="14"/>
          </p:nvPr>
        </p:nvSpPr>
        <p:spPr>
          <a:xfrm>
            <a:off x="360000" y="791454"/>
            <a:ext cx="8424000" cy="77218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p:txBody>
      </p:sp>
      <p:graphicFrame>
        <p:nvGraphicFramePr>
          <p:cNvPr id="14" name="表 13"/>
          <p:cNvGraphicFramePr>
            <a:graphicFrameLocks noGrp="1"/>
          </p:cNvGraphicFramePr>
          <p:nvPr/>
        </p:nvGraphicFramePr>
        <p:xfrm>
          <a:off x="395537" y="1273476"/>
          <a:ext cx="7848873" cy="2879441"/>
        </p:xfrm>
        <a:graphic>
          <a:graphicData uri="http://schemas.openxmlformats.org/drawingml/2006/table">
            <a:tbl>
              <a:tblPr firstRow="1" bandRow="1">
                <a:tableStyleId>{21E4AEA4-8DFA-4A89-87EB-49C32662AFE0}</a:tableStyleId>
              </a:tblPr>
              <a:tblGrid>
                <a:gridCol w="2492914">
                  <a:extLst>
                    <a:ext uri="{9D8B030D-6E8A-4147-A177-3AD203B41FA5}">
                      <a16:colId xmlns:a16="http://schemas.microsoft.com/office/drawing/2014/main" val="3667133973"/>
                    </a:ext>
                  </a:extLst>
                </a:gridCol>
                <a:gridCol w="2691661">
                  <a:extLst>
                    <a:ext uri="{9D8B030D-6E8A-4147-A177-3AD203B41FA5}">
                      <a16:colId xmlns:a16="http://schemas.microsoft.com/office/drawing/2014/main" val="2071827303"/>
                    </a:ext>
                  </a:extLst>
                </a:gridCol>
                <a:gridCol w="2664298">
                  <a:extLst>
                    <a:ext uri="{9D8B030D-6E8A-4147-A177-3AD203B41FA5}">
                      <a16:colId xmlns:a16="http://schemas.microsoft.com/office/drawing/2014/main" val="3521329882"/>
                    </a:ext>
                  </a:extLst>
                </a:gridCol>
              </a:tblGrid>
              <a:tr h="520704">
                <a:tc>
                  <a:txBody>
                    <a:bodyPr/>
                    <a:lstStyle/>
                    <a:p>
                      <a:pPr algn="ctr"/>
                      <a:r>
                        <a:rPr kumimoji="1" lang="ja-JP" altLang="en-US" sz="1200" dirty="0"/>
                        <a:t>決済時明細出力しない</a:t>
                      </a:r>
                    </a:p>
                  </a:txBody>
                  <a:tcPr marL="68580" marR="68580" marT="34290" marB="34290"/>
                </a:tc>
                <a:tc>
                  <a:txBody>
                    <a:bodyPr/>
                    <a:lstStyle/>
                    <a:p>
                      <a:pPr algn="ctr"/>
                      <a:r>
                        <a:rPr kumimoji="1" lang="ja-JP" altLang="en-US" sz="1200" dirty="0"/>
                        <a:t>決済時明細出力する</a:t>
                      </a:r>
                      <a:r>
                        <a:rPr kumimoji="1" lang="en-US" altLang="ja-JP" sz="1200" dirty="0"/>
                        <a:t/>
                      </a:r>
                      <a:br>
                        <a:rPr kumimoji="1" lang="en-US" altLang="ja-JP" sz="1200" dirty="0"/>
                      </a:br>
                      <a:r>
                        <a:rPr lang="ja-JP" altLang="en-US" sz="1200" dirty="0">
                          <a:solidFill>
                            <a:schemeClr val="bg1"/>
                          </a:solidFill>
                          <a:latin typeface="+mn-ea"/>
                        </a:rPr>
                        <a:t>掛あり決済時明細出力する</a:t>
                      </a:r>
                      <a:endParaRPr kumimoji="1" lang="ja-JP" altLang="en-US" sz="12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決済時明細出力する</a:t>
                      </a:r>
                      <a:endParaRPr kumimoji="1" lang="en-US" altLang="ja-JP" sz="1200" dirty="0"/>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bg1"/>
                          </a:solidFill>
                          <a:latin typeface="+mn-ea"/>
                        </a:rPr>
                        <a:t>掛あり決済時明細出力しない</a:t>
                      </a:r>
                      <a:endParaRPr kumimoji="1" lang="ja-JP" altLang="en-US" sz="1200" dirty="0"/>
                    </a:p>
                  </a:txBody>
                  <a:tcPr marL="68580" marR="68580" marT="34290" marB="34290"/>
                </a:tc>
                <a:extLst>
                  <a:ext uri="{0D108BD9-81ED-4DB2-BD59-A6C34878D82A}">
                    <a16:rowId xmlns:a16="http://schemas.microsoft.com/office/drawing/2014/main" val="1078738793"/>
                  </a:ext>
                </a:extLst>
              </a:tr>
              <a:tr h="381526">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商品仕入高／買掛金</a:t>
                      </a:r>
                    </a:p>
                  </a:txBody>
                  <a:tcPr marL="68580" marR="68580" marT="34290" marB="34290"/>
                </a:tc>
                <a:tc>
                  <a:txBody>
                    <a:bodyPr/>
                    <a:lstStyle/>
                    <a:p>
                      <a:pPr algn="l"/>
                      <a:r>
                        <a:rPr kumimoji="1" lang="ja-JP" altLang="en-US" sz="1200" dirty="0"/>
                        <a:t>商品仕入高／買掛金</a:t>
                      </a:r>
                    </a:p>
                  </a:txBody>
                  <a:tcPr marL="68580" marR="68580" marT="34290" marB="34290"/>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商品仕入高／買掛金</a:t>
                      </a:r>
                    </a:p>
                  </a:txBody>
                  <a:tcPr marL="68580" marR="68580" marT="34290" marB="34290"/>
                </a:tc>
                <a:extLst>
                  <a:ext uri="{0D108BD9-81ED-4DB2-BD59-A6C34878D82A}">
                    <a16:rowId xmlns:a16="http://schemas.microsoft.com/office/drawing/2014/main" val="1184504109"/>
                  </a:ext>
                </a:extLst>
              </a:tr>
              <a:tr h="364869">
                <a:tc vMerge="1">
                  <a:txBody>
                    <a:bodyPr/>
                    <a:lstStyle/>
                    <a:p>
                      <a:endParaRPr kumimoji="1" lang="ja-JP" altLang="en-US"/>
                    </a:p>
                  </a:txBody>
                  <a:tcPr/>
                </a:tc>
                <a:tc>
                  <a:txBody>
                    <a:bodyPr/>
                    <a:lstStyle/>
                    <a:p>
                      <a:pPr algn="l"/>
                      <a:r>
                        <a:rPr kumimoji="1" lang="ja-JP" altLang="en-US" sz="1200" dirty="0"/>
                        <a:t>買掛金　　／当座預金</a:t>
                      </a:r>
                      <a:endParaRPr kumimoji="1" lang="en-US" altLang="ja-JP" sz="1200" dirty="0"/>
                    </a:p>
                  </a:txBody>
                  <a:tcPr marL="68580" marR="68580" marT="34290" marB="34290"/>
                </a:tc>
                <a:tc vMerge="1">
                  <a:txBody>
                    <a:bodyPr/>
                    <a:lstStyle/>
                    <a:p>
                      <a:endParaRPr kumimoji="1" lang="ja-JP" altLang="en-US"/>
                    </a:p>
                  </a:txBody>
                  <a:tcPr/>
                </a:tc>
                <a:extLst>
                  <a:ext uri="{0D108BD9-81ED-4DB2-BD59-A6C34878D82A}">
                    <a16:rowId xmlns:a16="http://schemas.microsoft.com/office/drawing/2014/main" val="1764888186"/>
                  </a:ext>
                </a:extLst>
              </a:tr>
              <a:tr h="8199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商品仕入高／</a:t>
                      </a:r>
                    </a:p>
                  </a:txBody>
                  <a:tcPr marL="68580" marR="68580" marT="34290" marB="34290"/>
                </a:tc>
                <a:tc>
                  <a:txBody>
                    <a:bodyPr/>
                    <a:lstStyle/>
                    <a:p>
                      <a:pPr algn="l"/>
                      <a:r>
                        <a:rPr kumimoji="1" lang="ja-JP" altLang="en-US" sz="1200"/>
                        <a:t>商品仕入高／当座預金</a:t>
                      </a:r>
                      <a:endParaRPr kumimoji="1" lang="en-US" altLang="ja-JP" sz="12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商品仕入高／当座預金</a:t>
                      </a:r>
                      <a:endParaRPr kumimoji="1" lang="en-US" altLang="ja-JP" sz="1200" dirty="0"/>
                    </a:p>
                  </a:txBody>
                  <a:tcPr marL="68580" marR="68580" marT="34290" marB="34290"/>
                </a:tc>
                <a:extLst>
                  <a:ext uri="{0D108BD9-81ED-4DB2-BD59-A6C34878D82A}">
                    <a16:rowId xmlns:a16="http://schemas.microsoft.com/office/drawing/2014/main" val="4088012854"/>
                  </a:ext>
                </a:extLst>
              </a:tr>
              <a:tr h="7924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／買掛金</a:t>
                      </a:r>
                    </a:p>
                  </a:txBody>
                  <a:tcPr marL="68580" marR="68580" marT="34290" marB="34290">
                    <a:solidFill>
                      <a:srgbClr val="D1E9F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買掛金　　／当座預金</a:t>
                      </a:r>
                      <a:endParaRPr kumimoji="1" lang="en-US" altLang="ja-JP" sz="1200" dirty="0"/>
                    </a:p>
                    <a:p>
                      <a:pPr algn="l"/>
                      <a:endParaRPr kumimoji="1" lang="en-US" altLang="ja-JP" sz="1200" dirty="0"/>
                    </a:p>
                  </a:txBody>
                  <a:tcPr marL="68580" marR="68580" marT="34290" marB="34290">
                    <a:solidFill>
                      <a:srgbClr val="D1E9F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買掛金　　／当座預金</a:t>
                      </a:r>
                      <a:endParaRPr kumimoji="1" lang="en-US" altLang="ja-JP" sz="1200"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txBody>
                  <a:tcPr marL="68580" marR="68580" marT="34290" marB="34290">
                    <a:solidFill>
                      <a:srgbClr val="D1E9F9"/>
                    </a:solidFill>
                  </a:tcPr>
                </a:tc>
                <a:extLst>
                  <a:ext uri="{0D108BD9-81ED-4DB2-BD59-A6C34878D82A}">
                    <a16:rowId xmlns:a16="http://schemas.microsoft.com/office/drawing/2014/main" val="1842106639"/>
                  </a:ext>
                </a:extLst>
              </a:tr>
            </a:tbl>
          </a:graphicData>
        </a:graphic>
      </p:graphicFrame>
      <p:sp>
        <p:nvSpPr>
          <p:cNvPr id="19" name="正方形/長方形 18"/>
          <p:cNvSpPr/>
          <p:nvPr/>
        </p:nvSpPr>
        <p:spPr>
          <a:xfrm>
            <a:off x="5580111" y="1273476"/>
            <a:ext cx="2635403" cy="2879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角丸四角形吹き出し 19"/>
          <p:cNvSpPr/>
          <p:nvPr/>
        </p:nvSpPr>
        <p:spPr>
          <a:xfrm>
            <a:off x="5004048" y="4380005"/>
            <a:ext cx="3024336" cy="457164"/>
          </a:xfrm>
          <a:prstGeom prst="wedgeRoundRectCallout">
            <a:avLst>
              <a:gd name="adj1" fmla="val 22609"/>
              <a:gd name="adj2" fmla="val -99219"/>
              <a:gd name="adj3" fmla="val 16667"/>
            </a:avLst>
          </a:prstGeom>
          <a:solidFill>
            <a:schemeClr val="tx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dirty="0">
                <a:latin typeface="+mj-lt"/>
              </a:rPr>
              <a:t>「掛なし」、「支払のみ」の場合のみ</a:t>
            </a:r>
            <a:endParaRPr lang="en-US" altLang="ja-JP" sz="1200" dirty="0">
              <a:latin typeface="+mj-lt"/>
            </a:endParaRPr>
          </a:p>
          <a:p>
            <a:pPr algn="ctr"/>
            <a:r>
              <a:rPr lang="ja-JP" altLang="en-US" sz="1200" dirty="0">
                <a:latin typeface="+mj-lt"/>
              </a:rPr>
              <a:t>決済時に作成される明細を追加</a:t>
            </a:r>
          </a:p>
        </p:txBody>
      </p:sp>
      <p:pic>
        <p:nvPicPr>
          <p:cNvPr id="3" name="図 6" descr="アイコン&#10;&#10;説明は自動で生成されたものです">
            <a:extLst>
              <a:ext uri="{FF2B5EF4-FFF2-40B4-BE49-F238E27FC236}">
                <a16:creationId xmlns:a16="http://schemas.microsoft.com/office/drawing/2014/main" id="{3A59AA65-A129-47F2-A826-A58848522554}"/>
              </a:ext>
            </a:extLst>
          </p:cNvPr>
          <p:cNvPicPr>
            <a:picLocks noChangeAspect="1"/>
          </p:cNvPicPr>
          <p:nvPr/>
        </p:nvPicPr>
        <p:blipFill>
          <a:blip r:embed="rId2"/>
          <a:stretch>
            <a:fillRect/>
          </a:stretch>
        </p:blipFill>
        <p:spPr>
          <a:xfrm>
            <a:off x="5433732" y="89368"/>
            <a:ext cx="865095" cy="513790"/>
          </a:xfrm>
          <a:prstGeom prst="rect">
            <a:avLst/>
          </a:prstGeom>
        </p:spPr>
      </p:pic>
      <p:sp>
        <p:nvSpPr>
          <p:cNvPr id="4" name="テキスト ボックス 3">
            <a:extLst>
              <a:ext uri="{FF2B5EF4-FFF2-40B4-BE49-F238E27FC236}">
                <a16:creationId xmlns:a16="http://schemas.microsoft.com/office/drawing/2014/main" id="{4BCC9BD6-88AC-4DF3-8890-FD418EC534FB}"/>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16018922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9" name="図 8"/>
          <p:cNvPicPr>
            <a:picLocks noChangeAspect="1"/>
          </p:cNvPicPr>
          <p:nvPr/>
        </p:nvPicPr>
        <p:blipFill>
          <a:blip r:embed="rId2"/>
          <a:stretch>
            <a:fillRect/>
          </a:stretch>
        </p:blipFill>
        <p:spPr>
          <a:xfrm>
            <a:off x="528692" y="1197666"/>
            <a:ext cx="5893251" cy="3535951"/>
          </a:xfrm>
          <a:prstGeom prst="rect">
            <a:avLst/>
          </a:prstGeom>
        </p:spPr>
      </p:pic>
      <p:sp>
        <p:nvSpPr>
          <p:cNvPr id="14" name="四角形吹き出し 13"/>
          <p:cNvSpPr/>
          <p:nvPr/>
        </p:nvSpPr>
        <p:spPr>
          <a:xfrm>
            <a:off x="3998526" y="2326302"/>
            <a:ext cx="3543915" cy="577599"/>
          </a:xfrm>
          <a:prstGeom prst="wedgeRectCallout">
            <a:avLst>
              <a:gd name="adj1" fmla="val -59628"/>
              <a:gd name="adj2" fmla="val -10244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125</a:t>
            </a:fld>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6"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26. </a:t>
            </a:r>
            <a:r>
              <a:rPr lang="ja-JP" altLang="en-US" sz="1800" dirty="0">
                <a:solidFill>
                  <a:prstClr val="white"/>
                </a:solidFill>
                <a:latin typeface="+mn-ea"/>
                <a:ea typeface="+mn-ea"/>
              </a:rPr>
              <a:t>決済時明細出力の仕様変更</a:t>
            </a:r>
            <a:endParaRPr kumimoji="1" lang="ja-JP" altLang="en-US" sz="1800" dirty="0">
              <a:latin typeface="+mn-ea"/>
              <a:ea typeface="+mn-ea"/>
            </a:endParaRPr>
          </a:p>
        </p:txBody>
      </p:sp>
      <p:sp>
        <p:nvSpPr>
          <p:cNvPr id="8" name="テキスト プレースホルダー 2"/>
          <p:cNvSpPr txBox="1">
            <a:spLocks/>
          </p:cNvSpPr>
          <p:nvPr/>
        </p:nvSpPr>
        <p:spPr>
          <a:xfrm>
            <a:off x="360000" y="839580"/>
            <a:ext cx="1512168"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伝票チェックリスト</a:t>
            </a:r>
            <a:endParaRPr lang="en-US" altLang="ja-JP" sz="825" u="sng" dirty="0">
              <a:solidFill>
                <a:prstClr val="black"/>
              </a:solidFill>
              <a:latin typeface="メイリオ"/>
              <a:ea typeface="メイリオ"/>
            </a:endParaRPr>
          </a:p>
        </p:txBody>
      </p:sp>
      <p:pic>
        <p:nvPicPr>
          <p:cNvPr id="10" name="図 9"/>
          <p:cNvPicPr>
            <a:picLocks noChangeAspect="1"/>
          </p:cNvPicPr>
          <p:nvPr/>
        </p:nvPicPr>
        <p:blipFill rotWithShape="1">
          <a:blip r:embed="rId2"/>
          <a:srcRect l="30063" t="19944" r="47910" b="74500"/>
          <a:stretch/>
        </p:blipFill>
        <p:spPr>
          <a:xfrm>
            <a:off x="4011315" y="2346927"/>
            <a:ext cx="3524251" cy="533400"/>
          </a:xfrm>
          <a:prstGeom prst="rect">
            <a:avLst/>
          </a:prstGeom>
        </p:spPr>
      </p:pic>
      <p:sp>
        <p:nvSpPr>
          <p:cNvPr id="15" name="正方形/長方形 14"/>
          <p:cNvSpPr/>
          <p:nvPr/>
        </p:nvSpPr>
        <p:spPr>
          <a:xfrm>
            <a:off x="3998526" y="3014292"/>
            <a:ext cx="4513289" cy="519434"/>
          </a:xfrm>
          <a:prstGeom prst="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100" dirty="0">
                <a:solidFill>
                  <a:schemeClr val="bg1"/>
                </a:solidFill>
                <a:latin typeface="+mn-ea"/>
              </a:rPr>
              <a:t>新会社セットアップ</a:t>
            </a:r>
            <a:r>
              <a:rPr lang="en-US" altLang="ja-JP" sz="1100" dirty="0">
                <a:solidFill>
                  <a:schemeClr val="bg1"/>
                </a:solidFill>
                <a:latin typeface="+mn-ea"/>
              </a:rPr>
              <a:t>/</a:t>
            </a:r>
            <a:r>
              <a:rPr lang="ja-JP" altLang="en-US" sz="1100" dirty="0">
                <a:solidFill>
                  <a:schemeClr val="bg1"/>
                </a:solidFill>
                <a:latin typeface="+mn-ea"/>
              </a:rPr>
              <a:t>会計管理マスタ登録で設定した内容が初期値として設定されますが、個人設定がある場合はそちらが優先されます</a:t>
            </a:r>
          </a:p>
        </p:txBody>
      </p:sp>
      <p:pic>
        <p:nvPicPr>
          <p:cNvPr id="3" name="図 6" descr="アイコン&#10;&#10;説明は自動で生成されたものです">
            <a:extLst>
              <a:ext uri="{FF2B5EF4-FFF2-40B4-BE49-F238E27FC236}">
                <a16:creationId xmlns:a16="http://schemas.microsoft.com/office/drawing/2014/main" id="{AE0DBE58-00ED-45CE-9FE0-95B365FBA13C}"/>
              </a:ext>
            </a:extLst>
          </p:cNvPr>
          <p:cNvPicPr>
            <a:picLocks noChangeAspect="1"/>
          </p:cNvPicPr>
          <p:nvPr/>
        </p:nvPicPr>
        <p:blipFill>
          <a:blip r:embed="rId3"/>
          <a:stretch>
            <a:fillRect/>
          </a:stretch>
        </p:blipFill>
        <p:spPr>
          <a:xfrm>
            <a:off x="5433732" y="89368"/>
            <a:ext cx="865095" cy="513790"/>
          </a:xfrm>
          <a:prstGeom prst="rect">
            <a:avLst/>
          </a:prstGeom>
        </p:spPr>
      </p:pic>
      <p:sp>
        <p:nvSpPr>
          <p:cNvPr id="4" name="テキスト ボックス 3">
            <a:extLst>
              <a:ext uri="{FF2B5EF4-FFF2-40B4-BE49-F238E27FC236}">
                <a16:creationId xmlns:a16="http://schemas.microsoft.com/office/drawing/2014/main" id="{CE991AB4-02E9-4625-93B4-8BC27ED40662}"/>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13508654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7" name="図 6"/>
          <p:cNvPicPr>
            <a:picLocks noChangeAspect="1"/>
          </p:cNvPicPr>
          <p:nvPr/>
        </p:nvPicPr>
        <p:blipFill>
          <a:blip r:embed="rId2"/>
          <a:stretch>
            <a:fillRect/>
          </a:stretch>
        </p:blipFill>
        <p:spPr>
          <a:xfrm>
            <a:off x="533942" y="1200902"/>
            <a:ext cx="5904656" cy="3542794"/>
          </a:xfrm>
          <a:prstGeom prst="rect">
            <a:avLst/>
          </a:prstGeom>
        </p:spPr>
      </p:pic>
      <p:sp>
        <p:nvSpPr>
          <p:cNvPr id="11" name="四角形吹き出し 10"/>
          <p:cNvSpPr/>
          <p:nvPr/>
        </p:nvSpPr>
        <p:spPr>
          <a:xfrm>
            <a:off x="4029284" y="2531168"/>
            <a:ext cx="3584060" cy="620263"/>
          </a:xfrm>
          <a:prstGeom prst="wedgeRectCallout">
            <a:avLst>
              <a:gd name="adj1" fmla="val -58372"/>
              <a:gd name="adj2" fmla="val -9226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126</a:t>
            </a:fld>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6"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26. </a:t>
            </a:r>
            <a:r>
              <a:rPr lang="ja-JP" altLang="en-US" sz="1800" dirty="0">
                <a:solidFill>
                  <a:prstClr val="white"/>
                </a:solidFill>
                <a:latin typeface="+mn-ea"/>
                <a:ea typeface="+mn-ea"/>
              </a:rPr>
              <a:t>決済時明細出力の仕様変更</a:t>
            </a:r>
            <a:endParaRPr kumimoji="1" lang="ja-JP" altLang="en-US" sz="1800" dirty="0">
              <a:latin typeface="+mn-ea"/>
              <a:ea typeface="+mn-ea"/>
            </a:endParaRPr>
          </a:p>
        </p:txBody>
      </p:sp>
      <p:sp>
        <p:nvSpPr>
          <p:cNvPr id="8" name="テキスト プレースホルダー 2"/>
          <p:cNvSpPr txBox="1">
            <a:spLocks/>
          </p:cNvSpPr>
          <p:nvPr/>
        </p:nvSpPr>
        <p:spPr>
          <a:xfrm>
            <a:off x="360000" y="840099"/>
            <a:ext cx="1836204"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各種伝票発行（詳細表示）</a:t>
            </a:r>
            <a:endParaRPr lang="en-US" altLang="ja-JP" sz="825" u="sng" dirty="0">
              <a:solidFill>
                <a:prstClr val="black"/>
              </a:solidFill>
              <a:latin typeface="メイリオ"/>
              <a:ea typeface="メイリオ"/>
            </a:endParaRPr>
          </a:p>
        </p:txBody>
      </p:sp>
      <p:pic>
        <p:nvPicPr>
          <p:cNvPr id="10" name="図 9"/>
          <p:cNvPicPr>
            <a:picLocks noChangeAspect="1"/>
          </p:cNvPicPr>
          <p:nvPr/>
        </p:nvPicPr>
        <p:blipFill rotWithShape="1">
          <a:blip r:embed="rId3"/>
          <a:srcRect l="30063" t="19944" r="47910" b="74500"/>
          <a:stretch/>
        </p:blipFill>
        <p:spPr>
          <a:xfrm>
            <a:off x="4048948" y="2575367"/>
            <a:ext cx="3524251" cy="533400"/>
          </a:xfrm>
          <a:prstGeom prst="rect">
            <a:avLst/>
          </a:prstGeom>
        </p:spPr>
      </p:pic>
      <p:pic>
        <p:nvPicPr>
          <p:cNvPr id="3" name="図 6" descr="アイコン&#10;&#10;説明は自動で生成されたものです">
            <a:extLst>
              <a:ext uri="{FF2B5EF4-FFF2-40B4-BE49-F238E27FC236}">
                <a16:creationId xmlns:a16="http://schemas.microsoft.com/office/drawing/2014/main" id="{26993BA4-5BBC-4458-8F3D-051329BAEE51}"/>
              </a:ext>
            </a:extLst>
          </p:cNvPr>
          <p:cNvPicPr>
            <a:picLocks noChangeAspect="1"/>
          </p:cNvPicPr>
          <p:nvPr/>
        </p:nvPicPr>
        <p:blipFill>
          <a:blip r:embed="rId4"/>
          <a:stretch>
            <a:fillRect/>
          </a:stretch>
        </p:blipFill>
        <p:spPr>
          <a:xfrm>
            <a:off x="5433732" y="89368"/>
            <a:ext cx="865095" cy="513790"/>
          </a:xfrm>
          <a:prstGeom prst="rect">
            <a:avLst/>
          </a:prstGeom>
        </p:spPr>
      </p:pic>
      <p:sp>
        <p:nvSpPr>
          <p:cNvPr id="4" name="テキスト ボックス 3">
            <a:extLst>
              <a:ext uri="{FF2B5EF4-FFF2-40B4-BE49-F238E27FC236}">
                <a16:creationId xmlns:a16="http://schemas.microsoft.com/office/drawing/2014/main" id="{5DED5859-3EC7-4CB7-A437-CFE89427A054}"/>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8115109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127</a:t>
            </a:fld>
            <a:endParaRPr kumimoji="1" lang="ja-JP" altLang="en-US" dirty="0"/>
          </a:p>
        </p:txBody>
      </p:sp>
      <p:sp>
        <p:nvSpPr>
          <p:cNvPr id="3" name="テキスト プレースホルダー 2"/>
          <p:cNvSpPr>
            <a:spLocks noGrp="1"/>
          </p:cNvSpPr>
          <p:nvPr>
            <p:ph type="body" sz="quarter" idx="14"/>
          </p:nvPr>
        </p:nvSpPr>
        <p:spPr>
          <a:xfrm>
            <a:off x="360000" y="791454"/>
            <a:ext cx="8424000" cy="406854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sz="1800" b="1" dirty="0">
                <a:solidFill>
                  <a:srgbClr val="00AEEB"/>
                </a:solidFill>
              </a:rPr>
              <a:t>　</a:t>
            </a:r>
            <a:r>
              <a:rPr lang="ja-JP" altLang="en-US" dirty="0">
                <a:solidFill>
                  <a:prstClr val="black"/>
                </a:solidFill>
              </a:rPr>
              <a:t>締次債権計上伝票が多い場合の手動消込入力において、「伝票ヘッダー確定」、「伝票確定」、「伝票登録」</a:t>
            </a:r>
            <a:endParaRPr lang="en-US" altLang="ja-JP" dirty="0">
              <a:solidFill>
                <a:prstClr val="black"/>
              </a:solidFill>
            </a:endParaRPr>
          </a:p>
          <a:p>
            <a:pPr lvl="0">
              <a:lnSpc>
                <a:spcPts val="1900"/>
              </a:lnSpc>
              <a:buClr>
                <a:srgbClr val="F9BE00"/>
              </a:buClr>
            </a:pPr>
            <a:r>
              <a:rPr lang="ja-JP" altLang="en-US" sz="1800" b="1" dirty="0">
                <a:solidFill>
                  <a:srgbClr val="00AEEB"/>
                </a:solidFill>
              </a:rPr>
              <a:t>　</a:t>
            </a:r>
            <a:r>
              <a:rPr lang="ja-JP" altLang="en-US" dirty="0">
                <a:solidFill>
                  <a:prstClr val="black"/>
                </a:solidFill>
              </a:rPr>
              <a:t>の性能が改善されます</a:t>
            </a:r>
            <a:endParaRPr lang="en-US" altLang="ja-JP" dirty="0">
              <a:solidFill>
                <a:prstClr val="black"/>
              </a:solidFill>
            </a:endParaRPr>
          </a:p>
          <a:p>
            <a:pPr defTabSz="685800">
              <a:spcBef>
                <a:spcPts val="225"/>
              </a:spcBef>
              <a:buClr>
                <a:srgbClr val="F9BE00"/>
              </a:buClr>
              <a:defRPr/>
            </a:pP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200"/>
              </a:lnSpc>
              <a:buClr>
                <a:srgbClr val="F9BE00"/>
              </a:buClr>
            </a:pPr>
            <a:endParaRPr lang="en-US" altLang="ja-JP" sz="600"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27. </a:t>
            </a:r>
            <a:r>
              <a:rPr lang="ja-JP" altLang="en-US" sz="1800" dirty="0">
                <a:solidFill>
                  <a:prstClr val="white"/>
                </a:solidFill>
                <a:latin typeface="+mn-ea"/>
                <a:ea typeface="+mn-ea"/>
              </a:rPr>
              <a:t>手動消込の性能改善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589895759"/>
              </p:ext>
            </p:extLst>
          </p:nvPr>
        </p:nvGraphicFramePr>
        <p:xfrm>
          <a:off x="575555" y="1540327"/>
          <a:ext cx="7992888" cy="1546860"/>
        </p:xfrm>
        <a:graphic>
          <a:graphicData uri="http://schemas.openxmlformats.org/drawingml/2006/table">
            <a:tbl>
              <a:tblPr firstRow="1" bandRow="1">
                <a:tableStyleId>{21E4AEA4-8DFA-4A89-87EB-49C32662AFE0}</a:tableStyleId>
              </a:tblPr>
              <a:tblGrid>
                <a:gridCol w="864097">
                  <a:extLst>
                    <a:ext uri="{9D8B030D-6E8A-4147-A177-3AD203B41FA5}">
                      <a16:colId xmlns:a16="http://schemas.microsoft.com/office/drawing/2014/main" val="417236970"/>
                    </a:ext>
                  </a:extLst>
                </a:gridCol>
                <a:gridCol w="960367">
                  <a:extLst>
                    <a:ext uri="{9D8B030D-6E8A-4147-A177-3AD203B41FA5}">
                      <a16:colId xmlns:a16="http://schemas.microsoft.com/office/drawing/2014/main" val="533427061"/>
                    </a:ext>
                  </a:extLst>
                </a:gridCol>
                <a:gridCol w="853356">
                  <a:extLst>
                    <a:ext uri="{9D8B030D-6E8A-4147-A177-3AD203B41FA5}">
                      <a16:colId xmlns:a16="http://schemas.microsoft.com/office/drawing/2014/main" val="3911550176"/>
                    </a:ext>
                  </a:extLst>
                </a:gridCol>
                <a:gridCol w="816744">
                  <a:extLst>
                    <a:ext uri="{9D8B030D-6E8A-4147-A177-3AD203B41FA5}">
                      <a16:colId xmlns:a16="http://schemas.microsoft.com/office/drawing/2014/main" val="346010309"/>
                    </a:ext>
                  </a:extLst>
                </a:gridCol>
                <a:gridCol w="1759186">
                  <a:extLst>
                    <a:ext uri="{9D8B030D-6E8A-4147-A177-3AD203B41FA5}">
                      <a16:colId xmlns:a16="http://schemas.microsoft.com/office/drawing/2014/main" val="19172170"/>
                    </a:ext>
                  </a:extLst>
                </a:gridCol>
                <a:gridCol w="1734795">
                  <a:extLst>
                    <a:ext uri="{9D8B030D-6E8A-4147-A177-3AD203B41FA5}">
                      <a16:colId xmlns:a16="http://schemas.microsoft.com/office/drawing/2014/main" val="1336680364"/>
                    </a:ext>
                  </a:extLst>
                </a:gridCol>
                <a:gridCol w="1004343">
                  <a:extLst>
                    <a:ext uri="{9D8B030D-6E8A-4147-A177-3AD203B41FA5}">
                      <a16:colId xmlns:a16="http://schemas.microsoft.com/office/drawing/2014/main" val="646284196"/>
                    </a:ext>
                  </a:extLst>
                </a:gridCol>
              </a:tblGrid>
              <a:tr h="209697">
                <a:tc>
                  <a:txBody>
                    <a:bodyPr/>
                    <a:lstStyle/>
                    <a:p>
                      <a:r>
                        <a:rPr kumimoji="1" lang="en-US" altLang="ja-JP" sz="1000" b="1" dirty="0">
                          <a:latin typeface="+mn-ea"/>
                          <a:ea typeface="+mn-ea"/>
                        </a:rPr>
                        <a:t>DB</a:t>
                      </a:r>
                      <a:endParaRPr kumimoji="1" lang="ja-JP" altLang="en-US" sz="1000" b="1" dirty="0">
                        <a:latin typeface="+mn-ea"/>
                        <a:ea typeface="+mn-ea"/>
                      </a:endParaRPr>
                    </a:p>
                  </a:txBody>
                  <a:tcPr marL="68580" marR="68580" marT="34290" marB="34290" anchor="ctr">
                    <a:solidFill>
                      <a:schemeClr val="tx2"/>
                    </a:solidFill>
                  </a:tcPr>
                </a:tc>
                <a:tc>
                  <a:txBody>
                    <a:bodyPr/>
                    <a:lstStyle/>
                    <a:p>
                      <a:r>
                        <a:rPr kumimoji="1" lang="ja-JP" altLang="en-US" sz="1000" b="1" dirty="0">
                          <a:latin typeface="+mn-ea"/>
                          <a:ea typeface="+mn-ea"/>
                        </a:rPr>
                        <a:t>処理</a:t>
                      </a:r>
                    </a:p>
                  </a:txBody>
                  <a:tcPr marL="68580" marR="68580" marT="34290" marB="34290" anchor="ctr">
                    <a:solidFill>
                      <a:schemeClr val="tx2"/>
                    </a:solidFill>
                  </a:tcPr>
                </a:tc>
                <a:tc>
                  <a:txBody>
                    <a:bodyPr/>
                    <a:lstStyle/>
                    <a:p>
                      <a:pPr algn="ctr"/>
                      <a:r>
                        <a:rPr kumimoji="1" lang="ja-JP" altLang="en-US" sz="1000" b="1" dirty="0">
                          <a:latin typeface="+mn-ea"/>
                          <a:ea typeface="+mn-ea"/>
                        </a:rPr>
                        <a:t>伝票数</a:t>
                      </a:r>
                    </a:p>
                  </a:txBody>
                  <a:tcPr marL="68580" marR="68580" marT="34290" marB="34290" anchor="ctr">
                    <a:solidFill>
                      <a:schemeClr val="tx2"/>
                    </a:solidFill>
                  </a:tcPr>
                </a:tc>
                <a:tc>
                  <a:txBody>
                    <a:bodyPr/>
                    <a:lstStyle/>
                    <a:p>
                      <a:pPr algn="ctr"/>
                      <a:r>
                        <a:rPr kumimoji="1" lang="ja-JP" altLang="en-US" sz="1000" b="1" dirty="0">
                          <a:latin typeface="+mn-ea"/>
                          <a:ea typeface="+mn-ea"/>
                        </a:rPr>
                        <a:t>明細数</a:t>
                      </a:r>
                    </a:p>
                  </a:txBody>
                  <a:tcPr marL="68580" marR="68580" marT="34290" marB="34290" anchor="ctr">
                    <a:solidFill>
                      <a:schemeClr val="tx2"/>
                    </a:solidFill>
                  </a:tcPr>
                </a:tc>
                <a:tc>
                  <a:txBody>
                    <a:bodyPr/>
                    <a:lstStyle/>
                    <a:p>
                      <a:pPr algn="ctr"/>
                      <a:r>
                        <a:rPr kumimoji="1" lang="ja-JP" altLang="en-US" sz="1000" b="1">
                          <a:latin typeface="+mn-ea"/>
                          <a:ea typeface="+mn-ea"/>
                        </a:rPr>
                        <a:t>修正前</a:t>
                      </a:r>
                      <a:r>
                        <a:rPr kumimoji="1" lang="en-US" altLang="ja-JP" sz="1000" b="1" dirty="0">
                          <a:latin typeface="+mn-ea"/>
                          <a:ea typeface="+mn-ea"/>
                        </a:rPr>
                        <a:t>(</a:t>
                      </a:r>
                      <a:r>
                        <a:rPr kumimoji="1" lang="en-US" altLang="ja-JP" sz="1000" b="1" dirty="0" err="1">
                          <a:latin typeface="+mn-ea"/>
                          <a:ea typeface="+mn-ea"/>
                        </a:rPr>
                        <a:t>hh:mm:ss</a:t>
                      </a:r>
                      <a:r>
                        <a:rPr kumimoji="1" lang="en-US" altLang="ja-JP" sz="1000" b="1" dirty="0">
                          <a:latin typeface="+mn-ea"/>
                          <a:ea typeface="+mn-ea"/>
                        </a:rPr>
                        <a:t>)</a:t>
                      </a:r>
                      <a:endParaRPr kumimoji="1" lang="ja-JP" altLang="en-US" sz="1000" b="1" dirty="0">
                        <a:latin typeface="+mn-ea"/>
                        <a:ea typeface="+mn-ea"/>
                      </a:endParaRPr>
                    </a:p>
                  </a:txBody>
                  <a:tcPr marL="68580" marR="68580" marT="34290" marB="34290" anchor="ctr">
                    <a:solidFill>
                      <a:schemeClr val="tx2"/>
                    </a:solidFill>
                  </a:tcPr>
                </a:tc>
                <a:tc>
                  <a:txBody>
                    <a:bodyPr/>
                    <a:lstStyle/>
                    <a:p>
                      <a:pPr algn="ctr"/>
                      <a:r>
                        <a:rPr kumimoji="1" lang="ja-JP" altLang="en-US" sz="1000" b="1">
                          <a:latin typeface="+mn-ea"/>
                          <a:ea typeface="+mn-ea"/>
                        </a:rPr>
                        <a:t>修正後</a:t>
                      </a:r>
                      <a:r>
                        <a:rPr kumimoji="1" lang="en-US" altLang="ja-JP" sz="1000" b="1" dirty="0">
                          <a:latin typeface="+mn-ea"/>
                          <a:ea typeface="+mn-ea"/>
                        </a:rPr>
                        <a:t>(</a:t>
                      </a:r>
                      <a:r>
                        <a:rPr kumimoji="1" lang="en-US" altLang="ja-JP" sz="1000" b="1" dirty="0" err="1">
                          <a:latin typeface="+mn-ea"/>
                          <a:ea typeface="+mn-ea"/>
                        </a:rPr>
                        <a:t>hh:mm:ss</a:t>
                      </a:r>
                      <a:r>
                        <a:rPr kumimoji="1" lang="en-US" altLang="ja-JP" sz="1000" b="1" dirty="0">
                          <a:latin typeface="+mn-ea"/>
                          <a:ea typeface="+mn-ea"/>
                        </a:rPr>
                        <a:t>)</a:t>
                      </a:r>
                      <a:endParaRPr kumimoji="1" lang="ja-JP" altLang="en-US" sz="1000" b="1" dirty="0">
                        <a:latin typeface="+mn-ea"/>
                        <a:ea typeface="+mn-ea"/>
                      </a:endParaRPr>
                    </a:p>
                  </a:txBody>
                  <a:tcPr marL="68580" marR="68580" marT="34290" marB="34290" anchor="ctr">
                    <a:solidFill>
                      <a:schemeClr val="tx2"/>
                    </a:solidFill>
                  </a:tcPr>
                </a:tc>
                <a:tc>
                  <a:txBody>
                    <a:bodyPr/>
                    <a:lstStyle/>
                    <a:p>
                      <a:pPr algn="ctr"/>
                      <a:r>
                        <a:rPr kumimoji="1" lang="ja-JP" altLang="en-US" sz="1000" b="1" dirty="0">
                          <a:latin typeface="+mn-ea"/>
                          <a:ea typeface="+mn-ea"/>
                        </a:rPr>
                        <a:t>改善率</a:t>
                      </a:r>
                      <a:r>
                        <a:rPr kumimoji="1" lang="en-US" altLang="ja-JP" sz="1000" b="1" dirty="0">
                          <a:latin typeface="+mn-ea"/>
                          <a:ea typeface="+mn-ea"/>
                        </a:rPr>
                        <a:t>(%)</a:t>
                      </a:r>
                      <a:endParaRPr kumimoji="1" lang="ja-JP" altLang="en-US" sz="1000" b="1" dirty="0">
                        <a:latin typeface="+mn-ea"/>
                        <a:ea typeface="+mn-ea"/>
                      </a:endParaRPr>
                    </a:p>
                  </a:txBody>
                  <a:tcPr marL="68580" marR="68580" marT="34290" marB="34290" anchor="ctr">
                    <a:solidFill>
                      <a:schemeClr val="tx2"/>
                    </a:solidFill>
                  </a:tcPr>
                </a:tc>
                <a:extLst>
                  <a:ext uri="{0D108BD9-81ED-4DB2-BD59-A6C34878D82A}">
                    <a16:rowId xmlns:a16="http://schemas.microsoft.com/office/drawing/2014/main" val="4134809908"/>
                  </a:ext>
                </a:extLst>
              </a:tr>
              <a:tr h="209697">
                <a:tc rowSpan="3">
                  <a:txBody>
                    <a:bodyPr/>
                    <a:lstStyle/>
                    <a:p>
                      <a:r>
                        <a:rPr kumimoji="1" lang="en-US" altLang="ja-JP" sz="1000" b="1" dirty="0">
                          <a:solidFill>
                            <a:schemeClr val="bg1"/>
                          </a:solidFill>
                          <a:latin typeface="+mn-ea"/>
                          <a:ea typeface="+mn-ea"/>
                        </a:rPr>
                        <a:t>Oracle</a:t>
                      </a:r>
                      <a:endParaRPr kumimoji="1" lang="ja-JP" altLang="en-US" sz="1000" b="1" dirty="0">
                        <a:solidFill>
                          <a:schemeClr val="bg1"/>
                        </a:solidFill>
                        <a:latin typeface="+mn-ea"/>
                        <a:ea typeface="+mn-ea"/>
                      </a:endParaRPr>
                    </a:p>
                  </a:txBody>
                  <a:tcPr marL="68580" marR="68580" marT="34290" marB="34290" anchor="ctr">
                    <a:solidFill>
                      <a:schemeClr val="tx2"/>
                    </a:solidFill>
                  </a:tcPr>
                </a:tc>
                <a:tc>
                  <a:txBody>
                    <a:bodyPr/>
                    <a:lstStyle/>
                    <a:p>
                      <a:r>
                        <a:rPr kumimoji="1" lang="ja-JP" altLang="en-US" sz="1000" b="1" dirty="0">
                          <a:solidFill>
                            <a:schemeClr val="bg1"/>
                          </a:solidFill>
                          <a:latin typeface="+mn-ea"/>
                          <a:ea typeface="+mn-ea"/>
                        </a:rPr>
                        <a:t>ヘッダー確定</a:t>
                      </a:r>
                    </a:p>
                  </a:txBody>
                  <a:tcPr marL="68580" marR="68580" marT="34290" marB="34290" anchor="ctr">
                    <a:solidFill>
                      <a:schemeClr val="tx2"/>
                    </a:solidFill>
                  </a:tcPr>
                </a:tc>
                <a:tc rowSpan="6">
                  <a:txBody>
                    <a:bodyPr/>
                    <a:lstStyle/>
                    <a:p>
                      <a:pPr algn="r"/>
                      <a:r>
                        <a:rPr kumimoji="1" lang="en-US" altLang="ja-JP" sz="1000" b="0" dirty="0">
                          <a:latin typeface="+mn-ea"/>
                          <a:ea typeface="+mn-ea"/>
                        </a:rPr>
                        <a:t>2,500</a:t>
                      </a:r>
                      <a:endParaRPr kumimoji="1" lang="ja-JP" altLang="en-US" sz="1000" b="0" dirty="0">
                        <a:latin typeface="+mn-ea"/>
                        <a:ea typeface="+mn-ea"/>
                      </a:endParaRPr>
                    </a:p>
                  </a:txBody>
                  <a:tcPr marL="68580" marR="68580" marT="34290" marB="34290" anchor="ctr"/>
                </a:tc>
                <a:tc rowSpan="6">
                  <a:txBody>
                    <a:bodyPr/>
                    <a:lstStyle/>
                    <a:p>
                      <a:pPr algn="r"/>
                      <a:r>
                        <a:rPr kumimoji="1" lang="en-US" altLang="ja-JP" sz="1000" b="0" dirty="0">
                          <a:latin typeface="+mn-ea"/>
                          <a:ea typeface="+mn-ea"/>
                        </a:rPr>
                        <a:t>12,500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00:00:46</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00:00:29</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37</a:t>
                      </a:r>
                    </a:p>
                  </a:txBody>
                  <a:tcPr marL="68580" marR="68580" marT="34290" marB="34290" anchor="ctr"/>
                </a:tc>
                <a:extLst>
                  <a:ext uri="{0D108BD9-81ED-4DB2-BD59-A6C34878D82A}">
                    <a16:rowId xmlns:a16="http://schemas.microsoft.com/office/drawing/2014/main" val="3423435309"/>
                  </a:ext>
                </a:extLst>
              </a:tr>
              <a:tr h="209697">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r>
                        <a:rPr kumimoji="1" lang="ja-JP" altLang="en-US" sz="1000" b="1" dirty="0">
                          <a:solidFill>
                            <a:schemeClr val="bg1"/>
                          </a:solidFill>
                          <a:latin typeface="+mn-ea"/>
                          <a:ea typeface="+mn-ea"/>
                        </a:rPr>
                        <a:t>伝票確定</a:t>
                      </a:r>
                    </a:p>
                  </a:txBody>
                  <a:tcPr marL="68580" marR="68580" marT="34290" marB="34290" anchor="ctr">
                    <a:solidFill>
                      <a:schemeClr val="tx2"/>
                    </a:solidFill>
                  </a:tcPr>
                </a:tc>
                <a:tc vMerge="1">
                  <a:txBody>
                    <a:bodyPr/>
                    <a:lstStyle/>
                    <a:p>
                      <a:pPr algn="r"/>
                      <a:endParaRPr kumimoji="1" lang="ja-JP" altLang="en-US" sz="1000" b="0" dirty="0">
                        <a:latin typeface="+mn-ea"/>
                        <a:ea typeface="+mn-ea"/>
                      </a:endParaRPr>
                    </a:p>
                  </a:txBody>
                  <a:tcPr marL="68580" marR="68580" marT="34290" marB="34290" anchor="ctr"/>
                </a:tc>
                <a:tc vMerge="1">
                  <a:txBody>
                    <a:bodyPr/>
                    <a:lstStyle/>
                    <a:p>
                      <a:pPr algn="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00:02:29</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00:00:49</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67</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1621796765"/>
                  </a:ext>
                </a:extLst>
              </a:tr>
              <a:tr h="209697">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r>
                        <a:rPr kumimoji="1" lang="ja-JP" altLang="en-US" sz="1000" b="1" dirty="0">
                          <a:solidFill>
                            <a:schemeClr val="bg1"/>
                          </a:solidFill>
                          <a:latin typeface="+mn-ea"/>
                          <a:ea typeface="+mn-ea"/>
                        </a:rPr>
                        <a:t>伝票登録</a:t>
                      </a:r>
                    </a:p>
                  </a:txBody>
                  <a:tcPr marL="68580" marR="68580" marT="34290" marB="34290" anchor="ctr">
                    <a:solidFill>
                      <a:schemeClr val="tx2"/>
                    </a:solidFill>
                  </a:tcPr>
                </a:tc>
                <a:tc vMerge="1">
                  <a:txBody>
                    <a:bodyPr/>
                    <a:lstStyle/>
                    <a:p>
                      <a:pPr algn="r"/>
                      <a:endParaRPr kumimoji="1" lang="ja-JP" altLang="en-US" sz="1000" b="0" dirty="0">
                        <a:latin typeface="+mn-ea"/>
                        <a:ea typeface="+mn-ea"/>
                      </a:endParaRPr>
                    </a:p>
                  </a:txBody>
                  <a:tcPr marL="68580" marR="68580" marT="34290" marB="34290" anchor="ctr"/>
                </a:tc>
                <a:tc vMerge="1">
                  <a:txBody>
                    <a:bodyPr/>
                    <a:lstStyle/>
                    <a:p>
                      <a:pPr algn="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00:04:10</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00:01:43</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59</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814640843"/>
                  </a:ext>
                </a:extLst>
              </a:tr>
              <a:tr h="209697">
                <a:tc rowSpan="3">
                  <a:txBody>
                    <a:bodyPr/>
                    <a:lstStyle/>
                    <a:p>
                      <a:r>
                        <a:rPr kumimoji="1" lang="en-US" altLang="ja-JP" sz="1000" b="1" dirty="0" err="1">
                          <a:solidFill>
                            <a:schemeClr val="bg1"/>
                          </a:solidFill>
                          <a:latin typeface="+mn-ea"/>
                          <a:ea typeface="+mn-ea"/>
                        </a:rPr>
                        <a:t>SQLServer</a:t>
                      </a:r>
                      <a:endParaRPr kumimoji="1" lang="ja-JP" altLang="en-US" sz="1000" b="1" dirty="0">
                        <a:solidFill>
                          <a:schemeClr val="bg1"/>
                        </a:solidFill>
                        <a:latin typeface="+mn-ea"/>
                        <a:ea typeface="+mn-ea"/>
                      </a:endParaRPr>
                    </a:p>
                  </a:txBody>
                  <a:tcPr marL="68580" marR="68580" marT="34290" marB="34290" anchor="ctr">
                    <a:solidFill>
                      <a:schemeClr val="tx2"/>
                    </a:solidFill>
                  </a:tcPr>
                </a:tc>
                <a:tc>
                  <a:txBody>
                    <a:bodyPr/>
                    <a:lstStyle/>
                    <a:p>
                      <a:r>
                        <a:rPr kumimoji="1" lang="ja-JP" altLang="en-US" sz="1000" b="1" dirty="0">
                          <a:solidFill>
                            <a:schemeClr val="bg1"/>
                          </a:solidFill>
                          <a:latin typeface="+mn-ea"/>
                          <a:ea typeface="+mn-ea"/>
                        </a:rPr>
                        <a:t>ヘッダー確定</a:t>
                      </a:r>
                    </a:p>
                  </a:txBody>
                  <a:tcPr marL="68580" marR="68580" marT="34290" marB="34290" anchor="ctr">
                    <a:solidFill>
                      <a:schemeClr val="tx2"/>
                    </a:solidFill>
                  </a:tcPr>
                </a:tc>
                <a:tc vMerge="1">
                  <a:txBody>
                    <a:bodyPr/>
                    <a:lstStyle/>
                    <a:p>
                      <a:pPr algn="r"/>
                      <a:endParaRPr kumimoji="1" lang="ja-JP" altLang="en-US" sz="1000" b="0" dirty="0">
                        <a:latin typeface="+mn-ea"/>
                        <a:ea typeface="+mn-ea"/>
                      </a:endParaRPr>
                    </a:p>
                  </a:txBody>
                  <a:tcPr marL="68580" marR="68580" marT="34290" marB="34290" anchor="ctr"/>
                </a:tc>
                <a:tc vMerge="1">
                  <a:txBody>
                    <a:bodyPr/>
                    <a:lstStyle/>
                    <a:p>
                      <a:pPr algn="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00:00:51</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00:00:39</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23</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569783405"/>
                  </a:ext>
                </a:extLst>
              </a:tr>
              <a:tr h="209697">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r>
                        <a:rPr kumimoji="1" lang="ja-JP" altLang="en-US" sz="1000" b="1" dirty="0">
                          <a:solidFill>
                            <a:schemeClr val="bg1"/>
                          </a:solidFill>
                          <a:latin typeface="+mn-ea"/>
                          <a:ea typeface="+mn-ea"/>
                        </a:rPr>
                        <a:t>伝票確定</a:t>
                      </a:r>
                    </a:p>
                  </a:txBody>
                  <a:tcPr marL="68580" marR="68580" marT="34290" marB="34290" anchor="ctr">
                    <a:solidFill>
                      <a:schemeClr val="tx2"/>
                    </a:solidFill>
                  </a:tcPr>
                </a:tc>
                <a:tc vMerge="1">
                  <a:txBody>
                    <a:bodyPr/>
                    <a:lstStyle/>
                    <a:p>
                      <a:pPr algn="r"/>
                      <a:endParaRPr kumimoji="1" lang="ja-JP" altLang="en-US" sz="1000" b="0" dirty="0">
                        <a:latin typeface="+mn-ea"/>
                        <a:ea typeface="+mn-ea"/>
                      </a:endParaRPr>
                    </a:p>
                  </a:txBody>
                  <a:tcPr marL="68580" marR="68580" marT="34290" marB="34290" anchor="ctr"/>
                </a:tc>
                <a:tc vMerge="1">
                  <a:txBody>
                    <a:bodyPr/>
                    <a:lstStyle/>
                    <a:p>
                      <a:pPr algn="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00:01:45</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00:00:46</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56</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1174307625"/>
                  </a:ext>
                </a:extLst>
              </a:tr>
              <a:tr h="217983">
                <a:tc vMerge="1">
                  <a:txBody>
                    <a:bodyPr/>
                    <a:lstStyle/>
                    <a:p>
                      <a:endParaRPr kumimoji="1" lang="ja-JP" altLang="en-US" sz="1000" b="1" dirty="0">
                        <a:solidFill>
                          <a:schemeClr val="bg1"/>
                        </a:solidFill>
                        <a:latin typeface="+mn-ea"/>
                        <a:ea typeface="+mn-ea"/>
                      </a:endParaRPr>
                    </a:p>
                  </a:txBody>
                  <a:tcPr marL="68580" marR="68580" marT="34290" marB="34290" anchor="ctr">
                    <a:solidFill>
                      <a:schemeClr val="accent2"/>
                    </a:solidFill>
                  </a:tcPr>
                </a:tc>
                <a:tc>
                  <a:txBody>
                    <a:bodyPr/>
                    <a:lstStyle/>
                    <a:p>
                      <a:r>
                        <a:rPr kumimoji="1" lang="ja-JP" altLang="en-US" sz="1000" b="1" dirty="0">
                          <a:solidFill>
                            <a:schemeClr val="bg1"/>
                          </a:solidFill>
                          <a:latin typeface="+mn-ea"/>
                          <a:ea typeface="+mn-ea"/>
                        </a:rPr>
                        <a:t>伝票登録</a:t>
                      </a:r>
                    </a:p>
                  </a:txBody>
                  <a:tcPr marL="68580" marR="68580" marT="34290" marB="34290" anchor="ctr">
                    <a:solidFill>
                      <a:schemeClr val="tx2"/>
                    </a:solidFill>
                  </a:tcPr>
                </a:tc>
                <a:tc vMerge="1">
                  <a:txBody>
                    <a:bodyPr/>
                    <a:lstStyle/>
                    <a:p>
                      <a:pPr algn="r"/>
                      <a:endParaRPr kumimoji="1" lang="ja-JP" altLang="en-US" sz="1000" b="0" dirty="0">
                        <a:latin typeface="+mn-ea"/>
                        <a:ea typeface="+mn-ea"/>
                      </a:endParaRPr>
                    </a:p>
                  </a:txBody>
                  <a:tcPr marL="68580" marR="68580" marT="34290" marB="34290" anchor="ctr"/>
                </a:tc>
                <a:tc vMerge="1">
                  <a:txBody>
                    <a:bodyPr/>
                    <a:lstStyle/>
                    <a:p>
                      <a:pPr algn="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00:02:18</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00:01:14</a:t>
                      </a:r>
                      <a:endParaRPr kumimoji="1" lang="ja-JP" altLang="en-US" sz="1000" b="0" dirty="0">
                        <a:latin typeface="+mn-ea"/>
                        <a:ea typeface="+mn-ea"/>
                      </a:endParaRPr>
                    </a:p>
                  </a:txBody>
                  <a:tcPr marL="68580" marR="68580" marT="34290" marB="34290" anchor="ctr"/>
                </a:tc>
                <a:tc>
                  <a:txBody>
                    <a:bodyPr/>
                    <a:lstStyle/>
                    <a:p>
                      <a:pPr algn="r"/>
                      <a:r>
                        <a:rPr kumimoji="1" lang="en-US" altLang="ja-JP" sz="1000" b="0" dirty="0">
                          <a:latin typeface="+mn-ea"/>
                          <a:ea typeface="+mn-ea"/>
                        </a:rPr>
                        <a:t>46</a:t>
                      </a:r>
                      <a:endParaRPr kumimoji="1" lang="ja-JP" altLang="en-US" sz="1000" b="0" dirty="0">
                        <a:latin typeface="+mn-ea"/>
                        <a:ea typeface="+mn-ea"/>
                      </a:endParaRPr>
                    </a:p>
                  </a:txBody>
                  <a:tcPr marL="68580" marR="68580" marT="34290" marB="34290" anchor="ctr"/>
                </a:tc>
                <a:extLst>
                  <a:ext uri="{0D108BD9-81ED-4DB2-BD59-A6C34878D82A}">
                    <a16:rowId xmlns:a16="http://schemas.microsoft.com/office/drawing/2014/main" val="3663677260"/>
                  </a:ext>
                </a:extLst>
              </a:tr>
            </a:tbl>
          </a:graphicData>
        </a:graphic>
      </p:graphicFrame>
    </p:spTree>
    <p:extLst>
      <p:ext uri="{BB962C8B-B14F-4D97-AF65-F5344CB8AC3E}">
        <p14:creationId xmlns:p14="http://schemas.microsoft.com/office/powerpoint/2010/main" val="30123361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128</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6" name="テキスト プレースホルダー 2"/>
          <p:cNvSpPr txBox="1">
            <a:spLocks/>
          </p:cNvSpPr>
          <p:nvPr/>
        </p:nvSpPr>
        <p:spPr>
          <a:xfrm>
            <a:off x="420366"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en-US" altLang="ja-JP" sz="1400" b="1" dirty="0">
                <a:latin typeface="+mn-ea"/>
              </a:rPr>
              <a:t>AI-OCR</a:t>
            </a:r>
            <a:r>
              <a:rPr lang="ja-JP" altLang="en-US" sz="1400" b="1" dirty="0">
                <a:latin typeface="+mn-ea"/>
              </a:rPr>
              <a:t>機能の改善対応</a:t>
            </a:r>
            <a:endParaRPr lang="en-US" altLang="ja-JP" sz="1400" b="1" dirty="0">
              <a:latin typeface="+mn-ea"/>
            </a:endParaRPr>
          </a:p>
        </p:txBody>
      </p:sp>
      <p:sp>
        <p:nvSpPr>
          <p:cNvPr id="20" name="テキスト プレースホルダー 2"/>
          <p:cNvSpPr txBox="1">
            <a:spLocks/>
          </p:cNvSpPr>
          <p:nvPr/>
        </p:nvSpPr>
        <p:spPr>
          <a:xfrm>
            <a:off x="359532" y="116990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21" name="表 20"/>
          <p:cNvGraphicFramePr>
            <a:graphicFrameLocks noGrp="1"/>
          </p:cNvGraphicFramePr>
          <p:nvPr/>
        </p:nvGraphicFramePr>
        <p:xfrm>
          <a:off x="451605" y="1428737"/>
          <a:ext cx="4228407" cy="66350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APU00600</a:t>
                      </a:r>
                    </a:p>
                  </a:txBody>
                  <a:tcPr marL="7620" marR="7620" marT="7620" marB="0" anchor="ctr"/>
                </a:tc>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支払一括処理</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APM06400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配賦設定登録</a:t>
                      </a:r>
                    </a:p>
                  </a:txBody>
                  <a:tcPr marL="7620" marR="7620" marT="7620" marB="0" anchor="ctr"/>
                </a:tc>
                <a:extLst>
                  <a:ext uri="{0D108BD9-81ED-4DB2-BD59-A6C34878D82A}">
                    <a16:rowId xmlns:a16="http://schemas.microsoft.com/office/drawing/2014/main" val="3032633125"/>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APM06300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明細紐付設定登録</a:t>
                      </a:r>
                    </a:p>
                  </a:txBody>
                  <a:tcPr marL="7620" marR="7620" marT="7620" marB="0" anchor="ctr"/>
                </a:tc>
                <a:extLst>
                  <a:ext uri="{0D108BD9-81ED-4DB2-BD59-A6C34878D82A}">
                    <a16:rowId xmlns:a16="http://schemas.microsoft.com/office/drawing/2014/main" val="2119819165"/>
                  </a:ext>
                </a:extLst>
              </a:tr>
            </a:tbl>
          </a:graphicData>
        </a:graphic>
      </p:graphicFrame>
      <p:sp>
        <p:nvSpPr>
          <p:cNvPr id="22" name="テキスト プレースホルダー 2"/>
          <p:cNvSpPr txBox="1">
            <a:spLocks/>
          </p:cNvSpPr>
          <p:nvPr/>
        </p:nvSpPr>
        <p:spPr>
          <a:xfrm>
            <a:off x="359532" y="2081456"/>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3" name="表 22"/>
          <p:cNvGraphicFramePr>
            <a:graphicFrameLocks noGrp="1"/>
          </p:cNvGraphicFramePr>
          <p:nvPr>
            <p:extLst>
              <p:ext uri="{D42A27DB-BD31-4B8C-83A1-F6EECF244321}">
                <p14:modId xmlns:p14="http://schemas.microsoft.com/office/powerpoint/2010/main" val="932535612"/>
              </p:ext>
            </p:extLst>
          </p:nvPr>
        </p:nvGraphicFramePr>
        <p:xfrm>
          <a:off x="451605" y="2340291"/>
          <a:ext cx="4228407" cy="18217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NSM00100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NCF00100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　</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AI </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経費パターンマスタ</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PAF04000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　</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経費パターンマスタ（</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Excel</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差込）</a:t>
                      </a:r>
                    </a:p>
                  </a:txBody>
                  <a:tcPr marL="7620" marR="7620" marT="7620" marB="0" anchor="ctr"/>
                </a:tc>
                <a:extLst>
                  <a:ext uri="{0D108BD9-81ED-4DB2-BD59-A6C34878D82A}">
                    <a16:rowId xmlns:a16="http://schemas.microsoft.com/office/drawing/2014/main" val="655318313"/>
                  </a:ext>
                </a:extLst>
              </a:tr>
              <a:tr h="137500">
                <a:tc>
                  <a:txBody>
                    <a:bodyPr/>
                    <a:lstStyle/>
                    <a:p>
                      <a:pPr algn="l" fontAlgn="ctr"/>
                      <a:r>
                        <a:rPr lang="en-US" sz="900" b="0" i="0" u="none" strike="noStrike" dirty="0">
                          <a:solidFill>
                            <a:srgbClr val="000000"/>
                          </a:solidFill>
                          <a:effectLst/>
                          <a:latin typeface="メイリオ"/>
                          <a:ea typeface="メイリオ"/>
                        </a:rPr>
                        <a:t>APE00100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支払伝票入力</a:t>
                      </a:r>
                    </a:p>
                  </a:txBody>
                  <a:tcPr marL="7620" marR="7620" marT="7620" marB="0" anchor="ctr"/>
                </a:tc>
                <a:extLst>
                  <a:ext uri="{0D108BD9-81ED-4DB2-BD59-A6C34878D82A}">
                    <a16:rowId xmlns:a16="http://schemas.microsoft.com/office/drawing/2014/main" val="1317992773"/>
                  </a:ext>
                </a:extLst>
              </a:tr>
              <a:tr h="137500">
                <a:tc>
                  <a:txBody>
                    <a:bodyPr/>
                    <a:lstStyle/>
                    <a:p>
                      <a:pPr algn="l" fontAlgn="ctr"/>
                      <a:r>
                        <a:rPr lang="en-US" sz="900" b="0" i="0" u="none" strike="noStrike" dirty="0">
                          <a:solidFill>
                            <a:srgbClr val="000000"/>
                          </a:solidFill>
                          <a:effectLst/>
                          <a:latin typeface="メイリオ"/>
                          <a:ea typeface="メイリオ"/>
                        </a:rPr>
                        <a:t>APM06200</a:t>
                      </a:r>
                    </a:p>
                  </a:txBody>
                  <a:tcPr marL="7620" marR="7620" marT="7620" marB="0" anchor="ctr"/>
                </a:tc>
                <a:tc>
                  <a:txBody>
                    <a:bodyPr/>
                    <a:lstStyle/>
                    <a:p>
                      <a:pPr algn="l"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経費パターンマスタ登録</a:t>
                      </a:r>
                    </a:p>
                  </a:txBody>
                  <a:tcPr marL="7620" marR="7620" marT="7620" marB="0" anchor="ctr"/>
                </a:tc>
                <a:extLst>
                  <a:ext uri="{0D108BD9-81ED-4DB2-BD59-A6C34878D82A}">
                    <a16:rowId xmlns:a16="http://schemas.microsoft.com/office/drawing/2014/main" val="620170767"/>
                  </a:ext>
                </a:extLst>
              </a:tr>
              <a:tr h="137500">
                <a:tc>
                  <a:txBody>
                    <a:bodyPr/>
                    <a:lstStyle/>
                    <a:p>
                      <a:pPr algn="l" fontAlgn="ctr"/>
                      <a:r>
                        <a:rPr lang="en-US" sz="900" b="0" i="0" u="none" strike="noStrike" dirty="0">
                          <a:solidFill>
                            <a:srgbClr val="000000"/>
                          </a:solidFill>
                          <a:effectLst/>
                          <a:latin typeface="メイリオ"/>
                          <a:ea typeface="メイリオ"/>
                        </a:rPr>
                        <a:t>APE06300</a:t>
                      </a:r>
                    </a:p>
                  </a:txBody>
                  <a:tcPr marL="7620" marR="7620" marT="7620" marB="0" anchor="ctr"/>
                </a:tc>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請求書一覧</a:t>
                      </a:r>
                    </a:p>
                  </a:txBody>
                  <a:tcPr marL="7620" marR="7620" marT="7620" marB="0" anchor="ctr"/>
                </a:tc>
                <a:extLst>
                  <a:ext uri="{0D108BD9-81ED-4DB2-BD59-A6C34878D82A}">
                    <a16:rowId xmlns:a16="http://schemas.microsoft.com/office/drawing/2014/main" val="236199049"/>
                  </a:ext>
                </a:extLst>
              </a:tr>
              <a:tr h="137500">
                <a:tc>
                  <a:txBody>
                    <a:bodyPr/>
                    <a:lstStyle/>
                    <a:p>
                      <a:pPr algn="l" fontAlgn="ctr"/>
                      <a:r>
                        <a:rPr lang="en-US" sz="900" b="0" i="0" u="none" strike="noStrike" dirty="0">
                          <a:solidFill>
                            <a:srgbClr val="000000"/>
                          </a:solidFill>
                          <a:effectLst/>
                          <a:latin typeface="メイリオ"/>
                          <a:ea typeface="メイリオ"/>
                        </a:rPr>
                        <a:t>APE06200</a:t>
                      </a:r>
                    </a:p>
                  </a:txBody>
                  <a:tcPr marL="7620" marR="7620" marT="7620" marB="0" anchor="ctr"/>
                </a:tc>
                <a:tc>
                  <a:txBody>
                    <a:bodyPr/>
                    <a:lstStyle/>
                    <a:p>
                      <a:pPr algn="l" fontAlgn="ctr"/>
                      <a:r>
                        <a:rPr lang="en-US" altLang="zh-TW" sz="900" b="0" i="0" u="none" strike="noStrike" dirty="0">
                          <a:solidFill>
                            <a:srgbClr val="000000"/>
                          </a:solidFill>
                          <a:effectLst/>
                          <a:latin typeface="メイリオ" panose="020B0604030504040204" pitchFamily="50" charset="-128"/>
                          <a:ea typeface="メイリオ" panose="020B0604030504040204" pitchFamily="50" charset="-128"/>
                        </a:rPr>
                        <a:t>AI</a:t>
                      </a: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支払伝票作成</a:t>
                      </a:r>
                    </a:p>
                  </a:txBody>
                  <a:tcPr marL="7620" marR="7620" marT="7620" marB="0" anchor="ctr"/>
                </a:tc>
                <a:extLst>
                  <a:ext uri="{0D108BD9-81ED-4DB2-BD59-A6C34878D82A}">
                    <a16:rowId xmlns:a16="http://schemas.microsoft.com/office/drawing/2014/main" val="950736717"/>
                  </a:ext>
                </a:extLst>
              </a:tr>
              <a:tr h="137500">
                <a:tc>
                  <a:txBody>
                    <a:bodyPr/>
                    <a:lstStyle/>
                    <a:p>
                      <a:pPr algn="l" fontAlgn="ctr"/>
                      <a:r>
                        <a:rPr lang="en-US" sz="900" b="0" i="0" u="none" strike="noStrike" dirty="0">
                          <a:solidFill>
                            <a:srgbClr val="000000"/>
                          </a:solidFill>
                          <a:effectLst/>
                          <a:latin typeface="メイリオ"/>
                          <a:ea typeface="メイリオ"/>
                        </a:rPr>
                        <a:t>NLC01000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ログインユーザ関連マスタ取得サービス</a:t>
                      </a:r>
                    </a:p>
                  </a:txBody>
                  <a:tcPr marL="7620" marR="7620" marT="7620" marB="0" anchor="ctr"/>
                </a:tc>
                <a:extLst>
                  <a:ext uri="{0D108BD9-81ED-4DB2-BD59-A6C34878D82A}">
                    <a16:rowId xmlns:a16="http://schemas.microsoft.com/office/drawing/2014/main" val="4117256721"/>
                  </a:ext>
                </a:extLst>
              </a:tr>
              <a:tr h="137500">
                <a:tc>
                  <a:txBody>
                    <a:bodyPr/>
                    <a:lstStyle/>
                    <a:p>
                      <a:pPr algn="l" fontAlgn="ctr"/>
                      <a:r>
                        <a:rPr lang="en-US" sz="900" b="0" i="0" u="none" strike="noStrike" dirty="0">
                          <a:solidFill>
                            <a:srgbClr val="000000"/>
                          </a:solidFill>
                          <a:effectLst/>
                          <a:latin typeface="メイリオ"/>
                          <a:ea typeface="メイリオ"/>
                        </a:rPr>
                        <a:t>BOF00100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請求書情報登録サービス</a:t>
                      </a:r>
                    </a:p>
                  </a:txBody>
                  <a:tcPr marL="7620" marR="7620" marT="7620" marB="0" anchor="ctr"/>
                </a:tc>
                <a:extLst>
                  <a:ext uri="{0D108BD9-81ED-4DB2-BD59-A6C34878D82A}">
                    <a16:rowId xmlns:a16="http://schemas.microsoft.com/office/drawing/2014/main" val="1416714369"/>
                  </a:ext>
                </a:extLst>
              </a:tr>
              <a:tr h="137500">
                <a:tc>
                  <a:txBody>
                    <a:bodyPr/>
                    <a:lstStyle/>
                    <a:p>
                      <a:pPr algn="l" fontAlgn="ctr"/>
                      <a:r>
                        <a:rPr lang="en-US" sz="900" b="0" i="0" u="none" strike="noStrike" dirty="0">
                          <a:solidFill>
                            <a:srgbClr val="000000"/>
                          </a:solidFill>
                          <a:effectLst/>
                          <a:latin typeface="メイリオ"/>
                          <a:ea typeface="メイリオ"/>
                        </a:rPr>
                        <a:t>CLD008</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債務情報</a:t>
                      </a:r>
                    </a:p>
                  </a:txBody>
                  <a:tcPr marL="7620" marR="7620" marT="7620" marB="0" anchor="ctr"/>
                </a:tc>
                <a:extLst>
                  <a:ext uri="{0D108BD9-81ED-4DB2-BD59-A6C34878D82A}">
                    <a16:rowId xmlns:a16="http://schemas.microsoft.com/office/drawing/2014/main" val="3969509066"/>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CLD020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処理結果</a:t>
                      </a:r>
                    </a:p>
                  </a:txBody>
                  <a:tcPr marL="7620" marR="7620" marT="7620" marB="0" anchor="ctr"/>
                </a:tc>
                <a:extLst>
                  <a:ext uri="{0D108BD9-81ED-4DB2-BD59-A6C34878D82A}">
                    <a16:rowId xmlns:a16="http://schemas.microsoft.com/office/drawing/2014/main" val="2752246526"/>
                  </a:ext>
                </a:extLst>
              </a:tr>
            </a:tbl>
          </a:graphicData>
        </a:graphic>
      </p:graphicFrame>
      <p:sp>
        <p:nvSpPr>
          <p:cNvPr id="24" name="テキスト プレースホルダー 2"/>
          <p:cNvSpPr txBox="1">
            <a:spLocks/>
          </p:cNvSpPr>
          <p:nvPr/>
        </p:nvSpPr>
        <p:spPr>
          <a:xfrm>
            <a:off x="4776850"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en-US" altLang="ja-JP" sz="1400" b="1" dirty="0">
                <a:latin typeface="+mn-ea"/>
              </a:rPr>
              <a:t>AP</a:t>
            </a:r>
            <a:r>
              <a:rPr lang="ja-JP" altLang="en-US" sz="1400" b="1" dirty="0">
                <a:latin typeface="+mn-ea"/>
              </a:rPr>
              <a:t>支払通知書</a:t>
            </a:r>
            <a:r>
              <a:rPr lang="en-US" altLang="ja-JP" sz="1400" b="1" dirty="0">
                <a:latin typeface="+mn-ea"/>
              </a:rPr>
              <a:t>/AR</a:t>
            </a:r>
            <a:r>
              <a:rPr lang="ja-JP" altLang="en-US" sz="1400" b="1" dirty="0">
                <a:latin typeface="+mn-ea"/>
              </a:rPr>
              <a:t>請求書の電子化対応</a:t>
            </a:r>
            <a:endParaRPr lang="en-US" altLang="ja-JP" sz="1400" b="1" dirty="0">
              <a:latin typeface="+mn-ea"/>
            </a:endParaRPr>
          </a:p>
        </p:txBody>
      </p:sp>
      <p:sp>
        <p:nvSpPr>
          <p:cNvPr id="25" name="テキスト プレースホルダー 2"/>
          <p:cNvSpPr txBox="1">
            <a:spLocks/>
          </p:cNvSpPr>
          <p:nvPr/>
        </p:nvSpPr>
        <p:spPr>
          <a:xfrm>
            <a:off x="4716016" y="116990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26" name="表 25"/>
          <p:cNvGraphicFramePr>
            <a:graphicFrameLocks noGrp="1"/>
          </p:cNvGraphicFramePr>
          <p:nvPr>
            <p:extLst>
              <p:ext uri="{D42A27DB-BD31-4B8C-83A1-F6EECF244321}">
                <p14:modId xmlns:p14="http://schemas.microsoft.com/office/powerpoint/2010/main" val="4210596615"/>
              </p:ext>
            </p:extLst>
          </p:nvPr>
        </p:nvGraphicFramePr>
        <p:xfrm>
          <a:off x="4808089" y="1428737"/>
          <a:ext cx="4228407" cy="80828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ACP08200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メール配信開始、パスワード通知</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en-US" sz="900" b="0" i="0" u="none" strike="noStrike" dirty="0">
                          <a:solidFill>
                            <a:srgbClr val="000000"/>
                          </a:solidFill>
                          <a:effectLst/>
                          <a:latin typeface="メイリオ"/>
                          <a:ea typeface="メイリオ"/>
                        </a:rPr>
                        <a:t>ACM04800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メール配信設定登録</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ACP08300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メール配信実行・履歴</a:t>
                      </a:r>
                    </a:p>
                  </a:txBody>
                  <a:tcPr marL="7620" marR="7620" marT="7620" marB="0" anchor="ctr"/>
                </a:tc>
                <a:extLst>
                  <a:ext uri="{0D108BD9-81ED-4DB2-BD59-A6C34878D82A}">
                    <a16:rowId xmlns:a16="http://schemas.microsoft.com/office/drawing/2014/main" val="2119819165"/>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CLD300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取引先一覧</a:t>
                      </a:r>
                    </a:p>
                  </a:txBody>
                  <a:tcPr marL="7620" marR="7620" marT="7620" marB="0" anchor="ctr"/>
                </a:tc>
                <a:extLst>
                  <a:ext uri="{0D108BD9-81ED-4DB2-BD59-A6C34878D82A}">
                    <a16:rowId xmlns:a16="http://schemas.microsoft.com/office/drawing/2014/main" val="1034020435"/>
                  </a:ext>
                </a:extLst>
              </a:tr>
            </a:tbl>
          </a:graphicData>
        </a:graphic>
      </p:graphicFrame>
      <p:sp>
        <p:nvSpPr>
          <p:cNvPr id="27" name="テキスト プレースホルダー 2"/>
          <p:cNvSpPr txBox="1">
            <a:spLocks/>
          </p:cNvSpPr>
          <p:nvPr/>
        </p:nvSpPr>
        <p:spPr>
          <a:xfrm>
            <a:off x="4716016" y="2255364"/>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8" name="表 27"/>
          <p:cNvGraphicFramePr>
            <a:graphicFrameLocks noGrp="1"/>
          </p:cNvGraphicFramePr>
          <p:nvPr>
            <p:extLst>
              <p:ext uri="{D42A27DB-BD31-4B8C-83A1-F6EECF244321}">
                <p14:modId xmlns:p14="http://schemas.microsoft.com/office/powerpoint/2010/main" val="323147516"/>
              </p:ext>
            </p:extLst>
          </p:nvPr>
        </p:nvGraphicFramePr>
        <p:xfrm>
          <a:off x="4808089" y="2514199"/>
          <a:ext cx="4228407" cy="2003295"/>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ACM03000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取引先マスタ登録</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ACM03000</a:t>
                      </a:r>
                    </a:p>
                  </a:txBody>
                  <a:tcPr marL="7620" marR="7620" marT="7620" marB="0" anchor="ctr"/>
                </a:tc>
                <a:tc>
                  <a:txBody>
                    <a:bodyPr/>
                    <a:lstStyle/>
                    <a:p>
                      <a:pPr algn="l" fontAlgn="ctr"/>
                      <a:r>
                        <a:rPr lang="ja-JP" altLang="en-US" sz="900" b="0" i="0" u="none" strike="noStrike">
                          <a:solidFill>
                            <a:srgbClr val="000000"/>
                          </a:solidFill>
                          <a:effectLst/>
                          <a:latin typeface="メイリオ"/>
                          <a:ea typeface="メイリオ"/>
                        </a:rPr>
                        <a:t>取引先マスタ登録　取引先マスタ一覧表　</a:t>
                      </a:r>
                      <a:r>
                        <a:rPr lang="en-US" altLang="ja-JP" sz="900" b="0" i="0" u="none" strike="noStrike" dirty="0">
                          <a:solidFill>
                            <a:srgbClr val="000000"/>
                          </a:solidFill>
                          <a:effectLst/>
                          <a:latin typeface="メイリオ"/>
                          <a:ea typeface="メイリオ"/>
                        </a:rPr>
                        <a:t>CSV</a:t>
                      </a:r>
                      <a:r>
                        <a:rPr lang="ja-JP" altLang="en-US" sz="900" b="0" i="0" u="none" strike="noStrike">
                          <a:solidFill>
                            <a:srgbClr val="000000"/>
                          </a:solidFill>
                          <a:effectLst/>
                          <a:latin typeface="メイリオ"/>
                          <a:ea typeface="メイリオ"/>
                        </a:rPr>
                        <a:t>のみ</a:t>
                      </a:r>
                    </a:p>
                  </a:txBody>
                  <a:tcPr marL="7620" marR="7620" marT="7620" marB="0" anchor="ctr"/>
                </a:tc>
                <a:extLst>
                  <a:ext uri="{0D108BD9-81ED-4DB2-BD59-A6C34878D82A}">
                    <a16:rowId xmlns:a16="http://schemas.microsoft.com/office/drawing/2014/main" val="655318313"/>
                  </a:ext>
                </a:extLst>
              </a:tr>
              <a:tr h="137500">
                <a:tc>
                  <a:txBody>
                    <a:bodyPr/>
                    <a:lstStyle/>
                    <a:p>
                      <a:pPr algn="l" fontAlgn="ctr"/>
                      <a:r>
                        <a:rPr lang="en-US" sz="900" b="0" i="0" u="none" strike="noStrike" dirty="0">
                          <a:solidFill>
                            <a:srgbClr val="000000"/>
                          </a:solidFill>
                          <a:effectLst/>
                          <a:latin typeface="メイリオ"/>
                          <a:ea typeface="メイリオ"/>
                        </a:rPr>
                        <a:t>APM03000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仕入先マスタ登録</a:t>
                      </a:r>
                    </a:p>
                  </a:txBody>
                  <a:tcPr marL="7620" marR="7620" marT="7620" marB="0" anchor="ctr"/>
                </a:tc>
                <a:extLst>
                  <a:ext uri="{0D108BD9-81ED-4DB2-BD59-A6C34878D82A}">
                    <a16:rowId xmlns:a16="http://schemas.microsoft.com/office/drawing/2014/main" val="1317992773"/>
                  </a:ext>
                </a:extLst>
              </a:tr>
              <a:tr h="137500">
                <a:tc>
                  <a:txBody>
                    <a:bodyPr/>
                    <a:lstStyle/>
                    <a:p>
                      <a:pPr algn="l" fontAlgn="ctr"/>
                      <a:r>
                        <a:rPr lang="en-US" sz="900" b="0" i="0" u="none" strike="noStrike" dirty="0">
                          <a:solidFill>
                            <a:srgbClr val="000000"/>
                          </a:solidFill>
                          <a:effectLst/>
                          <a:latin typeface="メイリオ"/>
                          <a:ea typeface="メイリオ"/>
                        </a:rPr>
                        <a:t>APM03000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仕入先マスタ登録　仕入先マスタ一覧表　</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CSV</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のみ</a:t>
                      </a:r>
                    </a:p>
                  </a:txBody>
                  <a:tcPr marL="7620" marR="7620" marT="7620" marB="0" anchor="ctr"/>
                </a:tc>
                <a:extLst>
                  <a:ext uri="{0D108BD9-81ED-4DB2-BD59-A6C34878D82A}">
                    <a16:rowId xmlns:a16="http://schemas.microsoft.com/office/drawing/2014/main" val="620170767"/>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ARM03000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得意先マスタ登録</a:t>
                      </a:r>
                    </a:p>
                  </a:txBody>
                  <a:tcPr marL="7620" marR="7620" marT="7620" marB="0" anchor="ctr"/>
                </a:tc>
                <a:extLst>
                  <a:ext uri="{0D108BD9-81ED-4DB2-BD59-A6C34878D82A}">
                    <a16:rowId xmlns:a16="http://schemas.microsoft.com/office/drawing/2014/main" val="236199049"/>
                  </a:ext>
                </a:extLst>
              </a:tr>
              <a:tr h="137500">
                <a:tc>
                  <a:txBody>
                    <a:bodyPr/>
                    <a:lstStyle/>
                    <a:p>
                      <a:pPr algn="l" fontAlgn="ctr"/>
                      <a:r>
                        <a:rPr lang="en-US" sz="900" b="0" i="0" u="none" strike="noStrike" dirty="0">
                          <a:solidFill>
                            <a:srgbClr val="000000"/>
                          </a:solidFill>
                          <a:effectLst/>
                          <a:latin typeface="メイリオ"/>
                          <a:ea typeface="メイリオ"/>
                        </a:rPr>
                        <a:t>ARM03000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得意先マスタ登録　得意先マスタ一覧表　</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CSV</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のみ</a:t>
                      </a:r>
                    </a:p>
                  </a:txBody>
                  <a:tcPr marL="7620" marR="7620" marT="7620" marB="0" anchor="ctr"/>
                </a:tc>
                <a:extLst>
                  <a:ext uri="{0D108BD9-81ED-4DB2-BD59-A6C34878D82A}">
                    <a16:rowId xmlns:a16="http://schemas.microsoft.com/office/drawing/2014/main" val="950736717"/>
                  </a:ext>
                </a:extLst>
              </a:tr>
              <a:tr h="137500">
                <a:tc>
                  <a:txBody>
                    <a:bodyPr/>
                    <a:lstStyle/>
                    <a:p>
                      <a:pPr algn="l" fontAlgn="ctr"/>
                      <a:r>
                        <a:rPr lang="en-US" sz="900" b="0" i="0" u="none" strike="noStrike" dirty="0">
                          <a:solidFill>
                            <a:srgbClr val="000000"/>
                          </a:solidFill>
                          <a:effectLst/>
                          <a:latin typeface="メイリオ"/>
                          <a:ea typeface="メイリオ"/>
                        </a:rPr>
                        <a:t>ACU05100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各種マスタ複写</a:t>
                      </a:r>
                    </a:p>
                  </a:txBody>
                  <a:tcPr marL="7620" marR="7620" marT="7620" marB="0" anchor="ctr"/>
                </a:tc>
                <a:extLst>
                  <a:ext uri="{0D108BD9-81ED-4DB2-BD59-A6C34878D82A}">
                    <a16:rowId xmlns:a16="http://schemas.microsoft.com/office/drawing/2014/main" val="4117256721"/>
                  </a:ext>
                </a:extLst>
              </a:tr>
              <a:tr h="137500">
                <a:tc>
                  <a:txBody>
                    <a:bodyPr/>
                    <a:lstStyle/>
                    <a:p>
                      <a:pPr algn="l" fontAlgn="ctr"/>
                      <a:r>
                        <a:rPr lang="en-US" sz="900" b="0" i="0" u="none" strike="noStrike" dirty="0">
                          <a:solidFill>
                            <a:srgbClr val="000000"/>
                          </a:solidFill>
                          <a:effectLst/>
                          <a:latin typeface="メイリオ"/>
                          <a:ea typeface="メイリオ"/>
                        </a:rPr>
                        <a:t>NCF00100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マスタデータ取込　取引先マスタ</a:t>
                      </a:r>
                    </a:p>
                  </a:txBody>
                  <a:tcPr marL="7620" marR="7620" marT="7620" marB="0" anchor="ctr"/>
                </a:tc>
                <a:extLst>
                  <a:ext uri="{0D108BD9-81ED-4DB2-BD59-A6C34878D82A}">
                    <a16:rowId xmlns:a16="http://schemas.microsoft.com/office/drawing/2014/main" val="1416714369"/>
                  </a:ext>
                </a:extLst>
              </a:tr>
              <a:tr h="181548">
                <a:tc>
                  <a:txBody>
                    <a:bodyPr/>
                    <a:lstStyle/>
                    <a:p>
                      <a:pPr algn="l" fontAlgn="ctr"/>
                      <a:r>
                        <a:rPr lang="en-US" sz="900" b="0" i="0" u="none" strike="noStrike" dirty="0">
                          <a:solidFill>
                            <a:srgbClr val="000000"/>
                          </a:solidFill>
                          <a:effectLst/>
                          <a:latin typeface="メイリオ"/>
                          <a:ea typeface="メイリオ"/>
                        </a:rPr>
                        <a:t>NCF00110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マスタデータ取込用データ作成</a:t>
                      </a:r>
                    </a:p>
                  </a:txBody>
                  <a:tcPr marL="7620" marR="7620" marT="7620" marB="0" anchor="ctr"/>
                </a:tc>
                <a:extLst>
                  <a:ext uri="{0D108BD9-81ED-4DB2-BD59-A6C34878D82A}">
                    <a16:rowId xmlns:a16="http://schemas.microsoft.com/office/drawing/2014/main" val="3969509066"/>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APP00500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支払通知書</a:t>
                      </a:r>
                    </a:p>
                  </a:txBody>
                  <a:tcPr marL="7620" marR="7620" marT="7620" marB="0" anchor="ctr"/>
                </a:tc>
                <a:extLst>
                  <a:ext uri="{0D108BD9-81ED-4DB2-BD59-A6C34878D82A}">
                    <a16:rowId xmlns:a16="http://schemas.microsoft.com/office/drawing/2014/main" val="244435207"/>
                  </a:ext>
                </a:extLst>
              </a:tr>
              <a:tr h="137500">
                <a:tc>
                  <a:txBody>
                    <a:bodyPr/>
                    <a:lstStyle/>
                    <a:p>
                      <a:pPr algn="l" fontAlgn="ctr"/>
                      <a:r>
                        <a:rPr lang="en-US" sz="900" b="0" i="0" u="none" strike="noStrike" dirty="0">
                          <a:solidFill>
                            <a:srgbClr val="000000"/>
                          </a:solidFill>
                          <a:effectLst/>
                          <a:latin typeface="メイリオ"/>
                          <a:ea typeface="メイリオ"/>
                        </a:rPr>
                        <a:t>APP01600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支払通知書（締処理）</a:t>
                      </a:r>
                    </a:p>
                  </a:txBody>
                  <a:tcPr marL="7620" marR="7620" marT="7620" marB="0" anchor="ctr"/>
                </a:tc>
                <a:extLst>
                  <a:ext uri="{0D108BD9-81ED-4DB2-BD59-A6C34878D82A}">
                    <a16:rowId xmlns:a16="http://schemas.microsoft.com/office/drawing/2014/main" val="1544410399"/>
                  </a:ext>
                </a:extLst>
              </a:tr>
            </a:tbl>
          </a:graphicData>
        </a:graphic>
      </p:graphicFrame>
      <p:sp>
        <p:nvSpPr>
          <p:cNvPr id="3" name="角丸四角形 2"/>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3801842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129</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0" name="テキスト プレースホルダー 2"/>
          <p:cNvSpPr txBox="1">
            <a:spLocks/>
          </p:cNvSpPr>
          <p:nvPr/>
        </p:nvSpPr>
        <p:spPr>
          <a:xfrm>
            <a:off x="359532" y="116990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1" name="表 20"/>
          <p:cNvGraphicFramePr>
            <a:graphicFrameLocks noGrp="1"/>
          </p:cNvGraphicFramePr>
          <p:nvPr>
            <p:extLst>
              <p:ext uri="{D42A27DB-BD31-4B8C-83A1-F6EECF244321}">
                <p14:modId xmlns:p14="http://schemas.microsoft.com/office/powerpoint/2010/main" val="707935905"/>
              </p:ext>
            </p:extLst>
          </p:nvPr>
        </p:nvGraphicFramePr>
        <p:xfrm>
          <a:off x="451605" y="1428737"/>
          <a:ext cx="4228407" cy="66350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ARP00700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請求書・取引内訳書</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ARP01500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請求書（締次更新）</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NCW00100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外部連携サービス　得意先・仕入先マスタ</a:t>
                      </a:r>
                    </a:p>
                  </a:txBody>
                  <a:tcPr marL="7620" marR="7620" marT="7620" marB="0" anchor="ctr"/>
                </a:tc>
                <a:extLst>
                  <a:ext uri="{0D108BD9-81ED-4DB2-BD59-A6C34878D82A}">
                    <a16:rowId xmlns:a16="http://schemas.microsoft.com/office/drawing/2014/main" val="2119819165"/>
                  </a:ext>
                </a:extLst>
              </a:tr>
            </a:tbl>
          </a:graphicData>
        </a:graphic>
      </p:graphicFrame>
      <p:sp>
        <p:nvSpPr>
          <p:cNvPr id="22" name="テキスト プレースホルダー 2"/>
          <p:cNvSpPr txBox="1">
            <a:spLocks/>
          </p:cNvSpPr>
          <p:nvPr/>
        </p:nvSpPr>
        <p:spPr>
          <a:xfrm>
            <a:off x="359532" y="243996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23" name="表 22"/>
          <p:cNvGraphicFramePr>
            <a:graphicFrameLocks noGrp="1"/>
          </p:cNvGraphicFramePr>
          <p:nvPr>
            <p:extLst>
              <p:ext uri="{D42A27DB-BD31-4B8C-83A1-F6EECF244321}">
                <p14:modId xmlns:p14="http://schemas.microsoft.com/office/powerpoint/2010/main" val="1824892301"/>
              </p:ext>
            </p:extLst>
          </p:nvPr>
        </p:nvGraphicFramePr>
        <p:xfrm>
          <a:off x="451605" y="2698803"/>
          <a:ext cx="4228407" cy="95306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ARM05700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銀行口座</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API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法人口座マスタ登録</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en-US" sz="900" b="0" i="0" u="none" strike="noStrike" dirty="0">
                          <a:solidFill>
                            <a:srgbClr val="000000"/>
                          </a:solidFill>
                          <a:effectLst/>
                          <a:latin typeface="メイリオ"/>
                          <a:ea typeface="メイリオ"/>
                        </a:rPr>
                        <a:t>ARE01700</a:t>
                      </a:r>
                    </a:p>
                  </a:txBody>
                  <a:tcPr marL="7620" marR="7620" marT="7620" marB="0" anchor="ctr"/>
                </a:tc>
                <a:tc>
                  <a:txBody>
                    <a:bodyPr/>
                    <a:lstStyle/>
                    <a:p>
                      <a:pPr algn="l" fontAlgn="ctr"/>
                      <a:r>
                        <a:rPr lang="zh-TW" altLang="en-US" sz="900" b="0" i="0" u="none" strike="noStrike">
                          <a:solidFill>
                            <a:srgbClr val="000000"/>
                          </a:solidFill>
                          <a:effectLst/>
                          <a:latin typeface="メイリオ"/>
                          <a:ea typeface="メイリオ"/>
                        </a:rPr>
                        <a:t>銀行口座</a:t>
                      </a:r>
                      <a:r>
                        <a:rPr lang="en-US" altLang="zh-TW" sz="900" b="0" i="0" u="none" strike="noStrike" dirty="0">
                          <a:solidFill>
                            <a:srgbClr val="000000"/>
                          </a:solidFill>
                          <a:effectLst/>
                          <a:latin typeface="メイリオ"/>
                          <a:ea typeface="メイリオ"/>
                        </a:rPr>
                        <a:t>API</a:t>
                      </a:r>
                      <a:r>
                        <a:rPr lang="zh-TW" altLang="en-US" sz="900" b="0" i="0" u="none" strike="noStrike">
                          <a:solidFill>
                            <a:srgbClr val="000000"/>
                          </a:solidFill>
                          <a:effectLst/>
                          <a:latin typeface="メイリオ"/>
                          <a:ea typeface="メイリオ"/>
                        </a:rPr>
                        <a:t>入金一覧</a:t>
                      </a:r>
                    </a:p>
                  </a:txBody>
                  <a:tcPr marL="7620" marR="7620" marT="7620" marB="0" anchor="ctr"/>
                </a:tc>
                <a:extLst>
                  <a:ext uri="{0D108BD9-81ED-4DB2-BD59-A6C34878D82A}">
                    <a16:rowId xmlns:a16="http://schemas.microsoft.com/office/drawing/2014/main" val="3032633125"/>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ARM05800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銀行口座</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API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振込人名マスタ登録</a:t>
                      </a:r>
                    </a:p>
                  </a:txBody>
                  <a:tcPr marL="7620" marR="7620" marT="7620" marB="0" anchor="ctr"/>
                </a:tc>
                <a:extLst>
                  <a:ext uri="{0D108BD9-81ED-4DB2-BD59-A6C34878D82A}">
                    <a16:rowId xmlns:a16="http://schemas.microsoft.com/office/drawing/2014/main" val="655318313"/>
                  </a:ext>
                </a:extLst>
              </a:tr>
              <a:tr h="137500">
                <a:tc>
                  <a:txBody>
                    <a:bodyPr/>
                    <a:lstStyle/>
                    <a:p>
                      <a:pPr algn="l" rtl="0" fontAlgn="ctr"/>
                      <a:r>
                        <a:rPr lang="en-US" sz="900" b="0" i="0" u="none" strike="noStrike" dirty="0">
                          <a:solidFill>
                            <a:srgbClr val="000000"/>
                          </a:solidFill>
                          <a:effectLst/>
                          <a:latin typeface="メイリオ"/>
                          <a:ea typeface="メイリオ"/>
                        </a:rPr>
                        <a:t>NCF00100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　銀行口座</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API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連携振込人名マスタ</a:t>
                      </a:r>
                    </a:p>
                  </a:txBody>
                  <a:tcPr marL="7620" marR="7620" marT="7620" marB="0" anchor="ctr"/>
                </a:tc>
                <a:extLst>
                  <a:ext uri="{0D108BD9-81ED-4DB2-BD59-A6C34878D82A}">
                    <a16:rowId xmlns:a16="http://schemas.microsoft.com/office/drawing/2014/main" val="1317992773"/>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NCF00110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マスタデータ取込用データ作成　銀行口座</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API</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連携振込人名マスタ</a:t>
                      </a:r>
                    </a:p>
                  </a:txBody>
                  <a:tcPr marL="7620" marR="7620" marT="7620" marB="0" anchor="ctr"/>
                </a:tc>
                <a:extLst>
                  <a:ext uri="{0D108BD9-81ED-4DB2-BD59-A6C34878D82A}">
                    <a16:rowId xmlns:a16="http://schemas.microsoft.com/office/drawing/2014/main" val="620170767"/>
                  </a:ext>
                </a:extLst>
              </a:tr>
            </a:tbl>
          </a:graphicData>
        </a:graphic>
      </p:graphicFrame>
      <p:sp>
        <p:nvSpPr>
          <p:cNvPr id="25" name="テキスト プレースホルダー 2"/>
          <p:cNvSpPr txBox="1">
            <a:spLocks/>
          </p:cNvSpPr>
          <p:nvPr/>
        </p:nvSpPr>
        <p:spPr>
          <a:xfrm>
            <a:off x="4716016" y="116990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6" name="表 25"/>
          <p:cNvGraphicFramePr>
            <a:graphicFrameLocks noGrp="1"/>
          </p:cNvGraphicFramePr>
          <p:nvPr>
            <p:extLst>
              <p:ext uri="{D42A27DB-BD31-4B8C-83A1-F6EECF244321}">
                <p14:modId xmlns:p14="http://schemas.microsoft.com/office/powerpoint/2010/main" val="826800714"/>
              </p:ext>
            </p:extLst>
          </p:nvPr>
        </p:nvGraphicFramePr>
        <p:xfrm>
          <a:off x="4808089" y="1428737"/>
          <a:ext cx="4228407" cy="10978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ACM04000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会計業務権限マスタ登録</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ACM00100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会計管理マスタ登録</a:t>
                      </a:r>
                    </a:p>
                  </a:txBody>
                  <a:tcPr marL="7620" marR="7620" marT="7620" marB="0" anchor="ctr"/>
                </a:tc>
                <a:extLst>
                  <a:ext uri="{0D108BD9-81ED-4DB2-BD59-A6C34878D82A}">
                    <a16:rowId xmlns:a16="http://schemas.microsoft.com/office/drawing/2014/main" val="2119819165"/>
                  </a:ext>
                </a:extLst>
              </a:tr>
              <a:tr h="137500">
                <a:tc>
                  <a:txBody>
                    <a:bodyPr/>
                    <a:lstStyle/>
                    <a:p>
                      <a:pPr algn="l" fontAlgn="ctr"/>
                      <a:r>
                        <a:rPr lang="en-US" sz="900" b="0" i="0" u="none" strike="noStrike" dirty="0">
                          <a:solidFill>
                            <a:srgbClr val="000000"/>
                          </a:solidFill>
                          <a:effectLst/>
                          <a:latin typeface="メイリオ"/>
                          <a:ea typeface="メイリオ"/>
                        </a:rPr>
                        <a:t>ARE00300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入金入力</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NLC01000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ログインユーザ関連マスタ取得サービス</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endParaRPr 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取込バッチ実行ツール</a:t>
                      </a:r>
                    </a:p>
                  </a:txBody>
                  <a:tcPr marL="7620" marR="7620" marT="7620" marB="0" anchor="ctr"/>
                </a:tc>
                <a:extLst>
                  <a:ext uri="{0D108BD9-81ED-4DB2-BD59-A6C34878D82A}">
                    <a16:rowId xmlns:a16="http://schemas.microsoft.com/office/drawing/2014/main" val="3965196940"/>
                  </a:ext>
                </a:extLst>
              </a:tr>
            </a:tbl>
          </a:graphicData>
        </a:graphic>
      </p:graphicFrame>
      <p:sp>
        <p:nvSpPr>
          <p:cNvPr id="15" name="テキスト プレースホルダー 2"/>
          <p:cNvSpPr txBox="1">
            <a:spLocks/>
          </p:cNvSpPr>
          <p:nvPr/>
        </p:nvSpPr>
        <p:spPr>
          <a:xfrm>
            <a:off x="420366"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en-US" altLang="ja-JP" sz="1400" b="1" dirty="0">
                <a:latin typeface="+mn-ea"/>
              </a:rPr>
              <a:t>AP</a:t>
            </a:r>
            <a:r>
              <a:rPr lang="ja-JP" altLang="en-US" sz="1400" b="1" dirty="0">
                <a:latin typeface="+mn-ea"/>
              </a:rPr>
              <a:t>支払通知書</a:t>
            </a:r>
            <a:r>
              <a:rPr lang="en-US" altLang="ja-JP" sz="1400" b="1" dirty="0">
                <a:latin typeface="+mn-ea"/>
              </a:rPr>
              <a:t>/AR</a:t>
            </a:r>
            <a:r>
              <a:rPr lang="ja-JP" altLang="en-US" sz="1400" b="1" dirty="0">
                <a:latin typeface="+mn-ea"/>
              </a:rPr>
              <a:t>請求書の電子化対応</a:t>
            </a:r>
            <a:endParaRPr lang="en-US" altLang="ja-JP" sz="1400" b="1" dirty="0">
              <a:latin typeface="+mn-ea"/>
            </a:endParaRPr>
          </a:p>
        </p:txBody>
      </p:sp>
      <p:sp>
        <p:nvSpPr>
          <p:cNvPr id="17" name="テキスト プレースホルダー 2"/>
          <p:cNvSpPr txBox="1">
            <a:spLocks/>
          </p:cNvSpPr>
          <p:nvPr/>
        </p:nvSpPr>
        <p:spPr>
          <a:xfrm>
            <a:off x="420366" y="2210915"/>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銀行口座</a:t>
            </a:r>
            <a:r>
              <a:rPr lang="en-US" altLang="ja-JP" sz="1400" b="1" dirty="0">
                <a:latin typeface="+mn-ea"/>
              </a:rPr>
              <a:t>API</a:t>
            </a:r>
            <a:r>
              <a:rPr lang="ja-JP" altLang="en-US" sz="1400" b="1" dirty="0">
                <a:latin typeface="+mn-ea"/>
              </a:rPr>
              <a:t>サービスの追加対応</a:t>
            </a:r>
            <a:endParaRPr lang="en-US" altLang="ja-JP" sz="1400" b="1" dirty="0">
              <a:latin typeface="+mn-ea"/>
            </a:endParaRPr>
          </a:p>
        </p:txBody>
      </p:sp>
      <p:sp>
        <p:nvSpPr>
          <p:cNvPr id="29" name="テキスト プレースホルダー 2"/>
          <p:cNvSpPr txBox="1">
            <a:spLocks/>
          </p:cNvSpPr>
          <p:nvPr/>
        </p:nvSpPr>
        <p:spPr>
          <a:xfrm>
            <a:off x="4776850" y="2638379"/>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ベトナム版申告書の出力対応</a:t>
            </a:r>
            <a:endParaRPr lang="en-US" altLang="ja-JP" sz="1400" b="1" dirty="0">
              <a:latin typeface="+mn-ea"/>
            </a:endParaRPr>
          </a:p>
        </p:txBody>
      </p:sp>
      <p:sp>
        <p:nvSpPr>
          <p:cNvPr id="30" name="テキスト プレースホルダー 2"/>
          <p:cNvSpPr txBox="1">
            <a:spLocks/>
          </p:cNvSpPr>
          <p:nvPr/>
        </p:nvSpPr>
        <p:spPr>
          <a:xfrm>
            <a:off x="4716016" y="2895786"/>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31" name="表 30"/>
          <p:cNvGraphicFramePr>
            <a:graphicFrameLocks noGrp="1"/>
          </p:cNvGraphicFramePr>
          <p:nvPr/>
        </p:nvGraphicFramePr>
        <p:xfrm>
          <a:off x="4808089" y="3154621"/>
          <a:ext cx="4228407" cy="51872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AGP05400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ベトナム版申告書出力</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AGM00900</a:t>
                      </a:r>
                    </a:p>
                  </a:txBody>
                  <a:tcPr marL="7620" marR="7620" marT="7620" marB="0" anchor="ctr"/>
                </a:tc>
                <a:tc>
                  <a:txBody>
                    <a:bodyPr/>
                    <a:lstStyle/>
                    <a:p>
                      <a:pPr algn="l"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VAT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対応マスタ登録</a:t>
                      </a:r>
                    </a:p>
                  </a:txBody>
                  <a:tcPr marL="7620" marR="7620" marT="7620" marB="0" anchor="ctr"/>
                </a:tc>
                <a:extLst>
                  <a:ext uri="{0D108BD9-81ED-4DB2-BD59-A6C34878D82A}">
                    <a16:rowId xmlns:a16="http://schemas.microsoft.com/office/drawing/2014/main" val="4110628700"/>
                  </a:ext>
                </a:extLst>
              </a:tr>
            </a:tbl>
          </a:graphicData>
        </a:graphic>
      </p:graphicFrame>
      <p:sp>
        <p:nvSpPr>
          <p:cNvPr id="16" name="角丸四角形 15"/>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51008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3" name="図 12"/>
          <p:cNvPicPr>
            <a:picLocks noChangeAspect="1"/>
          </p:cNvPicPr>
          <p:nvPr/>
        </p:nvPicPr>
        <p:blipFill>
          <a:blip r:embed="rId2"/>
          <a:stretch>
            <a:fillRect/>
          </a:stretch>
        </p:blipFill>
        <p:spPr>
          <a:xfrm>
            <a:off x="539552" y="1213944"/>
            <a:ext cx="6095238" cy="3219048"/>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a:t>
            </a:r>
            <a:r>
              <a:rPr lang="ja-JP" altLang="en-US" sz="1400" b="1" dirty="0">
                <a:solidFill>
                  <a:schemeClr val="tx2"/>
                </a:solidFill>
              </a:rPr>
              <a:t>請求書一覧</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6" name="正方形/長方形 15"/>
          <p:cNvSpPr/>
          <p:nvPr/>
        </p:nvSpPr>
        <p:spPr>
          <a:xfrm>
            <a:off x="579090" y="1792274"/>
            <a:ext cx="2595060" cy="13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①</a:t>
            </a:r>
          </a:p>
        </p:txBody>
      </p:sp>
      <p:sp>
        <p:nvSpPr>
          <p:cNvPr id="15" name="正方形/長方形 14"/>
          <p:cNvSpPr/>
          <p:nvPr/>
        </p:nvSpPr>
        <p:spPr>
          <a:xfrm>
            <a:off x="3228197" y="2932274"/>
            <a:ext cx="1091775" cy="7195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pic>
        <p:nvPicPr>
          <p:cNvPr id="23" name="図 2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39545" y="2319722"/>
            <a:ext cx="6096851" cy="213978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8" name="線吹き出し 2 (枠付き) 17"/>
          <p:cNvSpPr/>
          <p:nvPr/>
        </p:nvSpPr>
        <p:spPr>
          <a:xfrm>
            <a:off x="2735796" y="3851423"/>
            <a:ext cx="5802482" cy="788099"/>
          </a:xfrm>
          <a:prstGeom prst="borderCallout2">
            <a:avLst>
              <a:gd name="adj1" fmla="val 40108"/>
              <a:gd name="adj2" fmla="val -842"/>
              <a:gd name="adj3" fmla="val 38143"/>
              <a:gd name="adj4" fmla="val -7244"/>
              <a:gd name="adj5" fmla="val 11992"/>
              <a:gd name="adj6" fmla="val -9063"/>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①表示方法を指定できるよう対応</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（「明細単位」は</a:t>
            </a:r>
            <a:r>
              <a:rPr lang="en-US" altLang="ja-JP" sz="1100" dirty="0" err="1">
                <a:solidFill>
                  <a:schemeClr val="bg1"/>
                </a:solidFill>
                <a:latin typeface="メイリオ" panose="020B0604030504040204" pitchFamily="50" charset="-128"/>
                <a:ea typeface="メイリオ" panose="020B0604030504040204" pitchFamily="50" charset="-128"/>
              </a:rPr>
              <a:t>SuperStream</a:t>
            </a:r>
            <a:r>
              <a:rPr lang="en-US" altLang="ja-JP" sz="1100" dirty="0">
                <a:solidFill>
                  <a:schemeClr val="bg1"/>
                </a:solidFill>
                <a:latin typeface="メイリオ" panose="020B0604030504040204" pitchFamily="50" charset="-128"/>
                <a:ea typeface="メイリオ" panose="020B0604030504040204" pitchFamily="50" charset="-128"/>
              </a:rPr>
              <a:t>-NX AI-OCR</a:t>
            </a:r>
            <a:r>
              <a:rPr lang="ja-JP" altLang="en-US" sz="1100" dirty="0">
                <a:solidFill>
                  <a:schemeClr val="bg1"/>
                </a:solidFill>
                <a:latin typeface="メイリオ" panose="020B0604030504040204" pitchFamily="50" charset="-128"/>
                <a:ea typeface="メイリオ" panose="020B0604030504040204" pitchFamily="50" charset="-128"/>
              </a:rPr>
              <a:t>（請求書明細）導入時のみ利用可）</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②請求書ファイル名を追加</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③請求書を一括して解析したい場合は</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請求書一括解析</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で</a:t>
            </a:r>
            <a:r>
              <a:rPr lang="en-US" altLang="ja-JP" sz="1100" dirty="0">
                <a:solidFill>
                  <a:schemeClr val="bg1"/>
                </a:solidFill>
                <a:latin typeface="メイリオ" panose="020B0604030504040204" pitchFamily="50" charset="-128"/>
                <a:ea typeface="メイリオ" panose="020B0604030504040204" pitchFamily="50" charset="-128"/>
              </a:rPr>
              <a:t>AI</a:t>
            </a:r>
            <a:r>
              <a:rPr lang="ja-JP" altLang="en-US" sz="1100" dirty="0">
                <a:solidFill>
                  <a:schemeClr val="bg1"/>
                </a:solidFill>
                <a:latin typeface="メイリオ" panose="020B0604030504040204" pitchFamily="50" charset="-128"/>
                <a:ea typeface="メイリオ" panose="020B0604030504040204" pitchFamily="50" charset="-128"/>
              </a:rPr>
              <a:t>支払一括処理画面に遷移</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22" name="正方形/長方形 21"/>
          <p:cNvSpPr/>
          <p:nvPr/>
        </p:nvSpPr>
        <p:spPr>
          <a:xfrm>
            <a:off x="7426182" y="2982411"/>
            <a:ext cx="911155" cy="167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③</a:t>
            </a:r>
          </a:p>
        </p:txBody>
      </p:sp>
      <p:sp>
        <p:nvSpPr>
          <p:cNvPr id="8" name="タイトル 3">
            <a:extLst>
              <a:ext uri="{FF2B5EF4-FFF2-40B4-BE49-F238E27FC236}">
                <a16:creationId xmlns:a16="http://schemas.microsoft.com/office/drawing/2014/main" id="{E92D9419-DD90-4F06-A791-C0A8C4528F44}"/>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AD39215F-4CF0-492D-A06F-AC2D013CA976}"/>
              </a:ext>
            </a:extLst>
          </p:cNvPr>
          <p:cNvPicPr>
            <a:picLocks noChangeAspect="1"/>
          </p:cNvPicPr>
          <p:nvPr/>
        </p:nvPicPr>
        <p:blipFill>
          <a:blip r:embed="rId4"/>
          <a:stretch>
            <a:fillRect/>
          </a:stretch>
        </p:blipFill>
        <p:spPr>
          <a:xfrm>
            <a:off x="7608514" y="39501"/>
            <a:ext cx="1457325" cy="371475"/>
          </a:xfrm>
          <a:prstGeom prst="rect">
            <a:avLst/>
          </a:prstGeom>
        </p:spPr>
      </p:pic>
    </p:spTree>
    <p:extLst>
      <p:ext uri="{BB962C8B-B14F-4D97-AF65-F5344CB8AC3E}">
        <p14:creationId xmlns:p14="http://schemas.microsoft.com/office/powerpoint/2010/main" val="21271497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130</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0" name="テキスト プレースホルダー 2"/>
          <p:cNvSpPr txBox="1">
            <a:spLocks/>
          </p:cNvSpPr>
          <p:nvPr/>
        </p:nvSpPr>
        <p:spPr>
          <a:xfrm>
            <a:off x="359532" y="116990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1" name="表 20"/>
          <p:cNvGraphicFramePr>
            <a:graphicFrameLocks noGrp="1"/>
          </p:cNvGraphicFramePr>
          <p:nvPr/>
        </p:nvGraphicFramePr>
        <p:xfrm>
          <a:off x="451605" y="1428737"/>
          <a:ext cx="4228407" cy="51872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ACA00100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ワークフロー承認</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endParaRPr 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ワークフローユーティリティ</a:t>
                      </a:r>
                    </a:p>
                  </a:txBody>
                  <a:tcPr marL="7620" marR="7620" marT="7620" marB="0" anchor="ctr"/>
                </a:tc>
                <a:extLst>
                  <a:ext uri="{0D108BD9-81ED-4DB2-BD59-A6C34878D82A}">
                    <a16:rowId xmlns:a16="http://schemas.microsoft.com/office/drawing/2014/main" val="3898011859"/>
                  </a:ext>
                </a:extLst>
              </a:tr>
            </a:tbl>
          </a:graphicData>
        </a:graphic>
      </p:graphicFrame>
      <p:sp>
        <p:nvSpPr>
          <p:cNvPr id="22" name="テキスト プレースホルダー 2"/>
          <p:cNvSpPr txBox="1">
            <a:spLocks/>
          </p:cNvSpPr>
          <p:nvPr/>
        </p:nvSpPr>
        <p:spPr>
          <a:xfrm>
            <a:off x="359532" y="2946316"/>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3" name="表 22"/>
          <p:cNvGraphicFramePr>
            <a:graphicFrameLocks noGrp="1"/>
          </p:cNvGraphicFramePr>
          <p:nvPr>
            <p:extLst>
              <p:ext uri="{D42A27DB-BD31-4B8C-83A1-F6EECF244321}">
                <p14:modId xmlns:p14="http://schemas.microsoft.com/office/powerpoint/2010/main" val="1681354772"/>
              </p:ext>
            </p:extLst>
          </p:nvPr>
        </p:nvGraphicFramePr>
        <p:xfrm>
          <a:off x="451605" y="3205151"/>
          <a:ext cx="4228407" cy="51872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a:ea typeface="メイリオ"/>
                        </a:rPr>
                        <a:t>ACM01700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組織マスタ登録</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en-US" sz="900" b="0" i="0" u="none" strike="noStrike" dirty="0">
                          <a:solidFill>
                            <a:srgbClr val="000000"/>
                          </a:solidFill>
                          <a:effectLst/>
                          <a:latin typeface="メイリオ"/>
                          <a:ea typeface="メイリオ"/>
                        </a:rPr>
                        <a:t>ACM01500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組織分類登録</a:t>
                      </a:r>
                    </a:p>
                  </a:txBody>
                  <a:tcPr marL="7620" marR="7620" marT="7620" marB="0" anchor="ctr"/>
                </a:tc>
                <a:extLst>
                  <a:ext uri="{0D108BD9-81ED-4DB2-BD59-A6C34878D82A}">
                    <a16:rowId xmlns:a16="http://schemas.microsoft.com/office/drawing/2014/main" val="3032633125"/>
                  </a:ext>
                </a:extLst>
              </a:tr>
            </a:tbl>
          </a:graphicData>
        </a:graphic>
      </p:graphicFrame>
      <p:sp>
        <p:nvSpPr>
          <p:cNvPr id="25" name="テキスト プレースホルダー 2"/>
          <p:cNvSpPr txBox="1">
            <a:spLocks/>
          </p:cNvSpPr>
          <p:nvPr/>
        </p:nvSpPr>
        <p:spPr>
          <a:xfrm>
            <a:off x="4716016" y="116990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6" name="表 25"/>
          <p:cNvGraphicFramePr>
            <a:graphicFrameLocks noGrp="1"/>
          </p:cNvGraphicFramePr>
          <p:nvPr>
            <p:extLst>
              <p:ext uri="{D42A27DB-BD31-4B8C-83A1-F6EECF244321}">
                <p14:modId xmlns:p14="http://schemas.microsoft.com/office/powerpoint/2010/main" val="2202272954"/>
              </p:ext>
            </p:extLst>
          </p:nvPr>
        </p:nvGraphicFramePr>
        <p:xfrm>
          <a:off x="4808089" y="1428737"/>
          <a:ext cx="4228407" cy="10978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a:ea typeface="メイリオ"/>
                        </a:rPr>
                        <a:t>AGP01000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元帳</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PAG01000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総勘定元帳</a:t>
                      </a:r>
                    </a:p>
                  </a:txBody>
                  <a:tcPr marL="7620" marR="7620" marT="7620" marB="0" anchor="ctr"/>
                </a:tc>
                <a:extLst>
                  <a:ext uri="{0D108BD9-81ED-4DB2-BD59-A6C34878D82A}">
                    <a16:rowId xmlns:a16="http://schemas.microsoft.com/office/drawing/2014/main" val="2117196194"/>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PAG01100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補助元帳</a:t>
                      </a:r>
                    </a:p>
                  </a:txBody>
                  <a:tcPr marL="7620" marR="7620" marT="7620" marB="0" anchor="ctr"/>
                </a:tc>
                <a:extLst>
                  <a:ext uri="{0D108BD9-81ED-4DB2-BD59-A6C34878D82A}">
                    <a16:rowId xmlns:a16="http://schemas.microsoft.com/office/drawing/2014/main" val="442336885"/>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PAG01200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相手先元帳</a:t>
                      </a:r>
                    </a:p>
                  </a:txBody>
                  <a:tcPr marL="7620" marR="7620" marT="7620" marB="0" anchor="ctr"/>
                </a:tc>
                <a:extLst>
                  <a:ext uri="{0D108BD9-81ED-4DB2-BD59-A6C34878D82A}">
                    <a16:rowId xmlns:a16="http://schemas.microsoft.com/office/drawing/2014/main" val="1183808066"/>
                  </a:ext>
                </a:extLst>
              </a:tr>
              <a:tr h="137500">
                <a:tc>
                  <a:txBody>
                    <a:bodyPr/>
                    <a:lstStyle/>
                    <a:p>
                      <a:pPr algn="l" fontAlgn="ctr"/>
                      <a:r>
                        <a:rPr lang="en-US" sz="900" b="0" i="0" u="none" strike="noStrike" dirty="0">
                          <a:solidFill>
                            <a:srgbClr val="000000"/>
                          </a:solidFill>
                          <a:effectLst/>
                          <a:latin typeface="メイリオ"/>
                          <a:ea typeface="メイリオ"/>
                        </a:rPr>
                        <a:t>ACC00300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帳票出力件数チェックサービス</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CLD260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対象科目選択</a:t>
                      </a:r>
                    </a:p>
                  </a:txBody>
                  <a:tcPr marL="7620" marR="7620" marT="7620" marB="0" anchor="ctr"/>
                </a:tc>
                <a:extLst>
                  <a:ext uri="{0D108BD9-81ED-4DB2-BD59-A6C34878D82A}">
                    <a16:rowId xmlns:a16="http://schemas.microsoft.com/office/drawing/2014/main" val="1034020435"/>
                  </a:ext>
                </a:extLst>
              </a:tr>
            </a:tbl>
          </a:graphicData>
        </a:graphic>
      </p:graphicFrame>
      <p:sp>
        <p:nvSpPr>
          <p:cNvPr id="15" name="テキスト プレースホルダー 2"/>
          <p:cNvSpPr txBox="1">
            <a:spLocks/>
          </p:cNvSpPr>
          <p:nvPr/>
        </p:nvSpPr>
        <p:spPr>
          <a:xfrm>
            <a:off x="420366"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ワークフロー承認：「提出取下」機能の追加対応</a:t>
            </a:r>
            <a:endParaRPr lang="en-US" altLang="ja-JP" sz="1400" b="1" dirty="0">
              <a:latin typeface="+mn-ea"/>
            </a:endParaRPr>
          </a:p>
        </p:txBody>
      </p:sp>
      <p:sp>
        <p:nvSpPr>
          <p:cNvPr id="17" name="テキスト プレースホルダー 2"/>
          <p:cNvSpPr txBox="1">
            <a:spLocks/>
          </p:cNvSpPr>
          <p:nvPr/>
        </p:nvSpPr>
        <p:spPr>
          <a:xfrm>
            <a:off x="420366" y="2069191"/>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会計組織マスタ複写機能の追加対応</a:t>
            </a:r>
            <a:endParaRPr lang="en-US" altLang="ja-JP" sz="1400" b="1" dirty="0">
              <a:latin typeface="+mn-ea"/>
            </a:endParaRPr>
          </a:p>
        </p:txBody>
      </p:sp>
      <p:sp>
        <p:nvSpPr>
          <p:cNvPr id="29" name="テキスト プレースホルダー 2"/>
          <p:cNvSpPr txBox="1">
            <a:spLocks/>
          </p:cNvSpPr>
          <p:nvPr/>
        </p:nvSpPr>
        <p:spPr>
          <a:xfrm>
            <a:off x="4776850" y="2683561"/>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伝票複写後の遷移先変更対応</a:t>
            </a:r>
            <a:endParaRPr lang="en-US" altLang="ja-JP" sz="1400" b="1" dirty="0">
              <a:latin typeface="+mn-ea"/>
            </a:endParaRPr>
          </a:p>
        </p:txBody>
      </p:sp>
      <p:sp>
        <p:nvSpPr>
          <p:cNvPr id="30" name="テキスト プレースホルダー 2"/>
          <p:cNvSpPr txBox="1">
            <a:spLocks/>
          </p:cNvSpPr>
          <p:nvPr/>
        </p:nvSpPr>
        <p:spPr>
          <a:xfrm>
            <a:off x="4716016" y="294096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31" name="表 30"/>
          <p:cNvGraphicFramePr>
            <a:graphicFrameLocks noGrp="1"/>
          </p:cNvGraphicFramePr>
          <p:nvPr>
            <p:extLst>
              <p:ext uri="{D42A27DB-BD31-4B8C-83A1-F6EECF244321}">
                <p14:modId xmlns:p14="http://schemas.microsoft.com/office/powerpoint/2010/main" val="1891386548"/>
              </p:ext>
            </p:extLst>
          </p:nvPr>
        </p:nvGraphicFramePr>
        <p:xfrm>
          <a:off x="4808089" y="3199803"/>
          <a:ext cx="4228407" cy="153218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APE00200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仮払申請入力</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APE00300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経費精算入力</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APE01600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経費・仮払精算入力</a:t>
                      </a:r>
                    </a:p>
                  </a:txBody>
                  <a:tcPr marL="7620" marR="7620" marT="7620" marB="0" anchor="ctr"/>
                </a:tc>
                <a:extLst>
                  <a:ext uri="{0D108BD9-81ED-4DB2-BD59-A6C34878D82A}">
                    <a16:rowId xmlns:a16="http://schemas.microsoft.com/office/drawing/2014/main" val="655318313"/>
                  </a:ext>
                </a:extLst>
              </a:tr>
              <a:tr h="137500">
                <a:tc>
                  <a:txBody>
                    <a:bodyPr/>
                    <a:lstStyle/>
                    <a:p>
                      <a:pPr algn="l" fontAlgn="ctr"/>
                      <a:r>
                        <a:rPr lang="en-US" sz="900" b="0" i="0" u="none" strike="noStrike" dirty="0">
                          <a:solidFill>
                            <a:srgbClr val="000000"/>
                          </a:solidFill>
                          <a:effectLst/>
                          <a:latin typeface="メイリオ"/>
                          <a:ea typeface="メイリオ"/>
                        </a:rPr>
                        <a:t>AGE00100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仕訳入力</a:t>
                      </a:r>
                    </a:p>
                  </a:txBody>
                  <a:tcPr marL="7620" marR="7620" marT="7620" marB="0" anchor="ctr"/>
                </a:tc>
                <a:extLst>
                  <a:ext uri="{0D108BD9-81ED-4DB2-BD59-A6C34878D82A}">
                    <a16:rowId xmlns:a16="http://schemas.microsoft.com/office/drawing/2014/main" val="1317992773"/>
                  </a:ext>
                </a:extLst>
              </a:tr>
              <a:tr h="137500">
                <a:tc>
                  <a:txBody>
                    <a:bodyPr/>
                    <a:lstStyle/>
                    <a:p>
                      <a:pPr algn="l" fontAlgn="ctr"/>
                      <a:r>
                        <a:rPr lang="en-US" sz="900" b="0" i="0" u="none" strike="noStrike" dirty="0">
                          <a:solidFill>
                            <a:srgbClr val="000000"/>
                          </a:solidFill>
                          <a:effectLst/>
                          <a:latin typeface="メイリオ"/>
                          <a:ea typeface="メイリオ"/>
                        </a:rPr>
                        <a:t>AGE00300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遡及仕訳入力</a:t>
                      </a:r>
                    </a:p>
                  </a:txBody>
                  <a:tcPr marL="7620" marR="7620" marT="7620" marB="0" anchor="ctr"/>
                </a:tc>
                <a:extLst>
                  <a:ext uri="{0D108BD9-81ED-4DB2-BD59-A6C34878D82A}">
                    <a16:rowId xmlns:a16="http://schemas.microsoft.com/office/drawing/2014/main" val="493025800"/>
                  </a:ext>
                </a:extLst>
              </a:tr>
              <a:tr h="137500">
                <a:tc>
                  <a:txBody>
                    <a:bodyPr/>
                    <a:lstStyle/>
                    <a:p>
                      <a:pPr algn="l" fontAlgn="ctr"/>
                      <a:r>
                        <a:rPr lang="en-US" sz="900" b="0" i="0" u="none" strike="noStrike" dirty="0">
                          <a:solidFill>
                            <a:srgbClr val="000000"/>
                          </a:solidFill>
                          <a:effectLst/>
                          <a:latin typeface="メイリオ"/>
                          <a:ea typeface="メイリオ"/>
                        </a:rPr>
                        <a:t>APE00100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支払伝票入力</a:t>
                      </a:r>
                    </a:p>
                  </a:txBody>
                  <a:tcPr marL="7620" marR="7620" marT="7620" marB="0" anchor="ctr"/>
                </a:tc>
                <a:extLst>
                  <a:ext uri="{0D108BD9-81ED-4DB2-BD59-A6C34878D82A}">
                    <a16:rowId xmlns:a16="http://schemas.microsoft.com/office/drawing/2014/main" val="2403537475"/>
                  </a:ext>
                </a:extLst>
              </a:tr>
              <a:tr h="137500">
                <a:tc>
                  <a:txBody>
                    <a:bodyPr/>
                    <a:lstStyle/>
                    <a:p>
                      <a:pPr algn="l" fontAlgn="ctr"/>
                      <a:r>
                        <a:rPr lang="en-US" sz="900" b="0" i="0" u="none" strike="noStrike" dirty="0">
                          <a:solidFill>
                            <a:srgbClr val="000000"/>
                          </a:solidFill>
                          <a:effectLst/>
                          <a:latin typeface="メイリオ"/>
                          <a:ea typeface="メイリオ"/>
                        </a:rPr>
                        <a:t>APE00700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債務計上入力</a:t>
                      </a:r>
                    </a:p>
                  </a:txBody>
                  <a:tcPr marL="7620" marR="7620" marT="7620" marB="0" anchor="ctr"/>
                </a:tc>
                <a:extLst>
                  <a:ext uri="{0D108BD9-81ED-4DB2-BD59-A6C34878D82A}">
                    <a16:rowId xmlns:a16="http://schemas.microsoft.com/office/drawing/2014/main" val="1312633803"/>
                  </a:ext>
                </a:extLst>
              </a:tr>
              <a:tr h="137500">
                <a:tc>
                  <a:txBody>
                    <a:bodyPr/>
                    <a:lstStyle/>
                    <a:p>
                      <a:pPr algn="l" fontAlgn="ctr"/>
                      <a:r>
                        <a:rPr lang="en-US" sz="900" b="0" i="0" u="none" strike="noStrike" dirty="0">
                          <a:solidFill>
                            <a:srgbClr val="000000"/>
                          </a:solidFill>
                          <a:effectLst/>
                          <a:latin typeface="メイリオ"/>
                          <a:ea typeface="メイリオ"/>
                        </a:rPr>
                        <a:t>ARE00100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債権伝票入力</a:t>
                      </a:r>
                    </a:p>
                  </a:txBody>
                  <a:tcPr marL="7620" marR="7620" marT="7620" marB="0" anchor="ctr"/>
                </a:tc>
                <a:extLst>
                  <a:ext uri="{0D108BD9-81ED-4DB2-BD59-A6C34878D82A}">
                    <a16:rowId xmlns:a16="http://schemas.microsoft.com/office/drawing/2014/main" val="617456664"/>
                  </a:ext>
                </a:extLst>
              </a:tr>
              <a:tr h="137500">
                <a:tc>
                  <a:txBody>
                    <a:bodyPr/>
                    <a:lstStyle/>
                    <a:p>
                      <a:pPr algn="l" fontAlgn="ctr"/>
                      <a:r>
                        <a:rPr lang="en-US" sz="900" b="0" i="0" u="none" strike="noStrike" dirty="0">
                          <a:solidFill>
                            <a:srgbClr val="000000"/>
                          </a:solidFill>
                          <a:effectLst/>
                          <a:latin typeface="メイリオ"/>
                          <a:ea typeface="メイリオ"/>
                        </a:rPr>
                        <a:t>ARE00300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入金入力</a:t>
                      </a:r>
                    </a:p>
                  </a:txBody>
                  <a:tcPr marL="7620" marR="7620" marT="7620" marB="0" anchor="ctr"/>
                </a:tc>
                <a:extLst>
                  <a:ext uri="{0D108BD9-81ED-4DB2-BD59-A6C34878D82A}">
                    <a16:rowId xmlns:a16="http://schemas.microsoft.com/office/drawing/2014/main" val="297224393"/>
                  </a:ext>
                </a:extLst>
              </a:tr>
            </a:tbl>
          </a:graphicData>
        </a:graphic>
      </p:graphicFrame>
      <p:sp>
        <p:nvSpPr>
          <p:cNvPr id="16" name="テキスト プレースホルダー 2"/>
          <p:cNvSpPr txBox="1">
            <a:spLocks/>
          </p:cNvSpPr>
          <p:nvPr/>
        </p:nvSpPr>
        <p:spPr>
          <a:xfrm>
            <a:off x="359532" y="4150547"/>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18" name="表 17"/>
          <p:cNvGraphicFramePr>
            <a:graphicFrameLocks noGrp="1"/>
          </p:cNvGraphicFramePr>
          <p:nvPr/>
        </p:nvGraphicFramePr>
        <p:xfrm>
          <a:off x="451605" y="4394047"/>
          <a:ext cx="4228407" cy="3739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テスト用会社複写ツール</a:t>
                      </a:r>
                    </a:p>
                  </a:txBody>
                  <a:tcPr marL="7620" marR="7620" marT="7620" marB="0" anchor="ctr"/>
                </a:tc>
                <a:extLst>
                  <a:ext uri="{0D108BD9-81ED-4DB2-BD59-A6C34878D82A}">
                    <a16:rowId xmlns:a16="http://schemas.microsoft.com/office/drawing/2014/main" val="1581018082"/>
                  </a:ext>
                </a:extLst>
              </a:tr>
            </a:tbl>
          </a:graphicData>
        </a:graphic>
      </p:graphicFrame>
      <p:sp>
        <p:nvSpPr>
          <p:cNvPr id="19" name="テキスト プレースホルダー 2"/>
          <p:cNvSpPr txBox="1">
            <a:spLocks/>
          </p:cNvSpPr>
          <p:nvPr/>
        </p:nvSpPr>
        <p:spPr>
          <a:xfrm>
            <a:off x="420366" y="391688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テスト用会社複写機能の追加対応</a:t>
            </a:r>
            <a:endParaRPr lang="en-US" altLang="ja-JP" sz="1400" b="1" dirty="0">
              <a:latin typeface="+mn-ea"/>
            </a:endParaRPr>
          </a:p>
        </p:txBody>
      </p:sp>
      <p:sp>
        <p:nvSpPr>
          <p:cNvPr id="24" name="テキスト プレースホルダー 2"/>
          <p:cNvSpPr txBox="1">
            <a:spLocks/>
          </p:cNvSpPr>
          <p:nvPr/>
        </p:nvSpPr>
        <p:spPr>
          <a:xfrm>
            <a:off x="4776850"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元帳の改善対応</a:t>
            </a:r>
            <a:endParaRPr lang="en-US" altLang="ja-JP" sz="1400" b="1" dirty="0">
              <a:latin typeface="+mn-ea"/>
            </a:endParaRPr>
          </a:p>
        </p:txBody>
      </p:sp>
      <p:sp>
        <p:nvSpPr>
          <p:cNvPr id="27" name="テキスト プレースホルダー 2"/>
          <p:cNvSpPr txBox="1">
            <a:spLocks/>
          </p:cNvSpPr>
          <p:nvPr/>
        </p:nvSpPr>
        <p:spPr>
          <a:xfrm>
            <a:off x="359532" y="228448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28" name="表 27"/>
          <p:cNvGraphicFramePr>
            <a:graphicFrameLocks noGrp="1"/>
          </p:cNvGraphicFramePr>
          <p:nvPr/>
        </p:nvGraphicFramePr>
        <p:xfrm>
          <a:off x="451605" y="2543317"/>
          <a:ext cx="4228407" cy="3739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CLD298</a:t>
                      </a:r>
                      <a:endParaRPr 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会計組織複写</a:t>
                      </a:r>
                    </a:p>
                  </a:txBody>
                  <a:tcPr marL="7620" marR="7620" marT="7620" marB="0" anchor="ctr"/>
                </a:tc>
                <a:extLst>
                  <a:ext uri="{0D108BD9-81ED-4DB2-BD59-A6C34878D82A}">
                    <a16:rowId xmlns:a16="http://schemas.microsoft.com/office/drawing/2014/main" val="1581018082"/>
                  </a:ext>
                </a:extLst>
              </a:tr>
            </a:tbl>
          </a:graphicData>
        </a:graphic>
      </p:graphicFrame>
      <p:sp>
        <p:nvSpPr>
          <p:cNvPr id="32" name="角丸四角形 31"/>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28054259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131</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5" name="テキスト プレースホルダー 2"/>
          <p:cNvSpPr txBox="1">
            <a:spLocks/>
          </p:cNvSpPr>
          <p:nvPr/>
        </p:nvSpPr>
        <p:spPr>
          <a:xfrm>
            <a:off x="4716016" y="116990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26" name="表 25"/>
          <p:cNvGraphicFramePr>
            <a:graphicFrameLocks noGrp="1"/>
          </p:cNvGraphicFramePr>
          <p:nvPr/>
        </p:nvGraphicFramePr>
        <p:xfrm>
          <a:off x="4808089" y="1428737"/>
          <a:ext cx="4228407" cy="3739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ACM04700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各種項目制御・項目名称マスタ</a:t>
                      </a:r>
                    </a:p>
                  </a:txBody>
                  <a:tcPr marL="7620" marR="7620" marT="7620" marB="0" anchor="ctr"/>
                </a:tc>
                <a:extLst>
                  <a:ext uri="{0D108BD9-81ED-4DB2-BD59-A6C34878D82A}">
                    <a16:rowId xmlns:a16="http://schemas.microsoft.com/office/drawing/2014/main" val="1581018082"/>
                  </a:ext>
                </a:extLst>
              </a:tr>
            </a:tbl>
          </a:graphicData>
        </a:graphic>
      </p:graphicFrame>
      <p:sp>
        <p:nvSpPr>
          <p:cNvPr id="29" name="テキスト プレースホルダー 2"/>
          <p:cNvSpPr txBox="1">
            <a:spLocks/>
          </p:cNvSpPr>
          <p:nvPr/>
        </p:nvSpPr>
        <p:spPr>
          <a:xfrm>
            <a:off x="420366"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伝票複写後の遷移先変更対応</a:t>
            </a:r>
            <a:endParaRPr lang="en-US" altLang="ja-JP" sz="1400" b="1" dirty="0">
              <a:latin typeface="+mn-ea"/>
            </a:endParaRPr>
          </a:p>
        </p:txBody>
      </p:sp>
      <p:sp>
        <p:nvSpPr>
          <p:cNvPr id="30" name="テキスト プレースホルダー 2"/>
          <p:cNvSpPr txBox="1">
            <a:spLocks/>
          </p:cNvSpPr>
          <p:nvPr/>
        </p:nvSpPr>
        <p:spPr>
          <a:xfrm>
            <a:off x="359532" y="1208977"/>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31" name="表 30"/>
          <p:cNvGraphicFramePr>
            <a:graphicFrameLocks noGrp="1"/>
          </p:cNvGraphicFramePr>
          <p:nvPr>
            <p:extLst>
              <p:ext uri="{D42A27DB-BD31-4B8C-83A1-F6EECF244321}">
                <p14:modId xmlns:p14="http://schemas.microsoft.com/office/powerpoint/2010/main" val="3194446192"/>
              </p:ext>
            </p:extLst>
          </p:nvPr>
        </p:nvGraphicFramePr>
        <p:xfrm>
          <a:off x="451605" y="1467812"/>
          <a:ext cx="4228407" cy="25456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ARE00800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債権計上入力</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AGE00500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会社間仕訳入力</a:t>
                      </a:r>
                    </a:p>
                  </a:txBody>
                  <a:tcPr marL="7620" marR="7620" marT="7620" marB="0" anchor="ctr"/>
                </a:tc>
                <a:extLst>
                  <a:ext uri="{0D108BD9-81ED-4DB2-BD59-A6C34878D82A}">
                    <a16:rowId xmlns:a16="http://schemas.microsoft.com/office/drawing/2014/main" val="1820972355"/>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APE00500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会社間支払伝票入力</a:t>
                      </a:r>
                    </a:p>
                  </a:txBody>
                  <a:tcPr marL="7620" marR="7620" marT="7620" marB="0" anchor="ctr"/>
                </a:tc>
                <a:extLst>
                  <a:ext uri="{0D108BD9-81ED-4DB2-BD59-A6C34878D82A}">
                    <a16:rowId xmlns:a16="http://schemas.microsoft.com/office/drawing/2014/main" val="966371566"/>
                  </a:ext>
                </a:extLst>
              </a:tr>
              <a:tr h="137500">
                <a:tc>
                  <a:txBody>
                    <a:bodyPr/>
                    <a:lstStyle/>
                    <a:p>
                      <a:pPr algn="l"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APE00600</a:t>
                      </a:r>
                      <a:endParaRPr 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会社間経費精算入力</a:t>
                      </a:r>
                    </a:p>
                  </a:txBody>
                  <a:tcPr marL="7620" marR="7620" marT="7620" marB="0" anchor="ctr"/>
                </a:tc>
                <a:extLst>
                  <a:ext uri="{0D108BD9-81ED-4DB2-BD59-A6C34878D82A}">
                    <a16:rowId xmlns:a16="http://schemas.microsoft.com/office/drawing/2014/main" val="1119214767"/>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AGR01000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仕訳伝票明細</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APR01100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債務計上伝票明細</a:t>
                      </a:r>
                    </a:p>
                  </a:txBody>
                  <a:tcPr marL="7620" marR="7620" marT="7620" marB="0" anchor="ctr"/>
                </a:tc>
                <a:extLst>
                  <a:ext uri="{0D108BD9-81ED-4DB2-BD59-A6C34878D82A}">
                    <a16:rowId xmlns:a16="http://schemas.microsoft.com/office/drawing/2014/main" val="655318313"/>
                  </a:ext>
                </a:extLst>
              </a:tr>
              <a:tr h="137500">
                <a:tc>
                  <a:txBody>
                    <a:bodyPr/>
                    <a:lstStyle/>
                    <a:p>
                      <a:pPr algn="l" fontAlgn="ctr"/>
                      <a:r>
                        <a:rPr lang="en-US" sz="900" b="0" i="0" u="none" strike="noStrike" dirty="0">
                          <a:solidFill>
                            <a:srgbClr val="000000"/>
                          </a:solidFill>
                          <a:effectLst/>
                          <a:latin typeface="メイリオ"/>
                          <a:ea typeface="メイリオ"/>
                        </a:rPr>
                        <a:t>APR01200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仮払申請伝票明細</a:t>
                      </a:r>
                    </a:p>
                  </a:txBody>
                  <a:tcPr marL="7620" marR="7620" marT="7620" marB="0" anchor="ctr"/>
                </a:tc>
                <a:extLst>
                  <a:ext uri="{0D108BD9-81ED-4DB2-BD59-A6C34878D82A}">
                    <a16:rowId xmlns:a16="http://schemas.microsoft.com/office/drawing/2014/main" val="1317992773"/>
                  </a:ext>
                </a:extLst>
              </a:tr>
              <a:tr h="137500">
                <a:tc>
                  <a:txBody>
                    <a:bodyPr/>
                    <a:lstStyle/>
                    <a:p>
                      <a:pPr algn="l" fontAlgn="ctr"/>
                      <a:r>
                        <a:rPr lang="en-US" sz="900" b="0" i="0" u="none" strike="noStrike" dirty="0">
                          <a:solidFill>
                            <a:srgbClr val="000000"/>
                          </a:solidFill>
                          <a:effectLst/>
                          <a:latin typeface="メイリオ"/>
                          <a:ea typeface="メイリオ"/>
                        </a:rPr>
                        <a:t>APR01300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経費精算伝票明細</a:t>
                      </a:r>
                    </a:p>
                  </a:txBody>
                  <a:tcPr marL="7620" marR="7620" marT="7620" marB="0" anchor="ctr"/>
                </a:tc>
                <a:extLst>
                  <a:ext uri="{0D108BD9-81ED-4DB2-BD59-A6C34878D82A}">
                    <a16:rowId xmlns:a16="http://schemas.microsoft.com/office/drawing/2014/main" val="493025800"/>
                  </a:ext>
                </a:extLst>
              </a:tr>
              <a:tr h="137500">
                <a:tc>
                  <a:txBody>
                    <a:bodyPr/>
                    <a:lstStyle/>
                    <a:p>
                      <a:pPr algn="l" fontAlgn="ctr"/>
                      <a:r>
                        <a:rPr lang="en-US" sz="900" b="0" i="0" u="none" strike="noStrike" dirty="0">
                          <a:solidFill>
                            <a:srgbClr val="000000"/>
                          </a:solidFill>
                          <a:effectLst/>
                          <a:latin typeface="メイリオ"/>
                          <a:ea typeface="メイリオ"/>
                        </a:rPr>
                        <a:t>ARR01000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債権伝票明細</a:t>
                      </a:r>
                    </a:p>
                  </a:txBody>
                  <a:tcPr marL="7620" marR="7620" marT="7620" marB="0" anchor="ctr"/>
                </a:tc>
                <a:extLst>
                  <a:ext uri="{0D108BD9-81ED-4DB2-BD59-A6C34878D82A}">
                    <a16:rowId xmlns:a16="http://schemas.microsoft.com/office/drawing/2014/main" val="2403537475"/>
                  </a:ext>
                </a:extLst>
              </a:tr>
              <a:tr h="137500">
                <a:tc>
                  <a:txBody>
                    <a:bodyPr/>
                    <a:lstStyle/>
                    <a:p>
                      <a:pPr algn="l" fontAlgn="ctr"/>
                      <a:r>
                        <a:rPr lang="en-US" sz="900" b="0" i="0" u="none" strike="noStrike" dirty="0">
                          <a:solidFill>
                            <a:srgbClr val="000000"/>
                          </a:solidFill>
                          <a:effectLst/>
                          <a:latin typeface="メイリオ"/>
                          <a:ea typeface="メイリオ"/>
                        </a:rPr>
                        <a:t>ARR01100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入金伝票明細</a:t>
                      </a:r>
                    </a:p>
                  </a:txBody>
                  <a:tcPr marL="7620" marR="7620" marT="7620" marB="0" anchor="ctr"/>
                </a:tc>
                <a:extLst>
                  <a:ext uri="{0D108BD9-81ED-4DB2-BD59-A6C34878D82A}">
                    <a16:rowId xmlns:a16="http://schemas.microsoft.com/office/drawing/2014/main" val="1312633803"/>
                  </a:ext>
                </a:extLst>
              </a:tr>
              <a:tr h="137500">
                <a:tc>
                  <a:txBody>
                    <a:bodyPr/>
                    <a:lstStyle/>
                    <a:p>
                      <a:pPr algn="l" fontAlgn="ctr"/>
                      <a:r>
                        <a:rPr lang="en-US" sz="900" b="0" i="0" u="none" strike="noStrike" dirty="0">
                          <a:solidFill>
                            <a:srgbClr val="000000"/>
                          </a:solidFill>
                          <a:effectLst/>
                          <a:latin typeface="メイリオ"/>
                          <a:ea typeface="メイリオ"/>
                        </a:rPr>
                        <a:t>ARR01500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債権計上伝票明細</a:t>
                      </a:r>
                    </a:p>
                  </a:txBody>
                  <a:tcPr marL="7620" marR="7620" marT="7620" marB="0" anchor="ctr"/>
                </a:tc>
                <a:extLst>
                  <a:ext uri="{0D108BD9-81ED-4DB2-BD59-A6C34878D82A}">
                    <a16:rowId xmlns:a16="http://schemas.microsoft.com/office/drawing/2014/main" val="617456664"/>
                  </a:ext>
                </a:extLst>
              </a:tr>
              <a:tr h="137500">
                <a:tc>
                  <a:txBody>
                    <a:bodyPr/>
                    <a:lstStyle/>
                    <a:p>
                      <a:pPr algn="l" fontAlgn="ctr"/>
                      <a:r>
                        <a:rPr lang="en-US" sz="900" b="0" i="0" u="none" strike="noStrike" dirty="0">
                          <a:solidFill>
                            <a:srgbClr val="000000"/>
                          </a:solidFill>
                          <a:effectLst/>
                          <a:latin typeface="メイリオ"/>
                          <a:ea typeface="メイリオ"/>
                        </a:rPr>
                        <a:t>AGR00500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会社間仕訳伝票明細</a:t>
                      </a:r>
                    </a:p>
                  </a:txBody>
                  <a:tcPr marL="7620" marR="7620" marT="7620" marB="0" anchor="ctr"/>
                </a:tc>
                <a:extLst>
                  <a:ext uri="{0D108BD9-81ED-4DB2-BD59-A6C34878D82A}">
                    <a16:rowId xmlns:a16="http://schemas.microsoft.com/office/drawing/2014/main" val="297224393"/>
                  </a:ext>
                </a:extLst>
              </a:tr>
              <a:tr h="137500">
                <a:tc>
                  <a:txBody>
                    <a:bodyPr/>
                    <a:lstStyle/>
                    <a:p>
                      <a:pPr algn="l" fontAlgn="ctr"/>
                      <a:r>
                        <a:rPr lang="en-US" sz="900" b="0" i="0" u="none" strike="noStrike" dirty="0">
                          <a:solidFill>
                            <a:srgbClr val="000000"/>
                          </a:solidFill>
                          <a:effectLst/>
                          <a:latin typeface="メイリオ"/>
                          <a:ea typeface="メイリオ"/>
                        </a:rPr>
                        <a:t>APR00500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会社間債務計上伝票明細</a:t>
                      </a:r>
                    </a:p>
                  </a:txBody>
                  <a:tcPr marL="7620" marR="7620" marT="7620" marB="0" anchor="ctr"/>
                </a:tc>
                <a:extLst>
                  <a:ext uri="{0D108BD9-81ED-4DB2-BD59-A6C34878D82A}">
                    <a16:rowId xmlns:a16="http://schemas.microsoft.com/office/drawing/2014/main" val="1917409577"/>
                  </a:ext>
                </a:extLst>
              </a:tr>
              <a:tr h="137500">
                <a:tc>
                  <a:txBody>
                    <a:bodyPr/>
                    <a:lstStyle/>
                    <a:p>
                      <a:pPr algn="l" fontAlgn="ctr"/>
                      <a:r>
                        <a:rPr lang="en-US" sz="900" b="0" i="0" u="none" strike="noStrike" dirty="0">
                          <a:solidFill>
                            <a:srgbClr val="000000"/>
                          </a:solidFill>
                          <a:effectLst/>
                          <a:latin typeface="メイリオ"/>
                          <a:ea typeface="メイリオ"/>
                        </a:rPr>
                        <a:t>APR00600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会社間経費精算伝票明細</a:t>
                      </a:r>
                    </a:p>
                  </a:txBody>
                  <a:tcPr marL="7620" marR="7620" marT="7620" marB="0" anchor="ctr"/>
                </a:tc>
                <a:extLst>
                  <a:ext uri="{0D108BD9-81ED-4DB2-BD59-A6C34878D82A}">
                    <a16:rowId xmlns:a16="http://schemas.microsoft.com/office/drawing/2014/main" val="475271012"/>
                  </a:ext>
                </a:extLst>
              </a:tr>
              <a:tr h="137500">
                <a:tc>
                  <a:txBody>
                    <a:bodyPr/>
                    <a:lstStyle/>
                    <a:p>
                      <a:pPr algn="l" fontAlgn="ctr"/>
                      <a:r>
                        <a:rPr lang="en-US" sz="900" b="0" i="0" u="none" strike="noStrike" dirty="0">
                          <a:solidFill>
                            <a:srgbClr val="000000"/>
                          </a:solidFill>
                          <a:effectLst/>
                          <a:latin typeface="メイリオ"/>
                          <a:ea typeface="メイリオ"/>
                        </a:rPr>
                        <a:t>APR00700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締次債務計上伝票明細</a:t>
                      </a:r>
                    </a:p>
                  </a:txBody>
                  <a:tcPr marL="7620" marR="7620" marT="7620" marB="0" anchor="ctr"/>
                </a:tc>
                <a:extLst>
                  <a:ext uri="{0D108BD9-81ED-4DB2-BD59-A6C34878D82A}">
                    <a16:rowId xmlns:a16="http://schemas.microsoft.com/office/drawing/2014/main" val="1338598480"/>
                  </a:ext>
                </a:extLst>
              </a:tr>
              <a:tr h="137500">
                <a:tc>
                  <a:txBody>
                    <a:bodyPr/>
                    <a:lstStyle/>
                    <a:p>
                      <a:pPr algn="l" fontAlgn="ctr"/>
                      <a:r>
                        <a:rPr lang="en-US" sz="900" b="0" i="0" u="none" strike="noStrike" dirty="0">
                          <a:solidFill>
                            <a:srgbClr val="000000"/>
                          </a:solidFill>
                          <a:effectLst/>
                          <a:latin typeface="メイリオ"/>
                          <a:ea typeface="メイリオ"/>
                        </a:rPr>
                        <a:t>APR01800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経費・仮払精算伝票明細</a:t>
                      </a:r>
                    </a:p>
                  </a:txBody>
                  <a:tcPr marL="7620" marR="7620" marT="7620" marB="0" anchor="ctr"/>
                </a:tc>
                <a:extLst>
                  <a:ext uri="{0D108BD9-81ED-4DB2-BD59-A6C34878D82A}">
                    <a16:rowId xmlns:a16="http://schemas.microsoft.com/office/drawing/2014/main" val="620170767"/>
                  </a:ext>
                </a:extLst>
              </a:tr>
            </a:tbl>
          </a:graphicData>
        </a:graphic>
      </p:graphicFrame>
      <p:sp>
        <p:nvSpPr>
          <p:cNvPr id="24" name="テキスト プレースホルダー 2"/>
          <p:cNvSpPr txBox="1">
            <a:spLocks/>
          </p:cNvSpPr>
          <p:nvPr/>
        </p:nvSpPr>
        <p:spPr>
          <a:xfrm>
            <a:off x="4776850"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期間指定プルダウン項目の改善対応</a:t>
            </a:r>
            <a:endParaRPr lang="en-US" altLang="ja-JP" sz="1400" b="1" dirty="0">
              <a:latin typeface="+mn-ea"/>
            </a:endParaRPr>
          </a:p>
        </p:txBody>
      </p:sp>
      <p:sp>
        <p:nvSpPr>
          <p:cNvPr id="27" name="テキスト プレースホルダー 2"/>
          <p:cNvSpPr txBox="1">
            <a:spLocks/>
          </p:cNvSpPr>
          <p:nvPr/>
        </p:nvSpPr>
        <p:spPr>
          <a:xfrm>
            <a:off x="4716016" y="177966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8" name="表 27"/>
          <p:cNvGraphicFramePr>
            <a:graphicFrameLocks noGrp="1"/>
          </p:cNvGraphicFramePr>
          <p:nvPr>
            <p:extLst>
              <p:ext uri="{D42A27DB-BD31-4B8C-83A1-F6EECF244321}">
                <p14:modId xmlns:p14="http://schemas.microsoft.com/office/powerpoint/2010/main" val="1618909562"/>
              </p:ext>
            </p:extLst>
          </p:nvPr>
        </p:nvGraphicFramePr>
        <p:xfrm>
          <a:off x="4808089" y="2038497"/>
          <a:ext cx="4228407" cy="124262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AGR00100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仕訳伝票照会</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AGP01000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元帳</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a:ea typeface="メイリオ"/>
                        </a:rPr>
                        <a:t>AGP05100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売上高確認リスト</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a:ea typeface="メイリオ"/>
                        </a:rPr>
                        <a:t>AGP03700</a:t>
                      </a:r>
                    </a:p>
                  </a:txBody>
                  <a:tcPr marL="7620" marR="7620" marT="7620" marB="0" anchor="ctr"/>
                </a:tc>
                <a:tc>
                  <a:txBody>
                    <a:bodyPr/>
                    <a:lstStyle/>
                    <a:p>
                      <a:pPr algn="l" fontAlgn="ctr"/>
                      <a:r>
                        <a:rPr lang="ja-JP" altLang="en-US" sz="900" b="0" i="0" u="none" strike="noStrike">
                          <a:solidFill>
                            <a:srgbClr val="000000"/>
                          </a:solidFill>
                          <a:effectLst/>
                          <a:latin typeface="メイリオ"/>
                          <a:ea typeface="メイリオ"/>
                        </a:rPr>
                        <a:t>シンガポール版</a:t>
                      </a:r>
                      <a:r>
                        <a:rPr lang="en-US" altLang="ja-JP" sz="900" b="0" i="0" u="none" strike="noStrike" dirty="0">
                          <a:solidFill>
                            <a:srgbClr val="000000"/>
                          </a:solidFill>
                          <a:effectLst/>
                          <a:latin typeface="メイリオ"/>
                          <a:ea typeface="メイリオ"/>
                        </a:rPr>
                        <a:t>GST</a:t>
                      </a:r>
                      <a:r>
                        <a:rPr lang="ja-JP" altLang="en-US" sz="900" b="0" i="0" u="none" strike="noStrike">
                          <a:solidFill>
                            <a:srgbClr val="000000"/>
                          </a:solidFill>
                          <a:effectLst/>
                          <a:latin typeface="メイリオ"/>
                          <a:ea typeface="メイリオ"/>
                        </a:rPr>
                        <a:t>申告書</a:t>
                      </a:r>
                    </a:p>
                  </a:txBody>
                  <a:tcPr marL="7620" marR="7620" marT="7620" marB="0" anchor="ctr"/>
                </a:tc>
                <a:extLst>
                  <a:ext uri="{0D108BD9-81ED-4DB2-BD59-A6C34878D82A}">
                    <a16:rowId xmlns:a16="http://schemas.microsoft.com/office/drawing/2014/main" val="4108748969"/>
                  </a:ext>
                </a:extLst>
              </a:tr>
              <a:tr h="137500">
                <a:tc>
                  <a:txBody>
                    <a:bodyPr/>
                    <a:lstStyle/>
                    <a:p>
                      <a:pPr algn="l" fontAlgn="ctr"/>
                      <a:r>
                        <a:rPr lang="en-US" sz="900" b="0" i="0" u="none" strike="noStrike" dirty="0">
                          <a:solidFill>
                            <a:srgbClr val="000000"/>
                          </a:solidFill>
                          <a:effectLst/>
                          <a:latin typeface="メイリオ"/>
                          <a:ea typeface="メイリオ"/>
                        </a:rPr>
                        <a:t>AGP03800</a:t>
                      </a:r>
                    </a:p>
                  </a:txBody>
                  <a:tcPr marL="7620" marR="7620" marT="7620" marB="0" anchor="ctr"/>
                </a:tc>
                <a:tc>
                  <a:txBody>
                    <a:bodyPr/>
                    <a:lstStyle/>
                    <a:p>
                      <a:pPr algn="l" fontAlgn="ctr"/>
                      <a:r>
                        <a:rPr lang="ja-JP" altLang="en-US" sz="900" b="0" i="0" u="none" strike="noStrike">
                          <a:solidFill>
                            <a:srgbClr val="000000"/>
                          </a:solidFill>
                          <a:effectLst/>
                          <a:latin typeface="メイリオ"/>
                          <a:ea typeface="メイリオ"/>
                        </a:rPr>
                        <a:t>マレーシア版</a:t>
                      </a:r>
                      <a:r>
                        <a:rPr lang="en-US" altLang="ja-JP" sz="900" b="0" i="0" u="none" strike="noStrike" dirty="0">
                          <a:solidFill>
                            <a:srgbClr val="000000"/>
                          </a:solidFill>
                          <a:effectLst/>
                          <a:latin typeface="メイリオ"/>
                          <a:ea typeface="メイリオ"/>
                        </a:rPr>
                        <a:t>GST</a:t>
                      </a:r>
                      <a:r>
                        <a:rPr lang="ja-JP" altLang="en-US" sz="900" b="0" i="0" u="none" strike="noStrike">
                          <a:solidFill>
                            <a:srgbClr val="000000"/>
                          </a:solidFill>
                          <a:effectLst/>
                          <a:latin typeface="メイリオ"/>
                          <a:ea typeface="メイリオ"/>
                        </a:rPr>
                        <a:t>申告書</a:t>
                      </a:r>
                    </a:p>
                  </a:txBody>
                  <a:tcPr marL="7620" marR="7620" marT="7620" marB="0" anchor="ctr"/>
                </a:tc>
                <a:extLst>
                  <a:ext uri="{0D108BD9-81ED-4DB2-BD59-A6C34878D82A}">
                    <a16:rowId xmlns:a16="http://schemas.microsoft.com/office/drawing/2014/main" val="2728209819"/>
                  </a:ext>
                </a:extLst>
              </a:tr>
              <a:tr h="137500">
                <a:tc>
                  <a:txBody>
                    <a:bodyPr/>
                    <a:lstStyle/>
                    <a:p>
                      <a:pPr algn="l" fontAlgn="ctr"/>
                      <a:r>
                        <a:rPr lang="en-US" sz="900" b="0" i="0" u="none" strike="noStrike" dirty="0">
                          <a:solidFill>
                            <a:srgbClr val="000000"/>
                          </a:solidFill>
                          <a:effectLst/>
                          <a:latin typeface="メイリオ"/>
                          <a:ea typeface="メイリオ"/>
                        </a:rPr>
                        <a:t>NLC01000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ログインユーザ関連マスタ取得サービス</a:t>
                      </a:r>
                    </a:p>
                  </a:txBody>
                  <a:tcPr marL="7620" marR="7620" marT="7620" marB="0" anchor="ctr"/>
                </a:tc>
                <a:extLst>
                  <a:ext uri="{0D108BD9-81ED-4DB2-BD59-A6C34878D82A}">
                    <a16:rowId xmlns:a16="http://schemas.microsoft.com/office/drawing/2014/main" val="296488234"/>
                  </a:ext>
                </a:extLst>
              </a:tr>
            </a:tbl>
          </a:graphicData>
        </a:graphic>
      </p:graphicFrame>
      <p:sp>
        <p:nvSpPr>
          <p:cNvPr id="32" name="テキスト プレースホルダー 2"/>
          <p:cNvSpPr txBox="1">
            <a:spLocks/>
          </p:cNvSpPr>
          <p:nvPr/>
        </p:nvSpPr>
        <p:spPr>
          <a:xfrm>
            <a:off x="4716016" y="3618174"/>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33" name="表 32"/>
          <p:cNvGraphicFramePr>
            <a:graphicFrameLocks noGrp="1"/>
          </p:cNvGraphicFramePr>
          <p:nvPr>
            <p:extLst>
              <p:ext uri="{D42A27DB-BD31-4B8C-83A1-F6EECF244321}">
                <p14:modId xmlns:p14="http://schemas.microsoft.com/office/powerpoint/2010/main" val="2822299987"/>
              </p:ext>
            </p:extLst>
          </p:nvPr>
        </p:nvGraphicFramePr>
        <p:xfrm>
          <a:off x="4808089" y="3877009"/>
          <a:ext cx="4228407" cy="66350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APM03000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仕入先マスタ登録</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NCF00100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マスタデータ取込　仕入先条件管理マスタ</a:t>
                      </a:r>
                    </a:p>
                  </a:txBody>
                  <a:tcPr marL="7620" marR="7620" marT="7620" marB="0" anchor="ctr"/>
                </a:tc>
                <a:extLst>
                  <a:ext uri="{0D108BD9-81ED-4DB2-BD59-A6C34878D82A}">
                    <a16:rowId xmlns:a16="http://schemas.microsoft.com/office/drawing/2014/main" val="3424187723"/>
                  </a:ext>
                </a:extLst>
              </a:tr>
              <a:tr h="137500">
                <a:tc>
                  <a:txBody>
                    <a:bodyPr/>
                    <a:lstStyle/>
                    <a:p>
                      <a:pPr algn="l" fontAlgn="ctr"/>
                      <a:r>
                        <a:rPr lang="en-US" sz="900" b="0" i="0" u="none" strike="noStrike" dirty="0">
                          <a:solidFill>
                            <a:srgbClr val="000000"/>
                          </a:solidFill>
                          <a:effectLst/>
                          <a:latin typeface="メイリオ"/>
                          <a:ea typeface="メイリオ"/>
                        </a:rPr>
                        <a:t>CLD026</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仕入先マスタ編集</a:t>
                      </a:r>
                    </a:p>
                  </a:txBody>
                  <a:tcPr marL="7620" marR="7620" marT="7620" marB="0" anchor="ctr"/>
                </a:tc>
                <a:extLst>
                  <a:ext uri="{0D108BD9-81ED-4DB2-BD59-A6C34878D82A}">
                    <a16:rowId xmlns:a16="http://schemas.microsoft.com/office/drawing/2014/main" val="4088275572"/>
                  </a:ext>
                </a:extLst>
              </a:tr>
            </a:tbl>
          </a:graphicData>
        </a:graphic>
      </p:graphicFrame>
      <p:sp>
        <p:nvSpPr>
          <p:cNvPr id="34" name="テキスト プレースホルダー 2"/>
          <p:cNvSpPr txBox="1">
            <a:spLocks/>
          </p:cNvSpPr>
          <p:nvPr/>
        </p:nvSpPr>
        <p:spPr>
          <a:xfrm>
            <a:off x="4776850" y="3394463"/>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t>代替支払先の運用改善対応</a:t>
            </a:r>
            <a:endParaRPr lang="en-US" altLang="ja-JP" sz="1400" b="1" dirty="0">
              <a:latin typeface="+mn-ea"/>
            </a:endParaRPr>
          </a:p>
        </p:txBody>
      </p:sp>
      <p:sp>
        <p:nvSpPr>
          <p:cNvPr id="16" name="角丸四角形 15"/>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14672077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132</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9" name="テキスト プレースホルダー 2"/>
          <p:cNvSpPr txBox="1">
            <a:spLocks/>
          </p:cNvSpPr>
          <p:nvPr/>
        </p:nvSpPr>
        <p:spPr>
          <a:xfrm>
            <a:off x="420366" y="951570"/>
            <a:ext cx="4356484" cy="2559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口座別支払一覧表への項目追加、出力条件追加対応</a:t>
            </a:r>
            <a:endParaRPr lang="en-US" altLang="ja-JP" sz="1400" b="1" dirty="0">
              <a:latin typeface="+mn-ea"/>
            </a:endParaRPr>
          </a:p>
        </p:txBody>
      </p:sp>
      <p:sp>
        <p:nvSpPr>
          <p:cNvPr id="30" name="テキスト プレースホルダー 2"/>
          <p:cNvSpPr txBox="1">
            <a:spLocks/>
          </p:cNvSpPr>
          <p:nvPr/>
        </p:nvSpPr>
        <p:spPr>
          <a:xfrm>
            <a:off x="359532" y="1208977"/>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31" name="表 30"/>
          <p:cNvGraphicFramePr>
            <a:graphicFrameLocks noGrp="1"/>
          </p:cNvGraphicFramePr>
          <p:nvPr>
            <p:extLst>
              <p:ext uri="{D42A27DB-BD31-4B8C-83A1-F6EECF244321}">
                <p14:modId xmlns:p14="http://schemas.microsoft.com/office/powerpoint/2010/main" val="500484649"/>
              </p:ext>
            </p:extLst>
          </p:nvPr>
        </p:nvGraphicFramePr>
        <p:xfrm>
          <a:off x="451605" y="1467812"/>
          <a:ext cx="4228407" cy="66350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APP02000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口座別支払一覧表</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PAP04400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口座別支払一覧表</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PAP04500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口座別支払明細表</a:t>
                      </a:r>
                    </a:p>
                  </a:txBody>
                  <a:tcPr marL="7620" marR="7620" marT="7620" marB="0" anchor="ctr"/>
                </a:tc>
                <a:extLst>
                  <a:ext uri="{0D108BD9-81ED-4DB2-BD59-A6C34878D82A}">
                    <a16:rowId xmlns:a16="http://schemas.microsoft.com/office/drawing/2014/main" val="655318313"/>
                  </a:ext>
                </a:extLst>
              </a:tr>
            </a:tbl>
          </a:graphicData>
        </a:graphic>
      </p:graphicFrame>
      <p:sp>
        <p:nvSpPr>
          <p:cNvPr id="24" name="テキスト プレースホルダー 2"/>
          <p:cNvSpPr txBox="1">
            <a:spLocks/>
          </p:cNvSpPr>
          <p:nvPr/>
        </p:nvSpPr>
        <p:spPr>
          <a:xfrm>
            <a:off x="4739640" y="951570"/>
            <a:ext cx="429685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t>債権債務評価替データ作成：ゼロ円データ出力対応</a:t>
            </a:r>
            <a:endParaRPr lang="en-US" altLang="ja-JP" sz="1400" b="1" dirty="0">
              <a:latin typeface="+mn-ea"/>
            </a:endParaRPr>
          </a:p>
        </p:txBody>
      </p:sp>
      <p:sp>
        <p:nvSpPr>
          <p:cNvPr id="27" name="テキスト プレースホルダー 2"/>
          <p:cNvSpPr txBox="1">
            <a:spLocks/>
          </p:cNvSpPr>
          <p:nvPr/>
        </p:nvSpPr>
        <p:spPr>
          <a:xfrm>
            <a:off x="4716016" y="120359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8" name="表 27"/>
          <p:cNvGraphicFramePr>
            <a:graphicFrameLocks noGrp="1"/>
          </p:cNvGraphicFramePr>
          <p:nvPr>
            <p:extLst>
              <p:ext uri="{D42A27DB-BD31-4B8C-83A1-F6EECF244321}">
                <p14:modId xmlns:p14="http://schemas.microsoft.com/office/powerpoint/2010/main" val="1210959946"/>
              </p:ext>
            </p:extLst>
          </p:nvPr>
        </p:nvGraphicFramePr>
        <p:xfrm>
          <a:off x="4808089" y="1462433"/>
          <a:ext cx="4228407" cy="95306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AGE01200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為替評価替データ作成</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PAG07900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為替評価替結果表</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ACE00100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債権債務為替評価替データ作成</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a:ea typeface="メイリオ"/>
                        </a:rPr>
                        <a:t>PAG07900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為替評価替結果表</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CLD236</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為替評価替結果表</a:t>
                      </a:r>
                    </a:p>
                  </a:txBody>
                  <a:tcPr marL="7620" marR="7620" marT="7620" marB="0" anchor="ctr"/>
                </a:tc>
                <a:extLst>
                  <a:ext uri="{0D108BD9-81ED-4DB2-BD59-A6C34878D82A}">
                    <a16:rowId xmlns:a16="http://schemas.microsoft.com/office/drawing/2014/main" val="4108748969"/>
                  </a:ext>
                </a:extLst>
              </a:tr>
            </a:tbl>
          </a:graphicData>
        </a:graphic>
      </p:graphicFrame>
      <p:sp>
        <p:nvSpPr>
          <p:cNvPr id="32" name="テキスト プレースホルダー 2"/>
          <p:cNvSpPr txBox="1">
            <a:spLocks/>
          </p:cNvSpPr>
          <p:nvPr/>
        </p:nvSpPr>
        <p:spPr>
          <a:xfrm>
            <a:off x="4716016" y="2682070"/>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33" name="表 32"/>
          <p:cNvGraphicFramePr>
            <a:graphicFrameLocks noGrp="1"/>
          </p:cNvGraphicFramePr>
          <p:nvPr>
            <p:extLst>
              <p:ext uri="{D42A27DB-BD31-4B8C-83A1-F6EECF244321}">
                <p14:modId xmlns:p14="http://schemas.microsoft.com/office/powerpoint/2010/main" val="2015253913"/>
              </p:ext>
            </p:extLst>
          </p:nvPr>
        </p:nvGraphicFramePr>
        <p:xfrm>
          <a:off x="4808089" y="2940905"/>
          <a:ext cx="4228407" cy="153218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ARM03000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得意先マスタ登録</a:t>
                      </a:r>
                    </a:p>
                  </a:txBody>
                  <a:tcPr marL="7620" marR="7620" marT="7620" marB="0" anchor="ctr"/>
                </a:tc>
                <a:extLst>
                  <a:ext uri="{0D108BD9-81ED-4DB2-BD59-A6C34878D82A}">
                    <a16:rowId xmlns:a16="http://schemas.microsoft.com/office/drawing/2014/main" val="3424187723"/>
                  </a:ext>
                </a:extLst>
              </a:tr>
              <a:tr h="137500">
                <a:tc>
                  <a:txBody>
                    <a:bodyPr/>
                    <a:lstStyle/>
                    <a:p>
                      <a:pPr algn="l" fontAlgn="ctr"/>
                      <a:r>
                        <a:rPr lang="en-US" sz="900" b="0" i="0" u="none" strike="noStrike" dirty="0">
                          <a:solidFill>
                            <a:srgbClr val="000000"/>
                          </a:solidFill>
                          <a:effectLst/>
                          <a:latin typeface="メイリオ"/>
                          <a:ea typeface="メイリオ"/>
                        </a:rPr>
                        <a:t>ARM03000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得意先別債権条件マスタ一覧表 </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CSV</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4088275572"/>
                  </a:ext>
                </a:extLst>
              </a:tr>
              <a:tr h="137500">
                <a:tc>
                  <a:txBody>
                    <a:bodyPr/>
                    <a:lstStyle/>
                    <a:p>
                      <a:pPr algn="l" fontAlgn="ctr"/>
                      <a:r>
                        <a:rPr lang="en-US" sz="900" b="0" i="0" u="none" strike="noStrike" dirty="0">
                          <a:solidFill>
                            <a:srgbClr val="000000"/>
                          </a:solidFill>
                          <a:effectLst/>
                          <a:latin typeface="メイリオ"/>
                          <a:ea typeface="メイリオ"/>
                        </a:rPr>
                        <a:t>ACU05100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各種マスタ複写</a:t>
                      </a:r>
                    </a:p>
                  </a:txBody>
                  <a:tcPr marL="7620" marR="7620" marT="7620" marB="0" anchor="ctr"/>
                </a:tc>
                <a:extLst>
                  <a:ext uri="{0D108BD9-81ED-4DB2-BD59-A6C34878D82A}">
                    <a16:rowId xmlns:a16="http://schemas.microsoft.com/office/drawing/2014/main" val="3350047241"/>
                  </a:ext>
                </a:extLst>
              </a:tr>
              <a:tr h="137500">
                <a:tc>
                  <a:txBody>
                    <a:bodyPr/>
                    <a:lstStyle/>
                    <a:p>
                      <a:pPr algn="l" fontAlgn="ctr"/>
                      <a:r>
                        <a:rPr lang="en-US" sz="900" b="0" i="0" u="none" strike="noStrike" dirty="0">
                          <a:solidFill>
                            <a:srgbClr val="000000"/>
                          </a:solidFill>
                          <a:effectLst/>
                          <a:latin typeface="メイリオ"/>
                          <a:ea typeface="メイリオ"/>
                        </a:rPr>
                        <a:t>NCF00100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　得意先別債権条件マスタ</a:t>
                      </a:r>
                    </a:p>
                  </a:txBody>
                  <a:tcPr marL="7620" marR="7620" marT="7620" marB="0" anchor="ctr"/>
                </a:tc>
                <a:extLst>
                  <a:ext uri="{0D108BD9-81ED-4DB2-BD59-A6C34878D82A}">
                    <a16:rowId xmlns:a16="http://schemas.microsoft.com/office/drawing/2014/main" val="612902564"/>
                  </a:ext>
                </a:extLst>
              </a:tr>
              <a:tr h="137500">
                <a:tc>
                  <a:txBody>
                    <a:bodyPr/>
                    <a:lstStyle/>
                    <a:p>
                      <a:pPr algn="l" fontAlgn="ctr"/>
                      <a:r>
                        <a:rPr lang="en-US" sz="900" b="0" i="0" u="none" strike="noStrike" dirty="0">
                          <a:solidFill>
                            <a:srgbClr val="000000"/>
                          </a:solidFill>
                          <a:effectLst/>
                          <a:latin typeface="メイリオ"/>
                          <a:ea typeface="メイリオ"/>
                        </a:rPr>
                        <a:t>ARE01500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外部データ債権伝票修正</a:t>
                      </a:r>
                    </a:p>
                  </a:txBody>
                  <a:tcPr marL="7620" marR="7620" marT="7620" marB="0" anchor="ctr"/>
                </a:tc>
                <a:extLst>
                  <a:ext uri="{0D108BD9-81ED-4DB2-BD59-A6C34878D82A}">
                    <a16:rowId xmlns:a16="http://schemas.microsoft.com/office/drawing/2014/main" val="1645144830"/>
                  </a:ext>
                </a:extLst>
              </a:tr>
              <a:tr h="137500">
                <a:tc>
                  <a:txBody>
                    <a:bodyPr/>
                    <a:lstStyle/>
                    <a:p>
                      <a:pPr algn="l" fontAlgn="ctr"/>
                      <a:r>
                        <a:rPr lang="en-US" sz="900" b="0" i="0" u="none" strike="noStrike" dirty="0">
                          <a:solidFill>
                            <a:srgbClr val="000000"/>
                          </a:solidFill>
                          <a:effectLst/>
                          <a:latin typeface="メイリオ"/>
                          <a:ea typeface="メイリオ"/>
                        </a:rPr>
                        <a:t>NCF00110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マスタデータ取込用データ作成　得意先別債権条件マスタ</a:t>
                      </a:r>
                    </a:p>
                  </a:txBody>
                  <a:tcPr marL="7620" marR="7620" marT="7620" marB="0" anchor="ctr"/>
                </a:tc>
                <a:extLst>
                  <a:ext uri="{0D108BD9-81ED-4DB2-BD59-A6C34878D82A}">
                    <a16:rowId xmlns:a16="http://schemas.microsoft.com/office/drawing/2014/main" val="327452857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ARE00100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債権伝票入力</a:t>
                      </a:r>
                    </a:p>
                  </a:txBody>
                  <a:tcPr marL="7620" marR="7620" marT="7620" marB="0" anchor="ctr"/>
                </a:tc>
                <a:extLst>
                  <a:ext uri="{0D108BD9-81ED-4DB2-BD59-A6C34878D82A}">
                    <a16:rowId xmlns:a16="http://schemas.microsoft.com/office/drawing/2014/main" val="1658420604"/>
                  </a:ext>
                </a:extLst>
              </a:tr>
              <a:tr h="137500">
                <a:tc>
                  <a:txBody>
                    <a:bodyPr/>
                    <a:lstStyle/>
                    <a:p>
                      <a:pPr algn="l" fontAlgn="ctr"/>
                      <a:r>
                        <a:rPr lang="en-US" sz="900" b="0" i="0" u="none" strike="noStrike" dirty="0">
                          <a:solidFill>
                            <a:srgbClr val="000000"/>
                          </a:solidFill>
                          <a:effectLst/>
                          <a:latin typeface="メイリオ"/>
                          <a:ea typeface="メイリオ"/>
                        </a:rPr>
                        <a:t>ARU00400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債権締次残高更新</a:t>
                      </a:r>
                    </a:p>
                  </a:txBody>
                  <a:tcPr marL="7620" marR="7620" marT="7620" marB="0" anchor="ctr"/>
                </a:tc>
                <a:extLst>
                  <a:ext uri="{0D108BD9-81ED-4DB2-BD59-A6C34878D82A}">
                    <a16:rowId xmlns:a16="http://schemas.microsoft.com/office/drawing/2014/main" val="3144851372"/>
                  </a:ext>
                </a:extLst>
              </a:tr>
            </a:tbl>
          </a:graphicData>
        </a:graphic>
      </p:graphicFrame>
      <p:sp>
        <p:nvSpPr>
          <p:cNvPr id="34" name="テキスト プレースホルダー 2"/>
          <p:cNvSpPr txBox="1">
            <a:spLocks/>
          </p:cNvSpPr>
          <p:nvPr/>
        </p:nvSpPr>
        <p:spPr>
          <a:xfrm>
            <a:off x="4776850" y="2463738"/>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t>得意先マスタ：入金予定日設定処理の改善対応</a:t>
            </a:r>
            <a:endParaRPr lang="en-US" altLang="ja-JP" sz="1400" b="1" dirty="0">
              <a:latin typeface="+mn-ea"/>
            </a:endParaRPr>
          </a:p>
        </p:txBody>
      </p:sp>
      <p:sp>
        <p:nvSpPr>
          <p:cNvPr id="16" name="テキスト プレースホルダー 2"/>
          <p:cNvSpPr txBox="1">
            <a:spLocks/>
          </p:cNvSpPr>
          <p:nvPr/>
        </p:nvSpPr>
        <p:spPr>
          <a:xfrm>
            <a:off x="420366" y="2220093"/>
            <a:ext cx="4356484" cy="2559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en-US" altLang="ja-JP" sz="1400" b="1" dirty="0">
                <a:latin typeface="+mn-ea"/>
              </a:rPr>
              <a:t>FB</a:t>
            </a:r>
            <a:r>
              <a:rPr lang="ja-JP" altLang="en-US" sz="1400" b="1" dirty="0">
                <a:latin typeface="+mn-ea"/>
              </a:rPr>
              <a:t>データへの出力内容の改善対応</a:t>
            </a:r>
            <a:endParaRPr lang="en-US" altLang="ja-JP" sz="1400" b="1" dirty="0">
              <a:latin typeface="+mn-ea"/>
            </a:endParaRPr>
          </a:p>
        </p:txBody>
      </p:sp>
      <p:sp>
        <p:nvSpPr>
          <p:cNvPr id="17" name="テキスト プレースホルダー 2"/>
          <p:cNvSpPr txBox="1">
            <a:spLocks/>
          </p:cNvSpPr>
          <p:nvPr/>
        </p:nvSpPr>
        <p:spPr>
          <a:xfrm>
            <a:off x="359532" y="2477500"/>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18" name="表 17"/>
          <p:cNvGraphicFramePr>
            <a:graphicFrameLocks noGrp="1"/>
          </p:cNvGraphicFramePr>
          <p:nvPr>
            <p:extLst>
              <p:ext uri="{D42A27DB-BD31-4B8C-83A1-F6EECF244321}">
                <p14:modId xmlns:p14="http://schemas.microsoft.com/office/powerpoint/2010/main" val="990621018"/>
              </p:ext>
            </p:extLst>
          </p:nvPr>
        </p:nvGraphicFramePr>
        <p:xfrm>
          <a:off x="451605" y="2736335"/>
          <a:ext cx="4228407" cy="80828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ACM05000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銀行口座マスタ登録</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APU00300</a:t>
                      </a:r>
                    </a:p>
                  </a:txBody>
                  <a:tcPr marL="7620" marR="7620" marT="7620" marB="0" anchor="ctr"/>
                </a:tc>
                <a:tc>
                  <a:txBody>
                    <a:bodyPr/>
                    <a:lstStyle/>
                    <a:p>
                      <a:pPr algn="l" fontAlgn="ctr"/>
                      <a:r>
                        <a:rPr lang="en-US" sz="900" b="0" i="0" u="none" strike="noStrike" dirty="0">
                          <a:solidFill>
                            <a:srgbClr val="000000"/>
                          </a:solidFill>
                          <a:effectLst/>
                          <a:latin typeface="メイリオ"/>
                          <a:ea typeface="メイリオ"/>
                        </a:rPr>
                        <a:t>FB</a:t>
                      </a:r>
                      <a:r>
                        <a:rPr lang="ja-JP" altLang="en-US" sz="900" b="0" i="0" u="none" strike="noStrike">
                          <a:solidFill>
                            <a:srgbClr val="000000"/>
                          </a:solidFill>
                          <a:effectLst/>
                          <a:latin typeface="メイリオ"/>
                          <a:ea typeface="メイリオ"/>
                        </a:rPr>
                        <a:t>データ作成</a:t>
                      </a:r>
                    </a:p>
                  </a:txBody>
                  <a:tcPr marL="7620" marR="7620" marT="7620" marB="0" anchor="ctr"/>
                </a:tc>
                <a:extLst>
                  <a:ext uri="{0D108BD9-81ED-4DB2-BD59-A6C34878D82A}">
                    <a16:rowId xmlns:a16="http://schemas.microsoft.com/office/drawing/2014/main" val="1142506216"/>
                  </a:ext>
                </a:extLst>
              </a:tr>
              <a:tr h="137500">
                <a:tc>
                  <a:txBody>
                    <a:bodyPr/>
                    <a:lstStyle/>
                    <a:p>
                      <a:pPr algn="l" fontAlgn="ctr"/>
                      <a:r>
                        <a:rPr lang="en-US" sz="900" b="0" i="0" u="none" strike="noStrike" dirty="0">
                          <a:solidFill>
                            <a:srgbClr val="000000"/>
                          </a:solidFill>
                          <a:effectLst/>
                          <a:latin typeface="メイリオ"/>
                          <a:ea typeface="メイリオ"/>
                        </a:rPr>
                        <a:t>NCW00100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外部連携サービス　銀行口座マスタ</a:t>
                      </a:r>
                    </a:p>
                  </a:txBody>
                  <a:tcPr marL="7620" marR="7620" marT="7620" marB="0" anchor="ctr"/>
                </a:tc>
                <a:extLst>
                  <a:ext uri="{0D108BD9-81ED-4DB2-BD59-A6C34878D82A}">
                    <a16:rowId xmlns:a16="http://schemas.microsoft.com/office/drawing/2014/main" val="655318313"/>
                  </a:ext>
                </a:extLst>
              </a:tr>
            </a:tbl>
          </a:graphicData>
        </a:graphic>
      </p:graphicFrame>
      <p:sp>
        <p:nvSpPr>
          <p:cNvPr id="19" name="角丸四角形 18"/>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33951245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133</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9" name="テキスト プレースホルダー 2"/>
          <p:cNvSpPr txBox="1">
            <a:spLocks/>
          </p:cNvSpPr>
          <p:nvPr/>
        </p:nvSpPr>
        <p:spPr>
          <a:xfrm>
            <a:off x="420366" y="951570"/>
            <a:ext cx="4356484" cy="2559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相手先正式名称の帳票出力対応</a:t>
            </a:r>
            <a:endParaRPr lang="en-US" altLang="ja-JP" sz="1400" b="1" dirty="0">
              <a:latin typeface="+mn-ea"/>
            </a:endParaRPr>
          </a:p>
        </p:txBody>
      </p:sp>
      <p:sp>
        <p:nvSpPr>
          <p:cNvPr id="30" name="テキスト プレースホルダー 2"/>
          <p:cNvSpPr txBox="1">
            <a:spLocks/>
          </p:cNvSpPr>
          <p:nvPr/>
        </p:nvSpPr>
        <p:spPr>
          <a:xfrm>
            <a:off x="359532" y="1208977"/>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31" name="表 30"/>
          <p:cNvGraphicFramePr>
            <a:graphicFrameLocks noGrp="1"/>
          </p:cNvGraphicFramePr>
          <p:nvPr>
            <p:extLst>
              <p:ext uri="{D42A27DB-BD31-4B8C-83A1-F6EECF244321}">
                <p14:modId xmlns:p14="http://schemas.microsoft.com/office/powerpoint/2010/main" val="967412745"/>
              </p:ext>
            </p:extLst>
          </p:nvPr>
        </p:nvGraphicFramePr>
        <p:xfrm>
          <a:off x="451605" y="1467812"/>
          <a:ext cx="4264411" cy="3124767"/>
        </p:xfrm>
        <a:graphic>
          <a:graphicData uri="http://schemas.openxmlformats.org/drawingml/2006/table">
            <a:tbl>
              <a:tblPr firstRow="1" bandRow="1">
                <a:tableStyleId>{21E4AEA4-8DFA-4A89-87EB-49C32662AFE0}</a:tableStyleId>
              </a:tblPr>
              <a:tblGrid>
                <a:gridCol w="814907">
                  <a:extLst>
                    <a:ext uri="{9D8B030D-6E8A-4147-A177-3AD203B41FA5}">
                      <a16:colId xmlns:a16="http://schemas.microsoft.com/office/drawing/2014/main" val="2969405510"/>
                    </a:ext>
                  </a:extLst>
                </a:gridCol>
                <a:gridCol w="3449504">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会計管理マスタ登録</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ACP08000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伝票チェックリスト</a:t>
                      </a:r>
                    </a:p>
                  </a:txBody>
                  <a:tcPr marL="7620" marR="7620" marT="7620" marB="0" anchor="ctr"/>
                </a:tc>
                <a:extLst>
                  <a:ext uri="{0D108BD9-81ED-4DB2-BD59-A6C34878D82A}">
                    <a16:rowId xmlns:a16="http://schemas.microsoft.com/office/drawing/2014/main" val="3946702199"/>
                  </a:ext>
                </a:extLst>
              </a:tr>
              <a:tr h="137500">
                <a:tc>
                  <a:txBody>
                    <a:bodyPr/>
                    <a:lstStyle/>
                    <a:p>
                      <a:pPr algn="l" fontAlgn="ctr"/>
                      <a:r>
                        <a:rPr lang="en-US" sz="900" b="0" i="0" u="none" strike="noStrike" dirty="0">
                          <a:solidFill>
                            <a:srgbClr val="000000"/>
                          </a:solidFill>
                          <a:effectLst/>
                          <a:latin typeface="メイリオ"/>
                          <a:ea typeface="メイリオ"/>
                        </a:rPr>
                        <a:t>PAC01100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債務チェックリスト</a:t>
                      </a:r>
                    </a:p>
                  </a:txBody>
                  <a:tcPr marL="7620" marR="7620" marT="7620" marB="0" anchor="ctr"/>
                </a:tc>
                <a:extLst>
                  <a:ext uri="{0D108BD9-81ED-4DB2-BD59-A6C34878D82A}">
                    <a16:rowId xmlns:a16="http://schemas.microsoft.com/office/drawing/2014/main" val="1947259525"/>
                  </a:ext>
                </a:extLst>
              </a:tr>
              <a:tr h="137500">
                <a:tc>
                  <a:txBody>
                    <a:bodyPr/>
                    <a:lstStyle/>
                    <a:p>
                      <a:pPr algn="l" fontAlgn="ctr"/>
                      <a:r>
                        <a:rPr lang="en-US" sz="900" b="0" i="0" u="none" strike="noStrike" dirty="0">
                          <a:solidFill>
                            <a:srgbClr val="000000"/>
                          </a:solidFill>
                          <a:effectLst/>
                          <a:latin typeface="メイリオ"/>
                          <a:ea typeface="メイリオ"/>
                        </a:rPr>
                        <a:t>PAC01900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債務チェックリスト（伝票形式）</a:t>
                      </a:r>
                    </a:p>
                  </a:txBody>
                  <a:tcPr marL="7620" marR="7620" marT="7620" marB="0" anchor="ctr"/>
                </a:tc>
                <a:extLst>
                  <a:ext uri="{0D108BD9-81ED-4DB2-BD59-A6C34878D82A}">
                    <a16:rowId xmlns:a16="http://schemas.microsoft.com/office/drawing/2014/main" val="3586350847"/>
                  </a:ext>
                </a:extLst>
              </a:tr>
              <a:tr h="137500">
                <a:tc>
                  <a:txBody>
                    <a:bodyPr/>
                    <a:lstStyle/>
                    <a:p>
                      <a:pPr algn="l" fontAlgn="ctr"/>
                      <a:r>
                        <a:rPr lang="en-US" sz="900" b="0" i="0" u="none" strike="noStrike" dirty="0">
                          <a:solidFill>
                            <a:srgbClr val="000000"/>
                          </a:solidFill>
                          <a:effectLst/>
                          <a:latin typeface="メイリオ"/>
                          <a:ea typeface="メイリオ"/>
                        </a:rPr>
                        <a:t>PAC02900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前払金一括計上チェックリスト</a:t>
                      </a:r>
                    </a:p>
                  </a:txBody>
                  <a:tcPr marL="7620" marR="7620" marT="7620" marB="0" anchor="ctr"/>
                </a:tc>
                <a:extLst>
                  <a:ext uri="{0D108BD9-81ED-4DB2-BD59-A6C34878D82A}">
                    <a16:rowId xmlns:a16="http://schemas.microsoft.com/office/drawing/2014/main" val="2962857482"/>
                  </a:ext>
                </a:extLst>
              </a:tr>
              <a:tr h="137500">
                <a:tc>
                  <a:txBody>
                    <a:bodyPr/>
                    <a:lstStyle/>
                    <a:p>
                      <a:pPr algn="l" fontAlgn="ctr"/>
                      <a:r>
                        <a:rPr lang="en-US" sz="900" b="0" i="0" u="none" strike="noStrike" dirty="0">
                          <a:solidFill>
                            <a:srgbClr val="000000"/>
                          </a:solidFill>
                          <a:effectLst/>
                          <a:latin typeface="メイリオ"/>
                          <a:ea typeface="メイリオ"/>
                        </a:rPr>
                        <a:t>PAC03000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前払金一括計上チェックリスト（伝票形式）</a:t>
                      </a:r>
                    </a:p>
                  </a:txBody>
                  <a:tcPr marL="7620" marR="7620" marT="7620" marB="0" anchor="ctr"/>
                </a:tc>
                <a:extLst>
                  <a:ext uri="{0D108BD9-81ED-4DB2-BD59-A6C34878D82A}">
                    <a16:rowId xmlns:a16="http://schemas.microsoft.com/office/drawing/2014/main" val="2527205422"/>
                  </a:ext>
                </a:extLst>
              </a:tr>
              <a:tr h="137500">
                <a:tc>
                  <a:txBody>
                    <a:bodyPr/>
                    <a:lstStyle/>
                    <a:p>
                      <a:pPr algn="l" fontAlgn="ctr"/>
                      <a:r>
                        <a:rPr lang="en-US" sz="900" b="0" i="0" u="none" strike="noStrike" dirty="0">
                          <a:solidFill>
                            <a:srgbClr val="000000"/>
                          </a:solidFill>
                          <a:effectLst/>
                          <a:latin typeface="メイリオ"/>
                          <a:ea typeface="メイリオ"/>
                        </a:rPr>
                        <a:t>PAC03500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債務計上チェックリスト</a:t>
                      </a:r>
                    </a:p>
                  </a:txBody>
                  <a:tcPr marL="7620" marR="7620" marT="7620" marB="0" anchor="ctr"/>
                </a:tc>
                <a:extLst>
                  <a:ext uri="{0D108BD9-81ED-4DB2-BD59-A6C34878D82A}">
                    <a16:rowId xmlns:a16="http://schemas.microsoft.com/office/drawing/2014/main" val="856721510"/>
                  </a:ext>
                </a:extLst>
              </a:tr>
              <a:tr h="137500">
                <a:tc>
                  <a:txBody>
                    <a:bodyPr/>
                    <a:lstStyle/>
                    <a:p>
                      <a:pPr algn="l" fontAlgn="ctr"/>
                      <a:r>
                        <a:rPr lang="en-US" sz="900" b="0" i="0" u="none" strike="noStrike" dirty="0">
                          <a:solidFill>
                            <a:srgbClr val="000000"/>
                          </a:solidFill>
                          <a:effectLst/>
                          <a:latin typeface="メイリオ"/>
                          <a:ea typeface="メイリオ"/>
                        </a:rPr>
                        <a:t>PAC03600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債務計上チェックリスト（伝票形式）</a:t>
                      </a:r>
                    </a:p>
                  </a:txBody>
                  <a:tcPr marL="7620" marR="7620" marT="7620" marB="0" anchor="ctr"/>
                </a:tc>
                <a:extLst>
                  <a:ext uri="{0D108BD9-81ED-4DB2-BD59-A6C34878D82A}">
                    <a16:rowId xmlns:a16="http://schemas.microsoft.com/office/drawing/2014/main" val="303226768"/>
                  </a:ext>
                </a:extLst>
              </a:tr>
              <a:tr h="137500">
                <a:tc>
                  <a:txBody>
                    <a:bodyPr/>
                    <a:lstStyle/>
                    <a:p>
                      <a:pPr algn="l" fontAlgn="ctr"/>
                      <a:r>
                        <a:rPr lang="en-US" sz="900" b="0" i="0" u="none" strike="noStrike" dirty="0">
                          <a:solidFill>
                            <a:srgbClr val="000000"/>
                          </a:solidFill>
                          <a:effectLst/>
                          <a:latin typeface="メイリオ"/>
                          <a:ea typeface="メイリオ"/>
                        </a:rPr>
                        <a:t>ACP08100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各種伝票発行（詳細表示）</a:t>
                      </a:r>
                    </a:p>
                  </a:txBody>
                  <a:tcPr marL="7620" marR="7620" marT="7620" marB="0" anchor="ctr"/>
                </a:tc>
                <a:extLst>
                  <a:ext uri="{0D108BD9-81ED-4DB2-BD59-A6C34878D82A}">
                    <a16:rowId xmlns:a16="http://schemas.microsoft.com/office/drawing/2014/main" val="1643245545"/>
                  </a:ext>
                </a:extLst>
              </a:tr>
              <a:tr h="137500">
                <a:tc>
                  <a:txBody>
                    <a:bodyPr/>
                    <a:lstStyle/>
                    <a:p>
                      <a:pPr algn="l" fontAlgn="ctr"/>
                      <a:r>
                        <a:rPr lang="en-US" sz="900" b="0" i="0" u="none" strike="noStrike" dirty="0">
                          <a:solidFill>
                            <a:srgbClr val="000000"/>
                          </a:solidFill>
                          <a:effectLst/>
                          <a:latin typeface="メイリオ"/>
                          <a:ea typeface="メイリオ"/>
                        </a:rPr>
                        <a:t>PAC04800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債務計上伝票</a:t>
                      </a:r>
                    </a:p>
                  </a:txBody>
                  <a:tcPr marL="7620" marR="7620" marT="7620" marB="0" anchor="ctr"/>
                </a:tc>
                <a:extLst>
                  <a:ext uri="{0D108BD9-81ED-4DB2-BD59-A6C34878D82A}">
                    <a16:rowId xmlns:a16="http://schemas.microsoft.com/office/drawing/2014/main" val="2747979521"/>
                  </a:ext>
                </a:extLst>
              </a:tr>
              <a:tr h="137500">
                <a:tc>
                  <a:txBody>
                    <a:bodyPr/>
                    <a:lstStyle/>
                    <a:p>
                      <a:pPr algn="l" fontAlgn="ctr"/>
                      <a:r>
                        <a:rPr lang="en-US" sz="900" b="0" i="0" u="none" strike="noStrike" dirty="0">
                          <a:solidFill>
                            <a:srgbClr val="000000"/>
                          </a:solidFill>
                          <a:effectLst/>
                          <a:latin typeface="メイリオ"/>
                          <a:ea typeface="メイリオ"/>
                        </a:rPr>
                        <a:t>PAC06700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債務計上伝票（簡易表示）</a:t>
                      </a:r>
                    </a:p>
                  </a:txBody>
                  <a:tcPr marL="7620" marR="7620" marT="7620" marB="0" anchor="ctr"/>
                </a:tc>
                <a:extLst>
                  <a:ext uri="{0D108BD9-81ED-4DB2-BD59-A6C34878D82A}">
                    <a16:rowId xmlns:a16="http://schemas.microsoft.com/office/drawing/2014/main" val="699438017"/>
                  </a:ext>
                </a:extLst>
              </a:tr>
              <a:tr h="137500">
                <a:tc>
                  <a:txBody>
                    <a:bodyPr/>
                    <a:lstStyle/>
                    <a:p>
                      <a:pPr algn="l" fontAlgn="ctr"/>
                      <a:r>
                        <a:rPr lang="en-US" sz="900" b="0" i="0" u="none" strike="noStrike" dirty="0">
                          <a:solidFill>
                            <a:srgbClr val="000000"/>
                          </a:solidFill>
                          <a:effectLst/>
                          <a:latin typeface="メイリオ"/>
                          <a:ea typeface="メイリオ"/>
                        </a:rPr>
                        <a:t>PAC07100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債務計上伝票（簡易表示２）</a:t>
                      </a:r>
                    </a:p>
                  </a:txBody>
                  <a:tcPr marL="7620" marR="7620" marT="7620" marB="0" anchor="ctr"/>
                </a:tc>
                <a:extLst>
                  <a:ext uri="{0D108BD9-81ED-4DB2-BD59-A6C34878D82A}">
                    <a16:rowId xmlns:a16="http://schemas.microsoft.com/office/drawing/2014/main" val="243624183"/>
                  </a:ext>
                </a:extLst>
              </a:tr>
              <a:tr h="137500">
                <a:tc>
                  <a:txBody>
                    <a:bodyPr/>
                    <a:lstStyle/>
                    <a:p>
                      <a:pPr algn="l" fontAlgn="ctr"/>
                      <a:r>
                        <a:rPr lang="en-US" sz="900" b="0" i="0" u="none" strike="noStrike" dirty="0">
                          <a:solidFill>
                            <a:srgbClr val="000000"/>
                          </a:solidFill>
                          <a:effectLst/>
                          <a:latin typeface="メイリオ"/>
                          <a:ea typeface="メイリオ"/>
                        </a:rPr>
                        <a:t>PAC04900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債務伝票</a:t>
                      </a:r>
                    </a:p>
                  </a:txBody>
                  <a:tcPr marL="7620" marR="7620" marT="7620" marB="0" anchor="ctr"/>
                </a:tc>
                <a:extLst>
                  <a:ext uri="{0D108BD9-81ED-4DB2-BD59-A6C34878D82A}">
                    <a16:rowId xmlns:a16="http://schemas.microsoft.com/office/drawing/2014/main" val="2927409401"/>
                  </a:ext>
                </a:extLst>
              </a:tr>
              <a:tr h="137500">
                <a:tc>
                  <a:txBody>
                    <a:bodyPr/>
                    <a:lstStyle/>
                    <a:p>
                      <a:pPr algn="l" fontAlgn="ctr"/>
                      <a:r>
                        <a:rPr lang="en-US" sz="900" b="0" i="0" u="none" strike="noStrike" dirty="0">
                          <a:solidFill>
                            <a:srgbClr val="000000"/>
                          </a:solidFill>
                          <a:effectLst/>
                          <a:latin typeface="メイリオ"/>
                          <a:ea typeface="メイリオ"/>
                        </a:rPr>
                        <a:t>PAC06600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債務伝票（簡易表示）</a:t>
                      </a:r>
                    </a:p>
                  </a:txBody>
                  <a:tcPr marL="7620" marR="7620" marT="7620" marB="0" anchor="ctr"/>
                </a:tc>
                <a:extLst>
                  <a:ext uri="{0D108BD9-81ED-4DB2-BD59-A6C34878D82A}">
                    <a16:rowId xmlns:a16="http://schemas.microsoft.com/office/drawing/2014/main" val="3964726956"/>
                  </a:ext>
                </a:extLst>
              </a:tr>
              <a:tr h="137500">
                <a:tc>
                  <a:txBody>
                    <a:bodyPr/>
                    <a:lstStyle/>
                    <a:p>
                      <a:pPr algn="l" fontAlgn="ctr"/>
                      <a:r>
                        <a:rPr lang="en-US" sz="900" b="0" i="0" u="none" strike="noStrike" dirty="0">
                          <a:solidFill>
                            <a:srgbClr val="000000"/>
                          </a:solidFill>
                          <a:effectLst/>
                          <a:latin typeface="メイリオ"/>
                          <a:ea typeface="メイリオ"/>
                        </a:rPr>
                        <a:t>PAC07000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債務伝票（簡易表示２）</a:t>
                      </a:r>
                    </a:p>
                  </a:txBody>
                  <a:tcPr marL="7620" marR="7620" marT="7620" marB="0" anchor="ctr"/>
                </a:tc>
                <a:extLst>
                  <a:ext uri="{0D108BD9-81ED-4DB2-BD59-A6C34878D82A}">
                    <a16:rowId xmlns:a16="http://schemas.microsoft.com/office/drawing/2014/main" val="305266795"/>
                  </a:ext>
                </a:extLst>
              </a:tr>
              <a:tr h="137500">
                <a:tc>
                  <a:txBody>
                    <a:bodyPr/>
                    <a:lstStyle/>
                    <a:p>
                      <a:pPr algn="l" fontAlgn="ctr"/>
                      <a:r>
                        <a:rPr lang="en-US" sz="900" b="0" i="0" u="none" strike="noStrike" dirty="0">
                          <a:solidFill>
                            <a:srgbClr val="000000"/>
                          </a:solidFill>
                          <a:effectLst/>
                          <a:latin typeface="メイリオ"/>
                          <a:ea typeface="メイリオ"/>
                        </a:rPr>
                        <a:t>PAC05200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前払金一括計上伝票</a:t>
                      </a:r>
                    </a:p>
                  </a:txBody>
                  <a:tcPr marL="7620" marR="7620" marT="7620" marB="0" anchor="ctr"/>
                </a:tc>
                <a:extLst>
                  <a:ext uri="{0D108BD9-81ED-4DB2-BD59-A6C34878D82A}">
                    <a16:rowId xmlns:a16="http://schemas.microsoft.com/office/drawing/2014/main" val="3914615058"/>
                  </a:ext>
                </a:extLst>
              </a:tr>
              <a:tr h="137500">
                <a:tc>
                  <a:txBody>
                    <a:bodyPr/>
                    <a:lstStyle/>
                    <a:p>
                      <a:pPr algn="l" fontAlgn="ctr"/>
                      <a:r>
                        <a:rPr lang="en-US" sz="900" b="0" i="0" u="none" strike="noStrike" dirty="0">
                          <a:solidFill>
                            <a:srgbClr val="000000"/>
                          </a:solidFill>
                          <a:effectLst/>
                          <a:latin typeface="メイリオ"/>
                          <a:ea typeface="メイリオ"/>
                        </a:rPr>
                        <a:t>APR00200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支払管理伝票照会</a:t>
                      </a:r>
                    </a:p>
                  </a:txBody>
                  <a:tcPr marL="7620" marR="7620" marT="7620" marB="0" anchor="ctr"/>
                </a:tc>
                <a:extLst>
                  <a:ext uri="{0D108BD9-81ED-4DB2-BD59-A6C34878D82A}">
                    <a16:rowId xmlns:a16="http://schemas.microsoft.com/office/drawing/2014/main" val="2442907674"/>
                  </a:ext>
                </a:extLst>
              </a:tr>
              <a:tr h="137500">
                <a:tc>
                  <a:txBody>
                    <a:bodyPr/>
                    <a:lstStyle/>
                    <a:p>
                      <a:pPr algn="l" fontAlgn="ctr"/>
                      <a:r>
                        <a:rPr lang="en-US" sz="900" b="0" i="0" u="none" strike="noStrike" dirty="0">
                          <a:solidFill>
                            <a:srgbClr val="000000"/>
                          </a:solidFill>
                          <a:effectLst/>
                          <a:latin typeface="メイリオ"/>
                          <a:ea typeface="メイリオ"/>
                        </a:rPr>
                        <a:t>PAP03100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支払管理伝票検索リスト（支払伝票）</a:t>
                      </a:r>
                    </a:p>
                  </a:txBody>
                  <a:tcPr marL="7620" marR="7620" marT="7620" marB="0" anchor="ctr"/>
                </a:tc>
                <a:extLst>
                  <a:ext uri="{0D108BD9-81ED-4DB2-BD59-A6C34878D82A}">
                    <a16:rowId xmlns:a16="http://schemas.microsoft.com/office/drawing/2014/main" val="1334147812"/>
                  </a:ext>
                </a:extLst>
              </a:tr>
              <a:tr h="137500">
                <a:tc>
                  <a:txBody>
                    <a:bodyPr/>
                    <a:lstStyle/>
                    <a:p>
                      <a:pPr algn="l" fontAlgn="ctr"/>
                      <a:r>
                        <a:rPr lang="en-US" sz="900" b="0" i="0" u="none" strike="noStrike" dirty="0">
                          <a:solidFill>
                            <a:srgbClr val="000000"/>
                          </a:solidFill>
                          <a:effectLst/>
                          <a:latin typeface="メイリオ"/>
                          <a:ea typeface="メイリオ"/>
                        </a:rPr>
                        <a:t>PAP03400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支払管理伝票検索リスト（債務計上伝票）</a:t>
                      </a:r>
                    </a:p>
                  </a:txBody>
                  <a:tcPr marL="7620" marR="7620" marT="7620" marB="0" anchor="ctr"/>
                </a:tc>
                <a:extLst>
                  <a:ext uri="{0D108BD9-81ED-4DB2-BD59-A6C34878D82A}">
                    <a16:rowId xmlns:a16="http://schemas.microsoft.com/office/drawing/2014/main" val="1080692675"/>
                  </a:ext>
                </a:extLst>
              </a:tr>
            </a:tbl>
          </a:graphicData>
        </a:graphic>
      </p:graphicFrame>
      <p:sp>
        <p:nvSpPr>
          <p:cNvPr id="24" name="テキスト プレースホルダー 2"/>
          <p:cNvSpPr txBox="1">
            <a:spLocks/>
          </p:cNvSpPr>
          <p:nvPr/>
        </p:nvSpPr>
        <p:spPr>
          <a:xfrm>
            <a:off x="4776850"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押印欄への承認情報出力対応</a:t>
            </a:r>
            <a:endParaRPr lang="en-US" altLang="ja-JP" sz="1400" b="1" dirty="0">
              <a:latin typeface="+mn-ea"/>
            </a:endParaRPr>
          </a:p>
        </p:txBody>
      </p:sp>
      <p:sp>
        <p:nvSpPr>
          <p:cNvPr id="27" name="テキスト プレースホルダー 2"/>
          <p:cNvSpPr txBox="1">
            <a:spLocks/>
          </p:cNvSpPr>
          <p:nvPr/>
        </p:nvSpPr>
        <p:spPr>
          <a:xfrm>
            <a:off x="4716016" y="120359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8" name="表 27"/>
          <p:cNvGraphicFramePr>
            <a:graphicFrameLocks noGrp="1"/>
          </p:cNvGraphicFramePr>
          <p:nvPr>
            <p:extLst>
              <p:ext uri="{D42A27DB-BD31-4B8C-83A1-F6EECF244321}">
                <p14:modId xmlns:p14="http://schemas.microsoft.com/office/powerpoint/2010/main" val="3916995135"/>
              </p:ext>
            </p:extLst>
          </p:nvPr>
        </p:nvGraphicFramePr>
        <p:xfrm>
          <a:off x="4808089" y="1462433"/>
          <a:ext cx="4264411" cy="3124767"/>
        </p:xfrm>
        <a:graphic>
          <a:graphicData uri="http://schemas.openxmlformats.org/drawingml/2006/table">
            <a:tbl>
              <a:tblPr firstRow="1" bandRow="1">
                <a:tableStyleId>{21E4AEA4-8DFA-4A89-87EB-49C32662AFE0}</a:tableStyleId>
              </a:tblPr>
              <a:tblGrid>
                <a:gridCol w="814907">
                  <a:extLst>
                    <a:ext uri="{9D8B030D-6E8A-4147-A177-3AD203B41FA5}">
                      <a16:colId xmlns:a16="http://schemas.microsoft.com/office/drawing/2014/main" val="2969405510"/>
                    </a:ext>
                  </a:extLst>
                </a:gridCol>
                <a:gridCol w="3449504">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会計管理マスタ登録</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ACP08000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伝票チェックリスト</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a:ea typeface="メイリオ"/>
                        </a:rPr>
                        <a:t>PAC01200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仮払申請チェックリスト</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a:ea typeface="メイリオ"/>
                        </a:rPr>
                        <a:t>PAC01300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経費精算チェックリスト</a:t>
                      </a:r>
                    </a:p>
                  </a:txBody>
                  <a:tcPr marL="7620" marR="7620" marT="7620" marB="0" anchor="ctr"/>
                </a:tc>
                <a:extLst>
                  <a:ext uri="{0D108BD9-81ED-4DB2-BD59-A6C34878D82A}">
                    <a16:rowId xmlns:a16="http://schemas.microsoft.com/office/drawing/2014/main" val="4108748969"/>
                  </a:ext>
                </a:extLst>
              </a:tr>
              <a:tr h="137500">
                <a:tc>
                  <a:txBody>
                    <a:bodyPr/>
                    <a:lstStyle/>
                    <a:p>
                      <a:pPr algn="l" fontAlgn="ctr"/>
                      <a:r>
                        <a:rPr lang="en-US" sz="900" b="0" i="0" u="none" strike="noStrike" dirty="0">
                          <a:solidFill>
                            <a:srgbClr val="000000"/>
                          </a:solidFill>
                          <a:effectLst/>
                          <a:latin typeface="メイリオ"/>
                          <a:ea typeface="メイリオ"/>
                        </a:rPr>
                        <a:t>PAC01900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債務チェックリスト（伝票形式）</a:t>
                      </a:r>
                    </a:p>
                  </a:txBody>
                  <a:tcPr marL="7620" marR="7620" marT="7620" marB="0" anchor="ctr"/>
                </a:tc>
                <a:extLst>
                  <a:ext uri="{0D108BD9-81ED-4DB2-BD59-A6C34878D82A}">
                    <a16:rowId xmlns:a16="http://schemas.microsoft.com/office/drawing/2014/main" val="4220028736"/>
                  </a:ext>
                </a:extLst>
              </a:tr>
              <a:tr h="137500">
                <a:tc>
                  <a:txBody>
                    <a:bodyPr/>
                    <a:lstStyle/>
                    <a:p>
                      <a:pPr algn="l" fontAlgn="ctr"/>
                      <a:r>
                        <a:rPr lang="en-US" sz="900" b="0" i="0" u="none" strike="noStrike" dirty="0">
                          <a:solidFill>
                            <a:srgbClr val="000000"/>
                          </a:solidFill>
                          <a:effectLst/>
                          <a:latin typeface="メイリオ"/>
                          <a:ea typeface="メイリオ"/>
                        </a:rPr>
                        <a:t>PAC02000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債権チェックリスト（伝票形式）</a:t>
                      </a:r>
                    </a:p>
                  </a:txBody>
                  <a:tcPr marL="7620" marR="7620" marT="7620" marB="0" anchor="ctr"/>
                </a:tc>
                <a:extLst>
                  <a:ext uri="{0D108BD9-81ED-4DB2-BD59-A6C34878D82A}">
                    <a16:rowId xmlns:a16="http://schemas.microsoft.com/office/drawing/2014/main" val="2459600751"/>
                  </a:ext>
                </a:extLst>
              </a:tr>
              <a:tr h="137500">
                <a:tc>
                  <a:txBody>
                    <a:bodyPr/>
                    <a:lstStyle/>
                    <a:p>
                      <a:pPr algn="l" fontAlgn="ctr"/>
                      <a:r>
                        <a:rPr lang="en-US" sz="900" b="0" i="0" u="none" strike="noStrike" dirty="0">
                          <a:solidFill>
                            <a:srgbClr val="000000"/>
                          </a:solidFill>
                          <a:effectLst/>
                          <a:latin typeface="メイリオ"/>
                          <a:ea typeface="メイリオ"/>
                        </a:rPr>
                        <a:t>PAC02100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入金チェックリスト（伝票形式）</a:t>
                      </a:r>
                    </a:p>
                  </a:txBody>
                  <a:tcPr marL="7620" marR="7620" marT="7620" marB="0" anchor="ctr"/>
                </a:tc>
                <a:extLst>
                  <a:ext uri="{0D108BD9-81ED-4DB2-BD59-A6C34878D82A}">
                    <a16:rowId xmlns:a16="http://schemas.microsoft.com/office/drawing/2014/main" val="3000461567"/>
                  </a:ext>
                </a:extLst>
              </a:tr>
              <a:tr h="137500">
                <a:tc>
                  <a:txBody>
                    <a:bodyPr/>
                    <a:lstStyle/>
                    <a:p>
                      <a:pPr algn="l" fontAlgn="ctr"/>
                      <a:r>
                        <a:rPr lang="en-US" sz="900" b="0" i="0" u="none" strike="noStrike" dirty="0">
                          <a:solidFill>
                            <a:srgbClr val="000000"/>
                          </a:solidFill>
                          <a:effectLst/>
                          <a:latin typeface="メイリオ"/>
                          <a:ea typeface="メイリオ"/>
                        </a:rPr>
                        <a:t>PAC02200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消込伝票チェックリスト（伝票形式）</a:t>
                      </a:r>
                    </a:p>
                  </a:txBody>
                  <a:tcPr marL="7620" marR="7620" marT="7620" marB="0" anchor="ctr"/>
                </a:tc>
                <a:extLst>
                  <a:ext uri="{0D108BD9-81ED-4DB2-BD59-A6C34878D82A}">
                    <a16:rowId xmlns:a16="http://schemas.microsoft.com/office/drawing/2014/main" val="1774325967"/>
                  </a:ext>
                </a:extLst>
              </a:tr>
              <a:tr h="137500">
                <a:tc>
                  <a:txBody>
                    <a:bodyPr/>
                    <a:lstStyle/>
                    <a:p>
                      <a:pPr algn="l" fontAlgn="ctr"/>
                      <a:r>
                        <a:rPr lang="en-US" sz="900" b="0" i="0" u="none" strike="noStrike" dirty="0">
                          <a:solidFill>
                            <a:srgbClr val="000000"/>
                          </a:solidFill>
                          <a:effectLst/>
                          <a:latin typeface="メイリオ"/>
                          <a:ea typeface="メイリオ"/>
                        </a:rPr>
                        <a:t>PAC02300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相殺チェックリスト（伝票形式）</a:t>
                      </a:r>
                    </a:p>
                  </a:txBody>
                  <a:tcPr marL="7620" marR="7620" marT="7620" marB="0" anchor="ctr"/>
                </a:tc>
                <a:extLst>
                  <a:ext uri="{0D108BD9-81ED-4DB2-BD59-A6C34878D82A}">
                    <a16:rowId xmlns:a16="http://schemas.microsoft.com/office/drawing/2014/main" val="2414378301"/>
                  </a:ext>
                </a:extLst>
              </a:tr>
              <a:tr h="137500">
                <a:tc>
                  <a:txBody>
                    <a:bodyPr/>
                    <a:lstStyle/>
                    <a:p>
                      <a:pPr algn="l" fontAlgn="ctr"/>
                      <a:r>
                        <a:rPr lang="en-US" sz="900" b="0" i="0" u="none" strike="noStrike" dirty="0">
                          <a:solidFill>
                            <a:srgbClr val="000000"/>
                          </a:solidFill>
                          <a:effectLst/>
                          <a:latin typeface="メイリオ"/>
                          <a:ea typeface="メイリオ"/>
                        </a:rPr>
                        <a:t>PAC02400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不良債権チェックリスト（伝票形式）</a:t>
                      </a:r>
                    </a:p>
                  </a:txBody>
                  <a:tcPr marL="7620" marR="7620" marT="7620" marB="0" anchor="ctr"/>
                </a:tc>
                <a:extLst>
                  <a:ext uri="{0D108BD9-81ED-4DB2-BD59-A6C34878D82A}">
                    <a16:rowId xmlns:a16="http://schemas.microsoft.com/office/drawing/2014/main" val="186625943"/>
                  </a:ext>
                </a:extLst>
              </a:tr>
              <a:tr h="137500">
                <a:tc>
                  <a:txBody>
                    <a:bodyPr/>
                    <a:lstStyle/>
                    <a:p>
                      <a:pPr algn="l" fontAlgn="ctr"/>
                      <a:r>
                        <a:rPr lang="en-US" sz="900" b="0" i="0" u="none" strike="noStrike" dirty="0">
                          <a:solidFill>
                            <a:srgbClr val="000000"/>
                          </a:solidFill>
                          <a:effectLst/>
                          <a:latin typeface="メイリオ"/>
                          <a:ea typeface="メイリオ"/>
                        </a:rPr>
                        <a:t>PAC02600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本支店仕訳伝票</a:t>
                      </a:r>
                    </a:p>
                  </a:txBody>
                  <a:tcPr marL="7620" marR="7620" marT="7620" marB="0" anchor="ctr"/>
                </a:tc>
                <a:extLst>
                  <a:ext uri="{0D108BD9-81ED-4DB2-BD59-A6C34878D82A}">
                    <a16:rowId xmlns:a16="http://schemas.microsoft.com/office/drawing/2014/main" val="536352774"/>
                  </a:ext>
                </a:extLst>
              </a:tr>
              <a:tr h="137500">
                <a:tc>
                  <a:txBody>
                    <a:bodyPr/>
                    <a:lstStyle/>
                    <a:p>
                      <a:pPr algn="l" fontAlgn="ctr"/>
                      <a:r>
                        <a:rPr lang="en-US" sz="900" b="0" i="0" u="none" strike="noStrike" dirty="0">
                          <a:solidFill>
                            <a:srgbClr val="000000"/>
                          </a:solidFill>
                          <a:effectLst/>
                          <a:latin typeface="メイリオ"/>
                          <a:ea typeface="メイリオ"/>
                        </a:rPr>
                        <a:t>PAC02800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仕訳チェックリスト（伝票形式）</a:t>
                      </a:r>
                    </a:p>
                  </a:txBody>
                  <a:tcPr marL="7620" marR="7620" marT="7620" marB="0" anchor="ctr"/>
                </a:tc>
                <a:extLst>
                  <a:ext uri="{0D108BD9-81ED-4DB2-BD59-A6C34878D82A}">
                    <a16:rowId xmlns:a16="http://schemas.microsoft.com/office/drawing/2014/main" val="3391615668"/>
                  </a:ext>
                </a:extLst>
              </a:tr>
              <a:tr h="137500">
                <a:tc>
                  <a:txBody>
                    <a:bodyPr/>
                    <a:lstStyle/>
                    <a:p>
                      <a:pPr algn="l" fontAlgn="ctr"/>
                      <a:r>
                        <a:rPr lang="en-US" sz="900" b="0" i="0" u="none" strike="noStrike" dirty="0">
                          <a:solidFill>
                            <a:srgbClr val="000000"/>
                          </a:solidFill>
                          <a:effectLst/>
                          <a:latin typeface="メイリオ"/>
                          <a:ea typeface="メイリオ"/>
                        </a:rPr>
                        <a:t>PAC03000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前払金一括計上チェックリスト（伝票形式）</a:t>
                      </a:r>
                    </a:p>
                  </a:txBody>
                  <a:tcPr marL="7620" marR="7620" marT="7620" marB="0" anchor="ctr"/>
                </a:tc>
                <a:extLst>
                  <a:ext uri="{0D108BD9-81ED-4DB2-BD59-A6C34878D82A}">
                    <a16:rowId xmlns:a16="http://schemas.microsoft.com/office/drawing/2014/main" val="214936012"/>
                  </a:ext>
                </a:extLst>
              </a:tr>
              <a:tr h="137500">
                <a:tc>
                  <a:txBody>
                    <a:bodyPr/>
                    <a:lstStyle/>
                    <a:p>
                      <a:pPr algn="l" fontAlgn="ctr"/>
                      <a:r>
                        <a:rPr lang="en-US" sz="900" b="0" i="0" u="none" strike="noStrike" dirty="0">
                          <a:solidFill>
                            <a:srgbClr val="000000"/>
                          </a:solidFill>
                          <a:effectLst/>
                          <a:latin typeface="メイリオ"/>
                          <a:ea typeface="メイリオ"/>
                        </a:rPr>
                        <a:t>PAC03200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債権計上チェックリスト（伝票形式）</a:t>
                      </a:r>
                    </a:p>
                  </a:txBody>
                  <a:tcPr marL="7620" marR="7620" marT="7620" marB="0" anchor="ctr"/>
                </a:tc>
                <a:extLst>
                  <a:ext uri="{0D108BD9-81ED-4DB2-BD59-A6C34878D82A}">
                    <a16:rowId xmlns:a16="http://schemas.microsoft.com/office/drawing/2014/main" val="2560876635"/>
                  </a:ext>
                </a:extLst>
              </a:tr>
              <a:tr h="137500">
                <a:tc>
                  <a:txBody>
                    <a:bodyPr/>
                    <a:lstStyle/>
                    <a:p>
                      <a:pPr algn="l" fontAlgn="ctr"/>
                      <a:r>
                        <a:rPr lang="en-US" sz="900" b="0" i="0" u="none" strike="noStrike" dirty="0">
                          <a:solidFill>
                            <a:srgbClr val="000000"/>
                          </a:solidFill>
                          <a:effectLst/>
                          <a:latin typeface="メイリオ"/>
                          <a:ea typeface="メイリオ"/>
                        </a:rPr>
                        <a:t>PAC03600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債務計上チェックリスト（伝票形式）</a:t>
                      </a:r>
                    </a:p>
                  </a:txBody>
                  <a:tcPr marL="7620" marR="7620" marT="7620" marB="0" anchor="ctr"/>
                </a:tc>
                <a:extLst>
                  <a:ext uri="{0D108BD9-81ED-4DB2-BD59-A6C34878D82A}">
                    <a16:rowId xmlns:a16="http://schemas.microsoft.com/office/drawing/2014/main" val="2493242548"/>
                  </a:ext>
                </a:extLst>
              </a:tr>
              <a:tr h="137500">
                <a:tc>
                  <a:txBody>
                    <a:bodyPr/>
                    <a:lstStyle/>
                    <a:p>
                      <a:pPr algn="l" fontAlgn="ctr"/>
                      <a:r>
                        <a:rPr lang="en-US" sz="900" b="0" i="0" u="none" strike="noStrike" dirty="0">
                          <a:solidFill>
                            <a:srgbClr val="000000"/>
                          </a:solidFill>
                          <a:effectLst/>
                          <a:latin typeface="メイリオ"/>
                          <a:ea typeface="メイリオ"/>
                        </a:rPr>
                        <a:t>PAC06300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経費・仮払精算チェックリスト</a:t>
                      </a:r>
                    </a:p>
                  </a:txBody>
                  <a:tcPr marL="7620" marR="7620" marT="7620" marB="0" anchor="ctr"/>
                </a:tc>
                <a:extLst>
                  <a:ext uri="{0D108BD9-81ED-4DB2-BD59-A6C34878D82A}">
                    <a16:rowId xmlns:a16="http://schemas.microsoft.com/office/drawing/2014/main" val="242150847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ACP08100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各種伝票発行（詳細表示）</a:t>
                      </a:r>
                    </a:p>
                  </a:txBody>
                  <a:tcPr marL="7620" marR="7620" marT="7620" marB="0" anchor="ctr"/>
                </a:tc>
                <a:extLst>
                  <a:ext uri="{0D108BD9-81ED-4DB2-BD59-A6C34878D82A}">
                    <a16:rowId xmlns:a16="http://schemas.microsoft.com/office/drawing/2014/main" val="2995383044"/>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PAC04600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仕訳伝票</a:t>
                      </a:r>
                    </a:p>
                  </a:txBody>
                  <a:tcPr marL="7620" marR="7620" marT="7620" marB="0" anchor="ctr"/>
                </a:tc>
                <a:extLst>
                  <a:ext uri="{0D108BD9-81ED-4DB2-BD59-A6C34878D82A}">
                    <a16:rowId xmlns:a16="http://schemas.microsoft.com/office/drawing/2014/main" val="493502848"/>
                  </a:ext>
                </a:extLst>
              </a:tr>
              <a:tr h="137500">
                <a:tc>
                  <a:txBody>
                    <a:bodyPr/>
                    <a:lstStyle/>
                    <a:p>
                      <a:pPr algn="l" fontAlgn="ctr"/>
                      <a:r>
                        <a:rPr lang="en-US" sz="900" b="0" i="0" u="none" strike="noStrike" dirty="0">
                          <a:solidFill>
                            <a:srgbClr val="000000"/>
                          </a:solidFill>
                          <a:effectLst/>
                          <a:latin typeface="メイリオ"/>
                          <a:ea typeface="メイリオ"/>
                        </a:rPr>
                        <a:t>PAC06500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仕訳伝票（簡易表示）</a:t>
                      </a:r>
                    </a:p>
                  </a:txBody>
                  <a:tcPr marL="7620" marR="7620" marT="7620" marB="0" anchor="ctr"/>
                </a:tc>
                <a:extLst>
                  <a:ext uri="{0D108BD9-81ED-4DB2-BD59-A6C34878D82A}">
                    <a16:rowId xmlns:a16="http://schemas.microsoft.com/office/drawing/2014/main" val="2779424044"/>
                  </a:ext>
                </a:extLst>
              </a:tr>
            </a:tbl>
          </a:graphicData>
        </a:graphic>
      </p:graphicFrame>
      <p:sp>
        <p:nvSpPr>
          <p:cNvPr id="11" name="角丸四角形 10"/>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2263612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134</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9" name="テキスト プレースホルダー 2"/>
          <p:cNvSpPr txBox="1">
            <a:spLocks/>
          </p:cNvSpPr>
          <p:nvPr/>
        </p:nvSpPr>
        <p:spPr>
          <a:xfrm>
            <a:off x="420366" y="951570"/>
            <a:ext cx="4356484" cy="2559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押印欄への承認情報出力対応</a:t>
            </a:r>
            <a:endParaRPr lang="en-US" altLang="ja-JP" sz="1400" b="1" dirty="0">
              <a:latin typeface="+mn-ea"/>
            </a:endParaRPr>
          </a:p>
        </p:txBody>
      </p:sp>
      <p:sp>
        <p:nvSpPr>
          <p:cNvPr id="30" name="テキスト プレースホルダー 2"/>
          <p:cNvSpPr txBox="1">
            <a:spLocks/>
          </p:cNvSpPr>
          <p:nvPr/>
        </p:nvSpPr>
        <p:spPr>
          <a:xfrm>
            <a:off x="359532" y="1208977"/>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31" name="表 30"/>
          <p:cNvGraphicFramePr>
            <a:graphicFrameLocks noGrp="1"/>
          </p:cNvGraphicFramePr>
          <p:nvPr>
            <p:extLst>
              <p:ext uri="{D42A27DB-BD31-4B8C-83A1-F6EECF244321}">
                <p14:modId xmlns:p14="http://schemas.microsoft.com/office/powerpoint/2010/main" val="989208072"/>
              </p:ext>
            </p:extLst>
          </p:nvPr>
        </p:nvGraphicFramePr>
        <p:xfrm>
          <a:off x="451605" y="1467812"/>
          <a:ext cx="4264411" cy="3124767"/>
        </p:xfrm>
        <a:graphic>
          <a:graphicData uri="http://schemas.openxmlformats.org/drawingml/2006/table">
            <a:tbl>
              <a:tblPr firstRow="1" bandRow="1">
                <a:tableStyleId>{21E4AEA4-8DFA-4A89-87EB-49C32662AFE0}</a:tableStyleId>
              </a:tblPr>
              <a:tblGrid>
                <a:gridCol w="814907">
                  <a:extLst>
                    <a:ext uri="{9D8B030D-6E8A-4147-A177-3AD203B41FA5}">
                      <a16:colId xmlns:a16="http://schemas.microsoft.com/office/drawing/2014/main" val="2969405510"/>
                    </a:ext>
                  </a:extLst>
                </a:gridCol>
                <a:gridCol w="3449504">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PAC06900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仕訳伝票（簡易表示２）</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PAC04700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本支店仕訳伝票</a:t>
                      </a:r>
                    </a:p>
                  </a:txBody>
                  <a:tcPr marL="7620" marR="7620" marT="7620" marB="0" anchor="ctr"/>
                </a:tc>
                <a:extLst>
                  <a:ext uri="{0D108BD9-81ED-4DB2-BD59-A6C34878D82A}">
                    <a16:rowId xmlns:a16="http://schemas.microsoft.com/office/drawing/2014/main" val="3032633125"/>
                  </a:ext>
                </a:extLst>
              </a:tr>
              <a:tr h="137500">
                <a:tc>
                  <a:txBody>
                    <a:bodyPr/>
                    <a:lstStyle/>
                    <a:p>
                      <a:pPr algn="l" fontAlgn="ctr"/>
                      <a:r>
                        <a:rPr lang="en-US" sz="900" b="0" i="0" u="none" strike="noStrike" dirty="0">
                          <a:solidFill>
                            <a:srgbClr val="000000"/>
                          </a:solidFill>
                          <a:effectLst/>
                          <a:latin typeface="メイリオ"/>
                          <a:ea typeface="メイリオ"/>
                        </a:rPr>
                        <a:t>PAC04800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債務計上伝票</a:t>
                      </a:r>
                    </a:p>
                  </a:txBody>
                  <a:tcPr marL="7620" marR="7620" marT="7620" marB="0" anchor="ctr"/>
                </a:tc>
                <a:extLst>
                  <a:ext uri="{0D108BD9-81ED-4DB2-BD59-A6C34878D82A}">
                    <a16:rowId xmlns:a16="http://schemas.microsoft.com/office/drawing/2014/main" val="3946702199"/>
                  </a:ext>
                </a:extLst>
              </a:tr>
              <a:tr h="137500">
                <a:tc>
                  <a:txBody>
                    <a:bodyPr/>
                    <a:lstStyle/>
                    <a:p>
                      <a:pPr algn="l" fontAlgn="ctr"/>
                      <a:r>
                        <a:rPr lang="en-US" sz="900" b="0" i="0" u="none" strike="noStrike" dirty="0">
                          <a:solidFill>
                            <a:srgbClr val="000000"/>
                          </a:solidFill>
                          <a:effectLst/>
                          <a:latin typeface="メイリオ"/>
                          <a:ea typeface="メイリオ"/>
                        </a:rPr>
                        <a:t>PAC06700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債務計上伝票（簡易表示）</a:t>
                      </a:r>
                    </a:p>
                  </a:txBody>
                  <a:tcPr marL="7620" marR="7620" marT="7620" marB="0" anchor="ctr"/>
                </a:tc>
                <a:extLst>
                  <a:ext uri="{0D108BD9-81ED-4DB2-BD59-A6C34878D82A}">
                    <a16:rowId xmlns:a16="http://schemas.microsoft.com/office/drawing/2014/main" val="1947259525"/>
                  </a:ext>
                </a:extLst>
              </a:tr>
              <a:tr h="137500">
                <a:tc>
                  <a:txBody>
                    <a:bodyPr/>
                    <a:lstStyle/>
                    <a:p>
                      <a:pPr algn="l" fontAlgn="ctr"/>
                      <a:r>
                        <a:rPr lang="en-US" sz="900" b="0" i="0" u="none" strike="noStrike" dirty="0">
                          <a:solidFill>
                            <a:srgbClr val="000000"/>
                          </a:solidFill>
                          <a:effectLst/>
                          <a:latin typeface="メイリオ"/>
                          <a:ea typeface="メイリオ"/>
                        </a:rPr>
                        <a:t>PAC07100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債務計上伝票（簡易表示２）</a:t>
                      </a:r>
                    </a:p>
                  </a:txBody>
                  <a:tcPr marL="7620" marR="7620" marT="7620" marB="0" anchor="ctr"/>
                </a:tc>
                <a:extLst>
                  <a:ext uri="{0D108BD9-81ED-4DB2-BD59-A6C34878D82A}">
                    <a16:rowId xmlns:a16="http://schemas.microsoft.com/office/drawing/2014/main" val="3586350847"/>
                  </a:ext>
                </a:extLst>
              </a:tr>
              <a:tr h="137500">
                <a:tc>
                  <a:txBody>
                    <a:bodyPr/>
                    <a:lstStyle/>
                    <a:p>
                      <a:pPr algn="l" fontAlgn="ctr"/>
                      <a:r>
                        <a:rPr lang="en-US" sz="900" b="0" i="0" u="none" strike="noStrike" dirty="0">
                          <a:solidFill>
                            <a:srgbClr val="000000"/>
                          </a:solidFill>
                          <a:effectLst/>
                          <a:latin typeface="メイリオ"/>
                          <a:ea typeface="メイリオ"/>
                        </a:rPr>
                        <a:t>PAC04900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債務伝票</a:t>
                      </a:r>
                    </a:p>
                  </a:txBody>
                  <a:tcPr marL="7620" marR="7620" marT="7620" marB="0" anchor="ctr"/>
                </a:tc>
                <a:extLst>
                  <a:ext uri="{0D108BD9-81ED-4DB2-BD59-A6C34878D82A}">
                    <a16:rowId xmlns:a16="http://schemas.microsoft.com/office/drawing/2014/main" val="2962857482"/>
                  </a:ext>
                </a:extLst>
              </a:tr>
              <a:tr h="137500">
                <a:tc>
                  <a:txBody>
                    <a:bodyPr/>
                    <a:lstStyle/>
                    <a:p>
                      <a:pPr algn="l" fontAlgn="ctr"/>
                      <a:r>
                        <a:rPr lang="en-US" sz="900" b="0" i="0" u="none" strike="noStrike" dirty="0">
                          <a:solidFill>
                            <a:srgbClr val="000000"/>
                          </a:solidFill>
                          <a:effectLst/>
                          <a:latin typeface="メイリオ"/>
                          <a:ea typeface="メイリオ"/>
                        </a:rPr>
                        <a:t>PAC06600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債務伝票（簡易表示）</a:t>
                      </a:r>
                    </a:p>
                  </a:txBody>
                  <a:tcPr marL="7620" marR="7620" marT="7620" marB="0" anchor="ctr"/>
                </a:tc>
                <a:extLst>
                  <a:ext uri="{0D108BD9-81ED-4DB2-BD59-A6C34878D82A}">
                    <a16:rowId xmlns:a16="http://schemas.microsoft.com/office/drawing/2014/main" val="2527205422"/>
                  </a:ext>
                </a:extLst>
              </a:tr>
              <a:tr h="137500">
                <a:tc>
                  <a:txBody>
                    <a:bodyPr/>
                    <a:lstStyle/>
                    <a:p>
                      <a:pPr algn="l" fontAlgn="ctr"/>
                      <a:r>
                        <a:rPr lang="en-US" sz="900" b="0" i="0" u="none" strike="noStrike" dirty="0">
                          <a:solidFill>
                            <a:srgbClr val="000000"/>
                          </a:solidFill>
                          <a:effectLst/>
                          <a:latin typeface="メイリオ"/>
                          <a:ea typeface="メイリオ"/>
                        </a:rPr>
                        <a:t>PAC07000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債務伝票（簡易表示２）</a:t>
                      </a:r>
                    </a:p>
                  </a:txBody>
                  <a:tcPr marL="7620" marR="7620" marT="7620" marB="0" anchor="ctr"/>
                </a:tc>
                <a:extLst>
                  <a:ext uri="{0D108BD9-81ED-4DB2-BD59-A6C34878D82A}">
                    <a16:rowId xmlns:a16="http://schemas.microsoft.com/office/drawing/2014/main" val="856721510"/>
                  </a:ext>
                </a:extLst>
              </a:tr>
              <a:tr h="137500">
                <a:tc>
                  <a:txBody>
                    <a:bodyPr/>
                    <a:lstStyle/>
                    <a:p>
                      <a:pPr algn="l" fontAlgn="ctr"/>
                      <a:r>
                        <a:rPr lang="en-US" sz="900" b="0" i="0" u="none" strike="noStrike" dirty="0">
                          <a:solidFill>
                            <a:srgbClr val="000000"/>
                          </a:solidFill>
                          <a:effectLst/>
                          <a:latin typeface="メイリオ"/>
                          <a:ea typeface="メイリオ"/>
                        </a:rPr>
                        <a:t>PAC05000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仮払伝票</a:t>
                      </a:r>
                    </a:p>
                  </a:txBody>
                  <a:tcPr marL="7620" marR="7620" marT="7620" marB="0" anchor="ctr"/>
                </a:tc>
                <a:extLst>
                  <a:ext uri="{0D108BD9-81ED-4DB2-BD59-A6C34878D82A}">
                    <a16:rowId xmlns:a16="http://schemas.microsoft.com/office/drawing/2014/main" val="303226768"/>
                  </a:ext>
                </a:extLst>
              </a:tr>
              <a:tr h="137500">
                <a:tc>
                  <a:txBody>
                    <a:bodyPr/>
                    <a:lstStyle/>
                    <a:p>
                      <a:pPr algn="l" fontAlgn="ctr"/>
                      <a:r>
                        <a:rPr lang="en-US" sz="900" b="0" i="0" u="none" strike="noStrike" dirty="0">
                          <a:solidFill>
                            <a:srgbClr val="000000"/>
                          </a:solidFill>
                          <a:effectLst/>
                          <a:latin typeface="メイリオ"/>
                          <a:ea typeface="メイリオ"/>
                        </a:rPr>
                        <a:t>PAC05100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経費精算伝票</a:t>
                      </a:r>
                    </a:p>
                  </a:txBody>
                  <a:tcPr marL="7620" marR="7620" marT="7620" marB="0" anchor="ctr"/>
                </a:tc>
                <a:extLst>
                  <a:ext uri="{0D108BD9-81ED-4DB2-BD59-A6C34878D82A}">
                    <a16:rowId xmlns:a16="http://schemas.microsoft.com/office/drawing/2014/main" val="1643245545"/>
                  </a:ext>
                </a:extLst>
              </a:tr>
              <a:tr h="137500">
                <a:tc>
                  <a:txBody>
                    <a:bodyPr/>
                    <a:lstStyle/>
                    <a:p>
                      <a:pPr algn="l" fontAlgn="ctr"/>
                      <a:r>
                        <a:rPr lang="en-US" sz="900" b="0" i="0" u="none" strike="noStrike" dirty="0">
                          <a:solidFill>
                            <a:srgbClr val="000000"/>
                          </a:solidFill>
                          <a:effectLst/>
                          <a:latin typeface="メイリオ"/>
                          <a:ea typeface="メイリオ"/>
                        </a:rPr>
                        <a:t>PAC05200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前払金一括計上伝票</a:t>
                      </a:r>
                    </a:p>
                  </a:txBody>
                  <a:tcPr marL="7620" marR="7620" marT="7620" marB="0" anchor="ctr"/>
                </a:tc>
                <a:extLst>
                  <a:ext uri="{0D108BD9-81ED-4DB2-BD59-A6C34878D82A}">
                    <a16:rowId xmlns:a16="http://schemas.microsoft.com/office/drawing/2014/main" val="2747979521"/>
                  </a:ext>
                </a:extLst>
              </a:tr>
              <a:tr h="137500">
                <a:tc>
                  <a:txBody>
                    <a:bodyPr/>
                    <a:lstStyle/>
                    <a:p>
                      <a:pPr algn="l" fontAlgn="ctr"/>
                      <a:r>
                        <a:rPr lang="en-US" sz="900" b="0" i="0" u="none" strike="noStrike" dirty="0">
                          <a:solidFill>
                            <a:srgbClr val="000000"/>
                          </a:solidFill>
                          <a:effectLst/>
                          <a:latin typeface="メイリオ"/>
                          <a:ea typeface="メイリオ"/>
                        </a:rPr>
                        <a:t>PAC05300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債権計上伝票</a:t>
                      </a:r>
                    </a:p>
                  </a:txBody>
                  <a:tcPr marL="7620" marR="7620" marT="7620" marB="0" anchor="ctr"/>
                </a:tc>
                <a:extLst>
                  <a:ext uri="{0D108BD9-81ED-4DB2-BD59-A6C34878D82A}">
                    <a16:rowId xmlns:a16="http://schemas.microsoft.com/office/drawing/2014/main" val="699438017"/>
                  </a:ext>
                </a:extLst>
              </a:tr>
              <a:tr h="137500">
                <a:tc>
                  <a:txBody>
                    <a:bodyPr/>
                    <a:lstStyle/>
                    <a:p>
                      <a:pPr algn="l" fontAlgn="ctr"/>
                      <a:r>
                        <a:rPr lang="en-US" sz="900" b="0" i="0" u="none" strike="noStrike" dirty="0">
                          <a:solidFill>
                            <a:srgbClr val="000000"/>
                          </a:solidFill>
                          <a:effectLst/>
                          <a:latin typeface="メイリオ"/>
                          <a:ea typeface="メイリオ"/>
                        </a:rPr>
                        <a:t>PAC05400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債権伝票</a:t>
                      </a:r>
                    </a:p>
                  </a:txBody>
                  <a:tcPr marL="7620" marR="7620" marT="7620" marB="0" anchor="ctr"/>
                </a:tc>
                <a:extLst>
                  <a:ext uri="{0D108BD9-81ED-4DB2-BD59-A6C34878D82A}">
                    <a16:rowId xmlns:a16="http://schemas.microsoft.com/office/drawing/2014/main" val="243624183"/>
                  </a:ext>
                </a:extLst>
              </a:tr>
              <a:tr h="137500">
                <a:tc>
                  <a:txBody>
                    <a:bodyPr/>
                    <a:lstStyle/>
                    <a:p>
                      <a:pPr algn="l" fontAlgn="ctr"/>
                      <a:r>
                        <a:rPr lang="en-US" sz="900" b="0" i="0" u="none" strike="noStrike" dirty="0">
                          <a:solidFill>
                            <a:srgbClr val="000000"/>
                          </a:solidFill>
                          <a:effectLst/>
                          <a:latin typeface="メイリオ"/>
                          <a:ea typeface="メイリオ"/>
                        </a:rPr>
                        <a:t>PAC05500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入金伝票</a:t>
                      </a:r>
                    </a:p>
                  </a:txBody>
                  <a:tcPr marL="7620" marR="7620" marT="7620" marB="0" anchor="ctr"/>
                </a:tc>
                <a:extLst>
                  <a:ext uri="{0D108BD9-81ED-4DB2-BD59-A6C34878D82A}">
                    <a16:rowId xmlns:a16="http://schemas.microsoft.com/office/drawing/2014/main" val="2927409401"/>
                  </a:ext>
                </a:extLst>
              </a:tr>
              <a:tr h="137500">
                <a:tc>
                  <a:txBody>
                    <a:bodyPr/>
                    <a:lstStyle/>
                    <a:p>
                      <a:pPr algn="l" fontAlgn="ctr"/>
                      <a:r>
                        <a:rPr lang="en-US" sz="900" b="0" i="0" u="none" strike="noStrike" dirty="0">
                          <a:solidFill>
                            <a:srgbClr val="000000"/>
                          </a:solidFill>
                          <a:effectLst/>
                          <a:latin typeface="メイリオ"/>
                          <a:ea typeface="メイリオ"/>
                        </a:rPr>
                        <a:t>PAC05600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相殺伝票</a:t>
                      </a:r>
                    </a:p>
                  </a:txBody>
                  <a:tcPr marL="7620" marR="7620" marT="7620" marB="0" anchor="ctr"/>
                </a:tc>
                <a:extLst>
                  <a:ext uri="{0D108BD9-81ED-4DB2-BD59-A6C34878D82A}">
                    <a16:rowId xmlns:a16="http://schemas.microsoft.com/office/drawing/2014/main" val="3964726956"/>
                  </a:ext>
                </a:extLst>
              </a:tr>
              <a:tr h="137500">
                <a:tc>
                  <a:txBody>
                    <a:bodyPr/>
                    <a:lstStyle/>
                    <a:p>
                      <a:pPr algn="l" fontAlgn="ctr"/>
                      <a:r>
                        <a:rPr lang="en-US" sz="900" b="0" i="0" u="none" strike="noStrike" dirty="0">
                          <a:solidFill>
                            <a:srgbClr val="000000"/>
                          </a:solidFill>
                          <a:effectLst/>
                          <a:latin typeface="メイリオ"/>
                          <a:ea typeface="メイリオ"/>
                        </a:rPr>
                        <a:t>PAC05700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消込伝票</a:t>
                      </a:r>
                    </a:p>
                  </a:txBody>
                  <a:tcPr marL="7620" marR="7620" marT="7620" marB="0" anchor="ctr"/>
                </a:tc>
                <a:extLst>
                  <a:ext uri="{0D108BD9-81ED-4DB2-BD59-A6C34878D82A}">
                    <a16:rowId xmlns:a16="http://schemas.microsoft.com/office/drawing/2014/main" val="305266795"/>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PAC05800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不良債権伝票</a:t>
                      </a:r>
                    </a:p>
                  </a:txBody>
                  <a:tcPr marL="7620" marR="7620" marT="7620" marB="0" anchor="ctr"/>
                </a:tc>
                <a:extLst>
                  <a:ext uri="{0D108BD9-81ED-4DB2-BD59-A6C34878D82A}">
                    <a16:rowId xmlns:a16="http://schemas.microsoft.com/office/drawing/2014/main" val="391461505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PAC06400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経費・仮払精算伝票</a:t>
                      </a:r>
                    </a:p>
                  </a:txBody>
                  <a:tcPr marL="7620" marR="7620" marT="7620" marB="0" anchor="ctr"/>
                </a:tc>
                <a:extLst>
                  <a:ext uri="{0D108BD9-81ED-4DB2-BD59-A6C34878D82A}">
                    <a16:rowId xmlns:a16="http://schemas.microsoft.com/office/drawing/2014/main" val="2442907674"/>
                  </a:ext>
                </a:extLst>
              </a:tr>
              <a:tr h="137500">
                <a:tc>
                  <a:txBody>
                    <a:bodyPr/>
                    <a:lstStyle/>
                    <a:p>
                      <a:pPr algn="l" fontAlgn="ctr"/>
                      <a:r>
                        <a:rPr lang="en-US" sz="900" b="0" i="0" u="none" strike="noStrike" dirty="0">
                          <a:solidFill>
                            <a:srgbClr val="000000"/>
                          </a:solidFill>
                          <a:effectLst/>
                          <a:latin typeface="メイリオ"/>
                          <a:ea typeface="メイリオ"/>
                        </a:rPr>
                        <a:t>PAC06800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経費・仮払精算伝票（簡易表示）</a:t>
                      </a:r>
                    </a:p>
                  </a:txBody>
                  <a:tcPr marL="7620" marR="7620" marT="7620" marB="0" anchor="ctr"/>
                </a:tc>
                <a:extLst>
                  <a:ext uri="{0D108BD9-81ED-4DB2-BD59-A6C34878D82A}">
                    <a16:rowId xmlns:a16="http://schemas.microsoft.com/office/drawing/2014/main" val="1334147812"/>
                  </a:ext>
                </a:extLst>
              </a:tr>
              <a:tr h="137500">
                <a:tc>
                  <a:txBody>
                    <a:bodyPr/>
                    <a:lstStyle/>
                    <a:p>
                      <a:pPr algn="l" fontAlgn="ctr"/>
                      <a:r>
                        <a:rPr lang="en-US" sz="900" b="0" i="0" u="none" strike="noStrike" dirty="0">
                          <a:solidFill>
                            <a:srgbClr val="000000"/>
                          </a:solidFill>
                          <a:effectLst/>
                          <a:latin typeface="メイリオ"/>
                          <a:ea typeface="メイリオ"/>
                        </a:rPr>
                        <a:t>PAC07200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経費・仮払精算伝票（簡易表示２）</a:t>
                      </a:r>
                    </a:p>
                  </a:txBody>
                  <a:tcPr marL="7620" marR="7620" marT="7620" marB="0" anchor="ctr"/>
                </a:tc>
                <a:extLst>
                  <a:ext uri="{0D108BD9-81ED-4DB2-BD59-A6C34878D82A}">
                    <a16:rowId xmlns:a16="http://schemas.microsoft.com/office/drawing/2014/main" val="1080692675"/>
                  </a:ext>
                </a:extLst>
              </a:tr>
            </a:tbl>
          </a:graphicData>
        </a:graphic>
      </p:graphicFrame>
      <p:sp>
        <p:nvSpPr>
          <p:cNvPr id="27" name="テキスト プレースホルダー 2"/>
          <p:cNvSpPr txBox="1">
            <a:spLocks/>
          </p:cNvSpPr>
          <p:nvPr/>
        </p:nvSpPr>
        <p:spPr>
          <a:xfrm>
            <a:off x="4716016" y="120359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8" name="表 27"/>
          <p:cNvGraphicFramePr>
            <a:graphicFrameLocks noGrp="1"/>
          </p:cNvGraphicFramePr>
          <p:nvPr>
            <p:extLst>
              <p:ext uri="{D42A27DB-BD31-4B8C-83A1-F6EECF244321}">
                <p14:modId xmlns:p14="http://schemas.microsoft.com/office/powerpoint/2010/main" val="1498269087"/>
              </p:ext>
            </p:extLst>
          </p:nvPr>
        </p:nvGraphicFramePr>
        <p:xfrm>
          <a:off x="4808089" y="1462433"/>
          <a:ext cx="4264411" cy="1387407"/>
        </p:xfrm>
        <a:graphic>
          <a:graphicData uri="http://schemas.openxmlformats.org/drawingml/2006/table">
            <a:tbl>
              <a:tblPr firstRow="1" bandRow="1">
                <a:tableStyleId>{21E4AEA4-8DFA-4A89-87EB-49C32662AFE0}</a:tableStyleId>
              </a:tblPr>
              <a:tblGrid>
                <a:gridCol w="814907">
                  <a:extLst>
                    <a:ext uri="{9D8B030D-6E8A-4147-A177-3AD203B41FA5}">
                      <a16:colId xmlns:a16="http://schemas.microsoft.com/office/drawing/2014/main" val="2969405510"/>
                    </a:ext>
                  </a:extLst>
                </a:gridCol>
                <a:gridCol w="3449504">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AGP00100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仕訳伝票発行</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PAG00300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伝票発行</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APR00200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支払管理伝票照会</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a:ea typeface="メイリオ"/>
                        </a:rPr>
                        <a:t>PAP03100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支払管理伝票検索リスト（支払伝票）</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a:ea typeface="メイリオ"/>
                        </a:rPr>
                        <a:t>PAP03200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支払管理伝票検索リスト（仮払伝票）</a:t>
                      </a:r>
                    </a:p>
                  </a:txBody>
                  <a:tcPr marL="7620" marR="7620" marT="7620" marB="0" anchor="ctr"/>
                </a:tc>
                <a:extLst>
                  <a:ext uri="{0D108BD9-81ED-4DB2-BD59-A6C34878D82A}">
                    <a16:rowId xmlns:a16="http://schemas.microsoft.com/office/drawing/2014/main" val="4108748969"/>
                  </a:ext>
                </a:extLst>
              </a:tr>
              <a:tr h="137500">
                <a:tc>
                  <a:txBody>
                    <a:bodyPr/>
                    <a:lstStyle/>
                    <a:p>
                      <a:pPr algn="l" fontAlgn="ctr"/>
                      <a:r>
                        <a:rPr lang="en-US" sz="900" b="0" i="0" u="none" strike="noStrike" dirty="0">
                          <a:solidFill>
                            <a:srgbClr val="000000"/>
                          </a:solidFill>
                          <a:effectLst/>
                          <a:latin typeface="メイリオ"/>
                          <a:ea typeface="メイリオ"/>
                        </a:rPr>
                        <a:t>PAP03300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支払管理伝票検索リスト（経費精算伝票）</a:t>
                      </a:r>
                    </a:p>
                  </a:txBody>
                  <a:tcPr marL="7620" marR="7620" marT="7620" marB="0" anchor="ctr"/>
                </a:tc>
                <a:extLst>
                  <a:ext uri="{0D108BD9-81ED-4DB2-BD59-A6C34878D82A}">
                    <a16:rowId xmlns:a16="http://schemas.microsoft.com/office/drawing/2014/main" val="4220028736"/>
                  </a:ext>
                </a:extLst>
              </a:tr>
              <a:tr h="137500">
                <a:tc>
                  <a:txBody>
                    <a:bodyPr/>
                    <a:lstStyle/>
                    <a:p>
                      <a:pPr algn="l" fontAlgn="ctr"/>
                      <a:r>
                        <a:rPr lang="en-US" sz="900" b="0" i="0" u="none" strike="noStrike" dirty="0">
                          <a:solidFill>
                            <a:srgbClr val="000000"/>
                          </a:solidFill>
                          <a:effectLst/>
                          <a:latin typeface="メイリオ"/>
                          <a:ea typeface="メイリオ"/>
                        </a:rPr>
                        <a:t>PAP03400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支払管理伝票検索リスト（債務計上伝票）</a:t>
                      </a:r>
                    </a:p>
                  </a:txBody>
                  <a:tcPr marL="7620" marR="7620" marT="7620" marB="0" anchor="ctr"/>
                </a:tc>
                <a:extLst>
                  <a:ext uri="{0D108BD9-81ED-4DB2-BD59-A6C34878D82A}">
                    <a16:rowId xmlns:a16="http://schemas.microsoft.com/office/drawing/2014/main" val="2459600751"/>
                  </a:ext>
                </a:extLst>
              </a:tr>
              <a:tr h="137500">
                <a:tc>
                  <a:txBody>
                    <a:bodyPr/>
                    <a:lstStyle/>
                    <a:p>
                      <a:pPr algn="l" fontAlgn="ctr"/>
                      <a:r>
                        <a:rPr lang="en-US" altLang="ja-JP" sz="900" b="0" i="0" u="none" strike="noStrike" dirty="0">
                          <a:solidFill>
                            <a:srgbClr val="000000"/>
                          </a:solidFill>
                          <a:effectLst/>
                          <a:latin typeface="メイリオ"/>
                          <a:ea typeface="メイリオ"/>
                        </a:rPr>
                        <a:t>-</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ＰＣ層共通初期処理</a:t>
                      </a:r>
                    </a:p>
                  </a:txBody>
                  <a:tcPr marL="7620" marR="7620" marT="7620" marB="0" anchor="ctr"/>
                </a:tc>
                <a:extLst>
                  <a:ext uri="{0D108BD9-81ED-4DB2-BD59-A6C34878D82A}">
                    <a16:rowId xmlns:a16="http://schemas.microsoft.com/office/drawing/2014/main" val="3000461567"/>
                  </a:ext>
                </a:extLst>
              </a:tr>
            </a:tbl>
          </a:graphicData>
        </a:graphic>
      </p:graphicFrame>
      <p:sp>
        <p:nvSpPr>
          <p:cNvPr id="10" name="角丸四角形 9"/>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38224148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135</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9" name="テキスト プレースホルダー 2"/>
          <p:cNvSpPr txBox="1">
            <a:spLocks/>
          </p:cNvSpPr>
          <p:nvPr/>
        </p:nvSpPr>
        <p:spPr>
          <a:xfrm>
            <a:off x="420366" y="951570"/>
            <a:ext cx="4356484" cy="2559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zh-TW" altLang="en-US" sz="1400" b="1" dirty="0">
                <a:latin typeface="+mn-ea"/>
              </a:rPr>
              <a:t>源泉税自動計算対応</a:t>
            </a:r>
            <a:endParaRPr lang="en-US" altLang="ja-JP" sz="1400" b="1" dirty="0">
              <a:latin typeface="+mn-ea"/>
            </a:endParaRPr>
          </a:p>
        </p:txBody>
      </p:sp>
      <p:sp>
        <p:nvSpPr>
          <p:cNvPr id="30" name="テキスト プレースホルダー 2"/>
          <p:cNvSpPr txBox="1">
            <a:spLocks/>
          </p:cNvSpPr>
          <p:nvPr/>
        </p:nvSpPr>
        <p:spPr>
          <a:xfrm>
            <a:off x="359532" y="1208977"/>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31" name="表 30"/>
          <p:cNvGraphicFramePr>
            <a:graphicFrameLocks noGrp="1"/>
          </p:cNvGraphicFramePr>
          <p:nvPr>
            <p:extLst>
              <p:ext uri="{D42A27DB-BD31-4B8C-83A1-F6EECF244321}">
                <p14:modId xmlns:p14="http://schemas.microsoft.com/office/powerpoint/2010/main" val="307714493"/>
              </p:ext>
            </p:extLst>
          </p:nvPr>
        </p:nvGraphicFramePr>
        <p:xfrm>
          <a:off x="451605" y="1467812"/>
          <a:ext cx="4264411" cy="373947"/>
        </p:xfrm>
        <a:graphic>
          <a:graphicData uri="http://schemas.openxmlformats.org/drawingml/2006/table">
            <a:tbl>
              <a:tblPr firstRow="1" bandRow="1">
                <a:tableStyleId>{21E4AEA4-8DFA-4A89-87EB-49C32662AFE0}</a:tableStyleId>
              </a:tblPr>
              <a:tblGrid>
                <a:gridCol w="814907">
                  <a:extLst>
                    <a:ext uri="{9D8B030D-6E8A-4147-A177-3AD203B41FA5}">
                      <a16:colId xmlns:a16="http://schemas.microsoft.com/office/drawing/2014/main" val="2969405510"/>
                    </a:ext>
                  </a:extLst>
                </a:gridCol>
                <a:gridCol w="3449504">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a:ea typeface="メイリオ"/>
                        </a:rPr>
                        <a:t>APM04900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源泉区分マスタ登録</a:t>
                      </a:r>
                    </a:p>
                  </a:txBody>
                  <a:tcPr marL="7620" marR="7620" marT="7620" marB="0" anchor="ctr"/>
                </a:tc>
                <a:extLst>
                  <a:ext uri="{0D108BD9-81ED-4DB2-BD59-A6C34878D82A}">
                    <a16:rowId xmlns:a16="http://schemas.microsoft.com/office/drawing/2014/main" val="1581018082"/>
                  </a:ext>
                </a:extLst>
              </a:tr>
            </a:tbl>
          </a:graphicData>
        </a:graphic>
      </p:graphicFrame>
      <p:sp>
        <p:nvSpPr>
          <p:cNvPr id="24" name="テキスト プレースホルダー 2"/>
          <p:cNvSpPr txBox="1">
            <a:spLocks/>
          </p:cNvSpPr>
          <p:nvPr/>
        </p:nvSpPr>
        <p:spPr>
          <a:xfrm>
            <a:off x="4776850"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Ｃ／Ｆ直接法の対応</a:t>
            </a:r>
            <a:endParaRPr lang="en-US" altLang="ja-JP" sz="1400" b="1" dirty="0">
              <a:latin typeface="+mn-ea"/>
            </a:endParaRPr>
          </a:p>
          <a:p>
            <a:pPr marL="0" indent="0">
              <a:lnSpc>
                <a:spcPts val="1900"/>
              </a:lnSpc>
              <a:buClr>
                <a:srgbClr val="F9BE00"/>
              </a:buClr>
              <a:buNone/>
              <a:defRPr/>
            </a:pPr>
            <a:endParaRPr lang="en-US" altLang="ja-JP" sz="1400" b="1" dirty="0">
              <a:solidFill>
                <a:prstClr val="black"/>
              </a:solidFill>
              <a:latin typeface="+mn-ea"/>
            </a:endParaRPr>
          </a:p>
        </p:txBody>
      </p:sp>
      <p:sp>
        <p:nvSpPr>
          <p:cNvPr id="27" name="テキスト プレースホルダー 2"/>
          <p:cNvSpPr txBox="1">
            <a:spLocks/>
          </p:cNvSpPr>
          <p:nvPr/>
        </p:nvSpPr>
        <p:spPr>
          <a:xfrm>
            <a:off x="4716016" y="120359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＜新規＞</a:t>
            </a:r>
            <a:endParaRPr lang="en-US" altLang="ja-JP" sz="1200" dirty="0">
              <a:solidFill>
                <a:prstClr val="black"/>
              </a:solidFill>
              <a:latin typeface="+mn-ea"/>
            </a:endParaRPr>
          </a:p>
        </p:txBody>
      </p:sp>
      <p:graphicFrame>
        <p:nvGraphicFramePr>
          <p:cNvPr id="28" name="表 27"/>
          <p:cNvGraphicFramePr>
            <a:graphicFrameLocks noGrp="1"/>
          </p:cNvGraphicFramePr>
          <p:nvPr>
            <p:extLst>
              <p:ext uri="{D42A27DB-BD31-4B8C-83A1-F6EECF244321}">
                <p14:modId xmlns:p14="http://schemas.microsoft.com/office/powerpoint/2010/main" val="3927706704"/>
              </p:ext>
            </p:extLst>
          </p:nvPr>
        </p:nvGraphicFramePr>
        <p:xfrm>
          <a:off x="4808089" y="1462433"/>
          <a:ext cx="4228407" cy="10978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AGM08400</a:t>
                      </a:r>
                    </a:p>
                  </a:txBody>
                  <a:tcPr marL="7620" marR="7620" marT="7620" marB="0" anchor="ctr"/>
                </a:tc>
                <a:tc>
                  <a:txBody>
                    <a:bodyPr/>
                    <a:lstStyle/>
                    <a:p>
                      <a:pPr algn="l" fontAlgn="ctr"/>
                      <a:r>
                        <a:rPr lang="en-US" altLang="ja-JP" sz="900" b="0" i="0" u="none" strike="noStrike" dirty="0">
                          <a:solidFill>
                            <a:srgbClr val="000000"/>
                          </a:solidFill>
                          <a:effectLst/>
                          <a:latin typeface="メイリオ"/>
                          <a:ea typeface="メイリオ"/>
                        </a:rPr>
                        <a:t>CF</a:t>
                      </a:r>
                      <a:r>
                        <a:rPr lang="ja-JP" altLang="en-US" sz="900" b="0" i="0" u="none" strike="noStrike">
                          <a:solidFill>
                            <a:srgbClr val="000000"/>
                          </a:solidFill>
                          <a:effectLst/>
                          <a:latin typeface="メイリオ"/>
                          <a:ea typeface="メイリオ"/>
                        </a:rPr>
                        <a:t>科目マスタ登録（直接法）</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AGM08500</a:t>
                      </a:r>
                    </a:p>
                  </a:txBody>
                  <a:tcPr marL="7620" marR="7620" marT="7620" marB="0" anchor="ctr"/>
                </a:tc>
                <a:tc>
                  <a:txBody>
                    <a:bodyPr/>
                    <a:lstStyle/>
                    <a:p>
                      <a:pPr algn="l" fontAlgn="ctr"/>
                      <a:r>
                        <a:rPr lang="en-US" altLang="ja-JP" sz="900" b="0" i="0" u="none" strike="noStrike" dirty="0">
                          <a:solidFill>
                            <a:srgbClr val="000000"/>
                          </a:solidFill>
                          <a:effectLst/>
                          <a:latin typeface="メイリオ"/>
                          <a:ea typeface="メイリオ"/>
                        </a:rPr>
                        <a:t>CF</a:t>
                      </a:r>
                      <a:r>
                        <a:rPr lang="ja-JP" altLang="en-US" sz="900" b="0" i="0" u="none" strike="noStrike">
                          <a:solidFill>
                            <a:srgbClr val="000000"/>
                          </a:solidFill>
                          <a:effectLst/>
                          <a:latin typeface="メイリオ"/>
                          <a:ea typeface="メイリオ"/>
                        </a:rPr>
                        <a:t>科目コード設定（直接法）</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AGU00700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キャッシュフロー集計（直接法）</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AGP05300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キャッシュフロー計算書（直接法）</a:t>
                      </a:r>
                    </a:p>
                  </a:txBody>
                  <a:tcPr marL="7620" marR="7620" marT="7620" marB="0" anchor="ctr"/>
                </a:tc>
                <a:extLst>
                  <a:ext uri="{0D108BD9-81ED-4DB2-BD59-A6C34878D82A}">
                    <a16:rowId xmlns:a16="http://schemas.microsoft.com/office/drawing/2014/main" val="4108748969"/>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PAH02600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ャッシュ・フロー計算書（直接法）</a:t>
                      </a:r>
                    </a:p>
                  </a:txBody>
                  <a:tcPr marL="7620" marR="7620" marT="7620" marB="0" anchor="ctr"/>
                </a:tc>
                <a:extLst>
                  <a:ext uri="{0D108BD9-81ED-4DB2-BD59-A6C34878D82A}">
                    <a16:rowId xmlns:a16="http://schemas.microsoft.com/office/drawing/2014/main" val="4220028736"/>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CLD299</a:t>
                      </a:r>
                    </a:p>
                  </a:txBody>
                  <a:tcPr marL="7620" marR="7620" marT="7620" marB="0" anchor="ctr"/>
                </a:tc>
                <a:tc>
                  <a:txBody>
                    <a:bodyPr/>
                    <a:lstStyle/>
                    <a:p>
                      <a:pPr algn="l" fontAlgn="ctr"/>
                      <a:r>
                        <a:rPr lang="en-US" altLang="zh-TW" sz="900" b="0" i="0" u="none" strike="noStrike" dirty="0">
                          <a:solidFill>
                            <a:srgbClr val="000000"/>
                          </a:solidFill>
                          <a:effectLst/>
                          <a:latin typeface="メイリオ" panose="020B0604030504040204" pitchFamily="50" charset="-128"/>
                          <a:ea typeface="メイリオ" panose="020B0604030504040204" pitchFamily="50" charset="-128"/>
                        </a:rPr>
                        <a:t>CF</a:t>
                      </a: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科目調整入力</a:t>
                      </a:r>
                    </a:p>
                  </a:txBody>
                  <a:tcPr marL="7620" marR="7620" marT="7620" marB="0" anchor="ctr"/>
                </a:tc>
                <a:extLst>
                  <a:ext uri="{0D108BD9-81ED-4DB2-BD59-A6C34878D82A}">
                    <a16:rowId xmlns:a16="http://schemas.microsoft.com/office/drawing/2014/main" val="2459600751"/>
                  </a:ext>
                </a:extLst>
              </a:tr>
            </a:tbl>
          </a:graphicData>
        </a:graphic>
      </p:graphicFrame>
      <p:sp>
        <p:nvSpPr>
          <p:cNvPr id="11" name="テキスト プレースホルダー 2"/>
          <p:cNvSpPr txBox="1">
            <a:spLocks/>
          </p:cNvSpPr>
          <p:nvPr/>
        </p:nvSpPr>
        <p:spPr>
          <a:xfrm>
            <a:off x="359532" y="1815666"/>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12" name="表 11"/>
          <p:cNvGraphicFramePr>
            <a:graphicFrameLocks noGrp="1"/>
          </p:cNvGraphicFramePr>
          <p:nvPr>
            <p:extLst>
              <p:ext uri="{D42A27DB-BD31-4B8C-83A1-F6EECF244321}">
                <p14:modId xmlns:p14="http://schemas.microsoft.com/office/powerpoint/2010/main" val="2825921633"/>
              </p:ext>
            </p:extLst>
          </p:nvPr>
        </p:nvGraphicFramePr>
        <p:xfrm>
          <a:off x="451605" y="2074501"/>
          <a:ext cx="4228407" cy="211130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NSM00100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新会社セットアップ</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3493276673"/>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APM03000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仕入先マスタ登録</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1735311110"/>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APM03000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仕入先マスタ一覧表 </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rPr>
                        <a:t>CSV</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1158009039"/>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ACU00100</a:t>
                      </a:r>
                    </a:p>
                  </a:txBody>
                  <a:tcPr marL="7620" marR="7620" marT="7620" marB="0" anchor="ctr"/>
                </a:tc>
                <a:tc>
                  <a:txBody>
                    <a:bodyPr/>
                    <a:lstStyle/>
                    <a:p>
                      <a:pPr algn="l" fontAlgn="ctr"/>
                      <a:r>
                        <a:rPr lang="zh-CN" altLang="en-US" sz="900" b="0" i="0" u="none" strike="noStrike" dirty="0">
                          <a:solidFill>
                            <a:srgbClr val="000000"/>
                          </a:solidFill>
                          <a:effectLst/>
                          <a:latin typeface="メイリオ" panose="020B0604030504040204" pitchFamily="50" charset="-128"/>
                          <a:ea typeface="メイリオ" panose="020B0604030504040204" pitchFamily="50" charset="-128"/>
                        </a:rPr>
                        <a:t>科目属性変更</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873640712"/>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APM04100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支払調書細目マスタ登録</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538177010"/>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ACU05100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各種マスタ複写</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3847766656"/>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NCF00100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　仕入先条件管理マスタ</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3932658260"/>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NCF00110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マスタデータ取込用データ作成　仕入先条件管理マスタ</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extLst>
                  <a:ext uri="{0D108BD9-81ED-4DB2-BD59-A6C34878D82A}">
                    <a16:rowId xmlns:a16="http://schemas.microsoft.com/office/drawing/2014/main" val="3116339709"/>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APE00100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支払伝票入力</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APE00500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会社間支払伝票入力</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NCW00100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外部連携サービス　仕入先管理マスタ</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a:ea typeface="メイリオ"/>
                        </a:rPr>
                        <a:t>CLD006</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源泉情報</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CLD026</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仕入先マスタ編集</a:t>
                      </a:r>
                    </a:p>
                  </a:txBody>
                  <a:tcPr marL="7620" marR="7620" marT="7620" marB="0" anchor="ctr"/>
                </a:tc>
                <a:extLst>
                  <a:ext uri="{0D108BD9-81ED-4DB2-BD59-A6C34878D82A}">
                    <a16:rowId xmlns:a16="http://schemas.microsoft.com/office/drawing/2014/main" val="4108748969"/>
                  </a:ext>
                </a:extLst>
              </a:tr>
            </a:tbl>
          </a:graphicData>
        </a:graphic>
      </p:graphicFrame>
      <p:sp>
        <p:nvSpPr>
          <p:cNvPr id="16" name="テキスト プレースホルダー 2"/>
          <p:cNvSpPr txBox="1">
            <a:spLocks/>
          </p:cNvSpPr>
          <p:nvPr/>
        </p:nvSpPr>
        <p:spPr>
          <a:xfrm>
            <a:off x="4776850" y="3195288"/>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部門別科目セキュリティ対応</a:t>
            </a:r>
            <a:endParaRPr lang="en-US" altLang="ja-JP" sz="1400" b="1" dirty="0">
              <a:latin typeface="+mn-ea"/>
            </a:endParaRPr>
          </a:p>
        </p:txBody>
      </p:sp>
      <p:sp>
        <p:nvSpPr>
          <p:cNvPr id="17" name="テキスト プレースホルダー 2"/>
          <p:cNvSpPr txBox="1">
            <a:spLocks/>
          </p:cNvSpPr>
          <p:nvPr/>
        </p:nvSpPr>
        <p:spPr>
          <a:xfrm>
            <a:off x="4716016" y="3447316"/>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18" name="表 17"/>
          <p:cNvGraphicFramePr>
            <a:graphicFrameLocks noGrp="1"/>
          </p:cNvGraphicFramePr>
          <p:nvPr>
            <p:extLst>
              <p:ext uri="{D42A27DB-BD31-4B8C-83A1-F6EECF244321}">
                <p14:modId xmlns:p14="http://schemas.microsoft.com/office/powerpoint/2010/main" val="774751896"/>
              </p:ext>
            </p:extLst>
          </p:nvPr>
        </p:nvGraphicFramePr>
        <p:xfrm>
          <a:off x="4808089" y="3706151"/>
          <a:ext cx="4228407" cy="10978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会計管理マスタ登録</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APM06000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支払伝票パターン登録</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a:ea typeface="メイリオ"/>
                        </a:rPr>
                        <a:t>ARM06000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債権伝票パターン登録</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a:ea typeface="メイリオ"/>
                        </a:rPr>
                        <a:t>APM06100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定例支払登録</a:t>
                      </a:r>
                    </a:p>
                  </a:txBody>
                  <a:tcPr marL="7620" marR="7620" marT="7620" marB="0" anchor="ctr"/>
                </a:tc>
                <a:extLst>
                  <a:ext uri="{0D108BD9-81ED-4DB2-BD59-A6C34878D82A}">
                    <a16:rowId xmlns:a16="http://schemas.microsoft.com/office/drawing/2014/main" val="4108748969"/>
                  </a:ext>
                </a:extLst>
              </a:tr>
              <a:tr h="137500">
                <a:tc>
                  <a:txBody>
                    <a:bodyPr/>
                    <a:lstStyle/>
                    <a:p>
                      <a:pPr algn="l" fontAlgn="ctr"/>
                      <a:r>
                        <a:rPr lang="en-US" sz="900" b="0" i="0" u="none" strike="noStrike" dirty="0">
                          <a:solidFill>
                            <a:srgbClr val="000000"/>
                          </a:solidFill>
                          <a:effectLst/>
                          <a:latin typeface="メイリオ"/>
                          <a:ea typeface="メイリオ"/>
                        </a:rPr>
                        <a:t>ACM06000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簡易入力伝票パターンマスタ登録</a:t>
                      </a:r>
                    </a:p>
                  </a:txBody>
                  <a:tcPr marL="7620" marR="7620" marT="7620" marB="0" anchor="ctr"/>
                </a:tc>
                <a:extLst>
                  <a:ext uri="{0D108BD9-81ED-4DB2-BD59-A6C34878D82A}">
                    <a16:rowId xmlns:a16="http://schemas.microsoft.com/office/drawing/2014/main" val="4220028736"/>
                  </a:ext>
                </a:extLst>
              </a:tr>
            </a:tbl>
          </a:graphicData>
        </a:graphic>
      </p:graphicFrame>
      <p:sp>
        <p:nvSpPr>
          <p:cNvPr id="19" name="テキスト プレースホルダー 2"/>
          <p:cNvSpPr txBox="1">
            <a:spLocks/>
          </p:cNvSpPr>
          <p:nvPr/>
        </p:nvSpPr>
        <p:spPr>
          <a:xfrm>
            <a:off x="4716016" y="2515032"/>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0" name="表 19"/>
          <p:cNvGraphicFramePr>
            <a:graphicFrameLocks noGrp="1"/>
          </p:cNvGraphicFramePr>
          <p:nvPr/>
        </p:nvGraphicFramePr>
        <p:xfrm>
          <a:off x="4808089" y="2773867"/>
          <a:ext cx="4228407" cy="3739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NSM00100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bl>
          </a:graphicData>
        </a:graphic>
      </p:graphicFrame>
      <p:sp>
        <p:nvSpPr>
          <p:cNvPr id="21" name="角丸四角形 20"/>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10113104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136</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7" name="テキスト プレースホルダー 2"/>
          <p:cNvSpPr txBox="1">
            <a:spLocks/>
          </p:cNvSpPr>
          <p:nvPr/>
        </p:nvSpPr>
        <p:spPr>
          <a:xfrm>
            <a:off x="4716016" y="120359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sp>
        <p:nvSpPr>
          <p:cNvPr id="16" name="テキスト プレースホルダー 2"/>
          <p:cNvSpPr txBox="1">
            <a:spLocks/>
          </p:cNvSpPr>
          <p:nvPr/>
        </p:nvSpPr>
        <p:spPr>
          <a:xfrm>
            <a:off x="420366" y="962276"/>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部門別科目セキュリティ対応</a:t>
            </a:r>
            <a:endParaRPr lang="en-US" altLang="ja-JP" sz="1400" b="1" dirty="0">
              <a:latin typeface="+mn-ea"/>
            </a:endParaRPr>
          </a:p>
        </p:txBody>
      </p:sp>
      <p:sp>
        <p:nvSpPr>
          <p:cNvPr id="17" name="テキスト プレースホルダー 2"/>
          <p:cNvSpPr txBox="1">
            <a:spLocks/>
          </p:cNvSpPr>
          <p:nvPr/>
        </p:nvSpPr>
        <p:spPr>
          <a:xfrm>
            <a:off x="359532" y="1214304"/>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18" name="表 17"/>
          <p:cNvGraphicFramePr>
            <a:graphicFrameLocks noGrp="1"/>
          </p:cNvGraphicFramePr>
          <p:nvPr>
            <p:extLst>
              <p:ext uri="{D42A27DB-BD31-4B8C-83A1-F6EECF244321}">
                <p14:modId xmlns:p14="http://schemas.microsoft.com/office/powerpoint/2010/main" val="1824298847"/>
              </p:ext>
            </p:extLst>
          </p:nvPr>
        </p:nvGraphicFramePr>
        <p:xfrm>
          <a:off x="451605" y="1473139"/>
          <a:ext cx="4228407" cy="297998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ACF00100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外部データ取込　債権計上伝票</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ACF00100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外部データ取込　債権伝票</a:t>
                      </a:r>
                    </a:p>
                  </a:txBody>
                  <a:tcPr marL="7620" marR="7620" marT="7620" marB="0" anchor="ctr"/>
                </a:tc>
                <a:extLst>
                  <a:ext uri="{0D108BD9-81ED-4DB2-BD59-A6C34878D82A}">
                    <a16:rowId xmlns:a16="http://schemas.microsoft.com/office/drawing/2014/main" val="2783076920"/>
                  </a:ext>
                </a:extLst>
              </a:tr>
              <a:tr h="137500">
                <a:tc>
                  <a:txBody>
                    <a:bodyPr/>
                    <a:lstStyle/>
                    <a:p>
                      <a:pPr algn="l" fontAlgn="ctr"/>
                      <a:r>
                        <a:rPr lang="en-US" sz="900" b="0" i="0" u="none" strike="noStrike" dirty="0">
                          <a:solidFill>
                            <a:srgbClr val="000000"/>
                          </a:solidFill>
                          <a:effectLst/>
                          <a:latin typeface="メイリオ"/>
                          <a:ea typeface="メイリオ"/>
                        </a:rPr>
                        <a:t>ACF00100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外部データ取込　債務計上伝票</a:t>
                      </a:r>
                    </a:p>
                  </a:txBody>
                  <a:tcPr marL="7620" marR="7620" marT="7620" marB="0" anchor="ctr"/>
                </a:tc>
                <a:extLst>
                  <a:ext uri="{0D108BD9-81ED-4DB2-BD59-A6C34878D82A}">
                    <a16:rowId xmlns:a16="http://schemas.microsoft.com/office/drawing/2014/main" val="893255060"/>
                  </a:ext>
                </a:extLst>
              </a:tr>
              <a:tr h="137500">
                <a:tc>
                  <a:txBody>
                    <a:bodyPr/>
                    <a:lstStyle/>
                    <a:p>
                      <a:pPr algn="l" fontAlgn="ctr"/>
                      <a:r>
                        <a:rPr lang="en-US" sz="900" b="0" i="0" u="none" strike="noStrike" dirty="0">
                          <a:solidFill>
                            <a:srgbClr val="000000"/>
                          </a:solidFill>
                          <a:effectLst/>
                          <a:latin typeface="メイリオ"/>
                          <a:ea typeface="メイリオ"/>
                        </a:rPr>
                        <a:t>ACF00100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外部データ取込　支払伝票</a:t>
                      </a:r>
                    </a:p>
                  </a:txBody>
                  <a:tcPr marL="7620" marR="7620" marT="7620" marB="0" anchor="ctr"/>
                </a:tc>
                <a:extLst>
                  <a:ext uri="{0D108BD9-81ED-4DB2-BD59-A6C34878D82A}">
                    <a16:rowId xmlns:a16="http://schemas.microsoft.com/office/drawing/2014/main" val="645067471"/>
                  </a:ext>
                </a:extLst>
              </a:tr>
              <a:tr h="137500">
                <a:tc>
                  <a:txBody>
                    <a:bodyPr/>
                    <a:lstStyle/>
                    <a:p>
                      <a:pPr algn="l" fontAlgn="ctr"/>
                      <a:r>
                        <a:rPr lang="en-US" sz="900" b="0" i="0" u="none" strike="noStrike" dirty="0">
                          <a:solidFill>
                            <a:srgbClr val="000000"/>
                          </a:solidFill>
                          <a:effectLst/>
                          <a:latin typeface="メイリオ"/>
                          <a:ea typeface="メイリオ"/>
                        </a:rPr>
                        <a:t>APE01300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外部データ支払伝票修正</a:t>
                      </a:r>
                    </a:p>
                  </a:txBody>
                  <a:tcPr marL="7620" marR="7620" marT="7620" marB="0" anchor="ctr"/>
                </a:tc>
                <a:extLst>
                  <a:ext uri="{0D108BD9-81ED-4DB2-BD59-A6C34878D82A}">
                    <a16:rowId xmlns:a16="http://schemas.microsoft.com/office/drawing/2014/main" val="2068818464"/>
                  </a:ext>
                </a:extLst>
              </a:tr>
              <a:tr h="137500">
                <a:tc>
                  <a:txBody>
                    <a:bodyPr/>
                    <a:lstStyle/>
                    <a:p>
                      <a:pPr algn="l" fontAlgn="ctr"/>
                      <a:r>
                        <a:rPr lang="en-US" sz="900" b="0" i="0" u="none" strike="noStrike" dirty="0">
                          <a:solidFill>
                            <a:srgbClr val="000000"/>
                          </a:solidFill>
                          <a:effectLst/>
                          <a:latin typeface="メイリオ"/>
                          <a:ea typeface="メイリオ"/>
                        </a:rPr>
                        <a:t>APE01400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外部データ債務計上修正</a:t>
                      </a:r>
                    </a:p>
                  </a:txBody>
                  <a:tcPr marL="7620" marR="7620" marT="7620" marB="0" anchor="ctr"/>
                </a:tc>
                <a:extLst>
                  <a:ext uri="{0D108BD9-81ED-4DB2-BD59-A6C34878D82A}">
                    <a16:rowId xmlns:a16="http://schemas.microsoft.com/office/drawing/2014/main" val="3462473695"/>
                  </a:ext>
                </a:extLst>
              </a:tr>
              <a:tr h="137500">
                <a:tc>
                  <a:txBody>
                    <a:bodyPr/>
                    <a:lstStyle/>
                    <a:p>
                      <a:pPr algn="l" fontAlgn="ctr"/>
                      <a:r>
                        <a:rPr lang="en-US" sz="900" b="0" i="0" u="none" strike="noStrike" dirty="0">
                          <a:solidFill>
                            <a:srgbClr val="000000"/>
                          </a:solidFill>
                          <a:effectLst/>
                          <a:latin typeface="メイリオ"/>
                          <a:ea typeface="メイリオ"/>
                        </a:rPr>
                        <a:t>ARE01400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外部データ債権計上伝票修正</a:t>
                      </a:r>
                    </a:p>
                  </a:txBody>
                  <a:tcPr marL="7620" marR="7620" marT="7620" marB="0" anchor="ctr"/>
                </a:tc>
                <a:extLst>
                  <a:ext uri="{0D108BD9-81ED-4DB2-BD59-A6C34878D82A}">
                    <a16:rowId xmlns:a16="http://schemas.microsoft.com/office/drawing/2014/main" val="3176097598"/>
                  </a:ext>
                </a:extLst>
              </a:tr>
              <a:tr h="137500">
                <a:tc>
                  <a:txBody>
                    <a:bodyPr/>
                    <a:lstStyle/>
                    <a:p>
                      <a:pPr algn="l" fontAlgn="ctr"/>
                      <a:r>
                        <a:rPr lang="en-US" sz="900" b="0" i="0" u="none" strike="noStrike" dirty="0">
                          <a:solidFill>
                            <a:srgbClr val="000000"/>
                          </a:solidFill>
                          <a:effectLst/>
                          <a:latin typeface="メイリオ"/>
                          <a:ea typeface="メイリオ"/>
                        </a:rPr>
                        <a:t>ARE01500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外部データ債権伝票修正</a:t>
                      </a:r>
                    </a:p>
                  </a:txBody>
                  <a:tcPr marL="7620" marR="7620" marT="7620" marB="0" anchor="ctr"/>
                </a:tc>
                <a:extLst>
                  <a:ext uri="{0D108BD9-81ED-4DB2-BD59-A6C34878D82A}">
                    <a16:rowId xmlns:a16="http://schemas.microsoft.com/office/drawing/2014/main" val="2566175280"/>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ACF00200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外部データ連携　債務計上伝票</a:t>
                      </a:r>
                    </a:p>
                  </a:txBody>
                  <a:tcPr marL="7620" marR="7620" marT="7620" marB="0" anchor="ctr"/>
                </a:tc>
                <a:extLst>
                  <a:ext uri="{0D108BD9-81ED-4DB2-BD59-A6C34878D82A}">
                    <a16:rowId xmlns:a16="http://schemas.microsoft.com/office/drawing/2014/main" val="725737117"/>
                  </a:ext>
                </a:extLst>
              </a:tr>
              <a:tr h="137500">
                <a:tc>
                  <a:txBody>
                    <a:bodyPr/>
                    <a:lstStyle/>
                    <a:p>
                      <a:pPr algn="l" fontAlgn="ctr"/>
                      <a:r>
                        <a:rPr lang="en-US" sz="900" b="0" i="0" u="none" strike="noStrike" dirty="0">
                          <a:solidFill>
                            <a:srgbClr val="000000"/>
                          </a:solidFill>
                          <a:effectLst/>
                          <a:latin typeface="メイリオ"/>
                          <a:ea typeface="メイリオ"/>
                        </a:rPr>
                        <a:t>ACF00200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外部データ連携　支払伝票</a:t>
                      </a:r>
                    </a:p>
                  </a:txBody>
                  <a:tcPr marL="7620" marR="7620" marT="7620" marB="0" anchor="ctr"/>
                </a:tc>
                <a:extLst>
                  <a:ext uri="{0D108BD9-81ED-4DB2-BD59-A6C34878D82A}">
                    <a16:rowId xmlns:a16="http://schemas.microsoft.com/office/drawing/2014/main" val="3675139523"/>
                  </a:ext>
                </a:extLst>
              </a:tr>
              <a:tr h="137500">
                <a:tc>
                  <a:txBody>
                    <a:bodyPr/>
                    <a:lstStyle/>
                    <a:p>
                      <a:pPr algn="l" fontAlgn="ctr"/>
                      <a:r>
                        <a:rPr lang="en-US" sz="900" b="0" i="0" u="none" strike="noStrike" dirty="0">
                          <a:solidFill>
                            <a:srgbClr val="000000"/>
                          </a:solidFill>
                          <a:effectLst/>
                          <a:latin typeface="メイリオ"/>
                          <a:ea typeface="メイリオ"/>
                        </a:rPr>
                        <a:t>ACF00200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外部データ連携　債権計上伝票</a:t>
                      </a:r>
                    </a:p>
                  </a:txBody>
                  <a:tcPr marL="7620" marR="7620" marT="7620" marB="0" anchor="ctr"/>
                </a:tc>
                <a:extLst>
                  <a:ext uri="{0D108BD9-81ED-4DB2-BD59-A6C34878D82A}">
                    <a16:rowId xmlns:a16="http://schemas.microsoft.com/office/drawing/2014/main" val="3692600752"/>
                  </a:ext>
                </a:extLst>
              </a:tr>
              <a:tr h="137500">
                <a:tc>
                  <a:txBody>
                    <a:bodyPr/>
                    <a:lstStyle/>
                    <a:p>
                      <a:pPr algn="l" fontAlgn="ctr"/>
                      <a:r>
                        <a:rPr lang="en-US" sz="900" b="0" i="0" u="none" strike="noStrike" dirty="0">
                          <a:solidFill>
                            <a:srgbClr val="000000"/>
                          </a:solidFill>
                          <a:effectLst/>
                          <a:latin typeface="メイリオ"/>
                          <a:ea typeface="メイリオ"/>
                        </a:rPr>
                        <a:t>ACF00200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外部データ連携　債権伝票</a:t>
                      </a:r>
                    </a:p>
                  </a:txBody>
                  <a:tcPr marL="7620" marR="7620" marT="7620" marB="0" anchor="ctr"/>
                </a:tc>
                <a:extLst>
                  <a:ext uri="{0D108BD9-81ED-4DB2-BD59-A6C34878D82A}">
                    <a16:rowId xmlns:a16="http://schemas.microsoft.com/office/drawing/2014/main" val="3848844140"/>
                  </a:ext>
                </a:extLst>
              </a:tr>
              <a:tr h="137500">
                <a:tc>
                  <a:txBody>
                    <a:bodyPr/>
                    <a:lstStyle/>
                    <a:p>
                      <a:pPr algn="l" fontAlgn="ctr"/>
                      <a:r>
                        <a:rPr lang="en-US" sz="900" b="0" i="0" u="none" strike="noStrike" dirty="0">
                          <a:solidFill>
                            <a:srgbClr val="000000"/>
                          </a:solidFill>
                          <a:effectLst/>
                          <a:latin typeface="メイリオ"/>
                          <a:ea typeface="メイリオ"/>
                        </a:rPr>
                        <a:t>APE01600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経費・仮払精算入力</a:t>
                      </a:r>
                    </a:p>
                  </a:txBody>
                  <a:tcPr marL="7620" marR="7620" marT="7620" marB="0" anchor="ctr"/>
                </a:tc>
                <a:extLst>
                  <a:ext uri="{0D108BD9-81ED-4DB2-BD59-A6C34878D82A}">
                    <a16:rowId xmlns:a16="http://schemas.microsoft.com/office/drawing/2014/main" val="653073376"/>
                  </a:ext>
                </a:extLst>
              </a:tr>
              <a:tr h="137500">
                <a:tc>
                  <a:txBody>
                    <a:bodyPr/>
                    <a:lstStyle/>
                    <a:p>
                      <a:pPr algn="l" fontAlgn="ctr"/>
                      <a:r>
                        <a:rPr lang="en-US" sz="900" b="0" i="0" u="none" strike="noStrike" dirty="0">
                          <a:solidFill>
                            <a:srgbClr val="000000"/>
                          </a:solidFill>
                          <a:effectLst/>
                          <a:latin typeface="メイリオ"/>
                          <a:ea typeface="メイリオ"/>
                        </a:rPr>
                        <a:t>ACE00200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簡易入力</a:t>
                      </a:r>
                    </a:p>
                  </a:txBody>
                  <a:tcPr marL="7620" marR="7620" marT="7620" marB="0" anchor="ctr"/>
                </a:tc>
                <a:extLst>
                  <a:ext uri="{0D108BD9-81ED-4DB2-BD59-A6C34878D82A}">
                    <a16:rowId xmlns:a16="http://schemas.microsoft.com/office/drawing/2014/main" val="20661841"/>
                  </a:ext>
                </a:extLst>
              </a:tr>
              <a:tr h="137500">
                <a:tc>
                  <a:txBody>
                    <a:bodyPr/>
                    <a:lstStyle/>
                    <a:p>
                      <a:pPr algn="l" fontAlgn="ctr"/>
                      <a:r>
                        <a:rPr lang="en-US" sz="900" b="0" i="0" u="none" strike="noStrike" dirty="0">
                          <a:solidFill>
                            <a:srgbClr val="000000"/>
                          </a:solidFill>
                          <a:effectLst/>
                          <a:latin typeface="メイリオ"/>
                          <a:ea typeface="メイリオ"/>
                        </a:rPr>
                        <a:t>AGE00100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仕訳入力</a:t>
                      </a:r>
                    </a:p>
                  </a:txBody>
                  <a:tcPr marL="7620" marR="7620" marT="7620" marB="0" anchor="ctr"/>
                </a:tc>
                <a:extLst>
                  <a:ext uri="{0D108BD9-81ED-4DB2-BD59-A6C34878D82A}">
                    <a16:rowId xmlns:a16="http://schemas.microsoft.com/office/drawing/2014/main" val="1034020435"/>
                  </a:ext>
                </a:extLst>
              </a:tr>
              <a:tr h="137500">
                <a:tc>
                  <a:txBody>
                    <a:bodyPr/>
                    <a:lstStyle/>
                    <a:p>
                      <a:pPr algn="l" fontAlgn="ctr"/>
                      <a:r>
                        <a:rPr lang="en-US" sz="900" b="0" i="0" u="none" strike="noStrike" dirty="0">
                          <a:solidFill>
                            <a:srgbClr val="000000"/>
                          </a:solidFill>
                          <a:effectLst/>
                          <a:latin typeface="メイリオ"/>
                          <a:ea typeface="メイリオ"/>
                        </a:rPr>
                        <a:t>APE00100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支払伝票入力</a:t>
                      </a:r>
                    </a:p>
                  </a:txBody>
                  <a:tcPr marL="7620" marR="7620" marT="7620" marB="0" anchor="ctr"/>
                </a:tc>
                <a:extLst>
                  <a:ext uri="{0D108BD9-81ED-4DB2-BD59-A6C34878D82A}">
                    <a16:rowId xmlns:a16="http://schemas.microsoft.com/office/drawing/2014/main" val="14157648"/>
                  </a:ext>
                </a:extLst>
              </a:tr>
              <a:tr h="137500">
                <a:tc>
                  <a:txBody>
                    <a:bodyPr/>
                    <a:lstStyle/>
                    <a:p>
                      <a:pPr algn="l" fontAlgn="ctr"/>
                      <a:r>
                        <a:rPr lang="en-US" sz="900" b="0" i="0" u="none" strike="noStrike" dirty="0">
                          <a:solidFill>
                            <a:srgbClr val="000000"/>
                          </a:solidFill>
                          <a:effectLst/>
                          <a:latin typeface="メイリオ"/>
                          <a:ea typeface="メイリオ"/>
                        </a:rPr>
                        <a:t>APE06000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定例支払伝票作成</a:t>
                      </a:r>
                    </a:p>
                  </a:txBody>
                  <a:tcPr marL="7620" marR="7620" marT="7620" marB="0" anchor="ctr"/>
                </a:tc>
                <a:extLst>
                  <a:ext uri="{0D108BD9-81ED-4DB2-BD59-A6C34878D82A}">
                    <a16:rowId xmlns:a16="http://schemas.microsoft.com/office/drawing/2014/main" val="4108748969"/>
                  </a:ext>
                </a:extLst>
              </a:tr>
              <a:tr h="137500">
                <a:tc>
                  <a:txBody>
                    <a:bodyPr/>
                    <a:lstStyle/>
                    <a:p>
                      <a:pPr algn="l" fontAlgn="ctr"/>
                      <a:r>
                        <a:rPr lang="en-US" sz="900" b="0" i="0" u="none" strike="noStrike" dirty="0">
                          <a:solidFill>
                            <a:srgbClr val="000000"/>
                          </a:solidFill>
                          <a:effectLst/>
                          <a:latin typeface="メイリオ"/>
                          <a:ea typeface="メイリオ"/>
                        </a:rPr>
                        <a:t>APE06100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前払金一括計上入力</a:t>
                      </a:r>
                    </a:p>
                  </a:txBody>
                  <a:tcPr marL="7620" marR="7620" marT="7620" marB="0" anchor="ctr"/>
                </a:tc>
                <a:extLst>
                  <a:ext uri="{0D108BD9-81ED-4DB2-BD59-A6C34878D82A}">
                    <a16:rowId xmlns:a16="http://schemas.microsoft.com/office/drawing/2014/main" val="4220028736"/>
                  </a:ext>
                </a:extLst>
              </a:tr>
              <a:tr h="137500">
                <a:tc>
                  <a:txBody>
                    <a:bodyPr/>
                    <a:lstStyle/>
                    <a:p>
                      <a:pPr algn="l" fontAlgn="ctr"/>
                      <a:r>
                        <a:rPr lang="en-US" sz="900" b="0" i="0" u="none" strike="noStrike" dirty="0">
                          <a:solidFill>
                            <a:srgbClr val="000000"/>
                          </a:solidFill>
                          <a:effectLst/>
                          <a:latin typeface="メイリオ"/>
                          <a:ea typeface="メイリオ"/>
                        </a:rPr>
                        <a:t>APE00700</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債務計上入力</a:t>
                      </a:r>
                    </a:p>
                  </a:txBody>
                  <a:tcPr marL="7620" marR="7620" marT="7620" marB="0" anchor="ctr"/>
                </a:tc>
                <a:extLst>
                  <a:ext uri="{0D108BD9-81ED-4DB2-BD59-A6C34878D82A}">
                    <a16:rowId xmlns:a16="http://schemas.microsoft.com/office/drawing/2014/main" val="2459600751"/>
                  </a:ext>
                </a:extLst>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3457279803"/>
              </p:ext>
            </p:extLst>
          </p:nvPr>
        </p:nvGraphicFramePr>
        <p:xfrm>
          <a:off x="4808089" y="1455626"/>
          <a:ext cx="4228407" cy="138740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APE01100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債務振替入力</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ARE00100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債権伝票入力</a:t>
                      </a:r>
                    </a:p>
                  </a:txBody>
                  <a:tcPr marL="7620" marR="7620" marT="7620" marB="0" anchor="ctr"/>
                </a:tc>
                <a:extLst>
                  <a:ext uri="{0D108BD9-81ED-4DB2-BD59-A6C34878D82A}">
                    <a16:rowId xmlns:a16="http://schemas.microsoft.com/office/drawing/2014/main" val="2783076920"/>
                  </a:ext>
                </a:extLst>
              </a:tr>
              <a:tr h="137500">
                <a:tc>
                  <a:txBody>
                    <a:bodyPr/>
                    <a:lstStyle/>
                    <a:p>
                      <a:pPr algn="l" fontAlgn="ctr"/>
                      <a:r>
                        <a:rPr lang="en-US" sz="900" b="0" i="0" u="none" strike="noStrike" dirty="0">
                          <a:solidFill>
                            <a:srgbClr val="000000"/>
                          </a:solidFill>
                          <a:effectLst/>
                          <a:latin typeface="メイリオ"/>
                          <a:ea typeface="メイリオ"/>
                        </a:rPr>
                        <a:t>ARE00800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債権計上入力</a:t>
                      </a:r>
                    </a:p>
                  </a:txBody>
                  <a:tcPr marL="7620" marR="7620" marT="7620" marB="0" anchor="ctr"/>
                </a:tc>
                <a:extLst>
                  <a:ext uri="{0D108BD9-81ED-4DB2-BD59-A6C34878D82A}">
                    <a16:rowId xmlns:a16="http://schemas.microsoft.com/office/drawing/2014/main" val="893255060"/>
                  </a:ext>
                </a:extLst>
              </a:tr>
              <a:tr h="137500">
                <a:tc>
                  <a:txBody>
                    <a:bodyPr/>
                    <a:lstStyle/>
                    <a:p>
                      <a:pPr algn="l" fontAlgn="ctr"/>
                      <a:r>
                        <a:rPr lang="en-US" sz="900" b="0" i="0" u="none" strike="noStrike" dirty="0">
                          <a:solidFill>
                            <a:srgbClr val="000000"/>
                          </a:solidFill>
                          <a:effectLst/>
                          <a:latin typeface="メイリオ"/>
                          <a:ea typeface="メイリオ"/>
                        </a:rPr>
                        <a:t>APE00500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会社間支払伝票入力</a:t>
                      </a:r>
                    </a:p>
                  </a:txBody>
                  <a:tcPr marL="7620" marR="7620" marT="7620" marB="0" anchor="ctr"/>
                </a:tc>
                <a:extLst>
                  <a:ext uri="{0D108BD9-81ED-4DB2-BD59-A6C34878D82A}">
                    <a16:rowId xmlns:a16="http://schemas.microsoft.com/office/drawing/2014/main" val="645067471"/>
                  </a:ext>
                </a:extLst>
              </a:tr>
              <a:tr h="137500">
                <a:tc>
                  <a:txBody>
                    <a:bodyPr/>
                    <a:lstStyle/>
                    <a:p>
                      <a:pPr algn="l" fontAlgn="ctr"/>
                      <a:r>
                        <a:rPr lang="en-US" sz="900" b="0" i="0" u="none" strike="noStrike" dirty="0">
                          <a:solidFill>
                            <a:srgbClr val="000000"/>
                          </a:solidFill>
                          <a:effectLst/>
                          <a:latin typeface="メイリオ"/>
                          <a:ea typeface="メイリオ"/>
                        </a:rPr>
                        <a:t>APM06200</a:t>
                      </a:r>
                    </a:p>
                  </a:txBody>
                  <a:tcPr marL="7620" marR="7620" marT="7620" marB="0" anchor="ctr"/>
                </a:tc>
                <a:tc>
                  <a:txBody>
                    <a:bodyPr/>
                    <a:lstStyle/>
                    <a:p>
                      <a:pPr algn="l" fontAlgn="ctr"/>
                      <a:r>
                        <a:rPr lang="en-US" altLang="ja-JP" sz="900" b="0" i="0" u="none" strike="noStrike" dirty="0">
                          <a:solidFill>
                            <a:srgbClr val="000000"/>
                          </a:solidFill>
                          <a:effectLst/>
                          <a:latin typeface="メイリオ"/>
                          <a:ea typeface="メイリオ"/>
                        </a:rPr>
                        <a:t>AI</a:t>
                      </a:r>
                      <a:r>
                        <a:rPr lang="ja-JP" altLang="en-US" sz="900" b="0" i="0" u="none" strike="noStrike">
                          <a:solidFill>
                            <a:srgbClr val="000000"/>
                          </a:solidFill>
                          <a:effectLst/>
                          <a:latin typeface="メイリオ"/>
                          <a:ea typeface="メイリオ"/>
                        </a:rPr>
                        <a:t>経費パターンマスタ登録</a:t>
                      </a:r>
                    </a:p>
                  </a:txBody>
                  <a:tcPr marL="7620" marR="7620" marT="7620" marB="0" anchor="ctr"/>
                </a:tc>
                <a:extLst>
                  <a:ext uri="{0D108BD9-81ED-4DB2-BD59-A6C34878D82A}">
                    <a16:rowId xmlns:a16="http://schemas.microsoft.com/office/drawing/2014/main" val="2068818464"/>
                  </a:ext>
                </a:extLst>
              </a:tr>
              <a:tr h="137500">
                <a:tc>
                  <a:txBody>
                    <a:bodyPr/>
                    <a:lstStyle/>
                    <a:p>
                      <a:pPr algn="l" fontAlgn="ctr"/>
                      <a:r>
                        <a:rPr lang="en-US" sz="900" b="0" i="0" u="none" strike="noStrike" dirty="0">
                          <a:solidFill>
                            <a:srgbClr val="000000"/>
                          </a:solidFill>
                          <a:effectLst/>
                          <a:latin typeface="メイリオ"/>
                          <a:ea typeface="メイリオ"/>
                        </a:rPr>
                        <a:t>BMC00100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モバイル連携処理</a:t>
                      </a:r>
                    </a:p>
                  </a:txBody>
                  <a:tcPr marL="7620" marR="7620" marT="7620" marB="0" anchor="ctr"/>
                </a:tc>
                <a:extLst>
                  <a:ext uri="{0D108BD9-81ED-4DB2-BD59-A6C34878D82A}">
                    <a16:rowId xmlns:a16="http://schemas.microsoft.com/office/drawing/2014/main" val="3462473695"/>
                  </a:ext>
                </a:extLst>
              </a:tr>
              <a:tr h="137500">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ＰＣ層共通初期処理</a:t>
                      </a:r>
                    </a:p>
                  </a:txBody>
                  <a:tcPr marL="7620" marR="7620" marT="7620" marB="0" anchor="ctr"/>
                </a:tc>
                <a:extLst>
                  <a:ext uri="{0D108BD9-81ED-4DB2-BD59-A6C34878D82A}">
                    <a16:rowId xmlns:a16="http://schemas.microsoft.com/office/drawing/2014/main" val="3176097598"/>
                  </a:ext>
                </a:extLst>
              </a:tr>
              <a:tr h="137500">
                <a:tc>
                  <a:txBody>
                    <a:bodyPr/>
                    <a:lstStyle/>
                    <a:p>
                      <a:pPr algn="l" fontAlgn="ctr"/>
                      <a:r>
                        <a:rPr lang="en-US" sz="900" b="0" i="0" u="none" strike="noStrike" dirty="0">
                          <a:solidFill>
                            <a:srgbClr val="000000"/>
                          </a:solidFill>
                          <a:effectLst/>
                          <a:latin typeface="メイリオ"/>
                          <a:ea typeface="メイリオ"/>
                        </a:rPr>
                        <a:t>CLD245</a:t>
                      </a:r>
                    </a:p>
                  </a:txBody>
                  <a:tcPr marL="7620" marR="7620" marT="7620" marB="0" anchor="ctr"/>
                </a:tc>
                <a:tc>
                  <a:txBody>
                    <a:bodyPr/>
                    <a:lstStyle/>
                    <a:p>
                      <a:pPr algn="l" fontAlgn="ctr"/>
                      <a:r>
                        <a:rPr lang="zh-TW" altLang="en-US" sz="900" b="0" i="0" u="none" strike="noStrike" dirty="0">
                          <a:solidFill>
                            <a:srgbClr val="000000"/>
                          </a:solidFill>
                          <a:effectLst/>
                          <a:latin typeface="メイリオ" panose="020B0604030504040204" pitchFamily="50" charset="-128"/>
                          <a:ea typeface="メイリオ" panose="020B0604030504040204" pitchFamily="50" charset="-128"/>
                        </a:rPr>
                        <a:t>費用計上明細編集</a:t>
                      </a:r>
                    </a:p>
                  </a:txBody>
                  <a:tcPr marL="7620" marR="7620" marT="7620" marB="0" anchor="ctr"/>
                </a:tc>
                <a:extLst>
                  <a:ext uri="{0D108BD9-81ED-4DB2-BD59-A6C34878D82A}">
                    <a16:rowId xmlns:a16="http://schemas.microsoft.com/office/drawing/2014/main" val="2566175280"/>
                  </a:ext>
                </a:extLst>
              </a:tr>
            </a:tbl>
          </a:graphicData>
        </a:graphic>
      </p:graphicFrame>
      <p:sp>
        <p:nvSpPr>
          <p:cNvPr id="10" name="角丸四角形 9"/>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4596849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137</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28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対応プログラム一覧</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6" name="テキスト プレースホルダー 2"/>
          <p:cNvSpPr txBox="1">
            <a:spLocks/>
          </p:cNvSpPr>
          <p:nvPr/>
        </p:nvSpPr>
        <p:spPr>
          <a:xfrm>
            <a:off x="420366" y="962276"/>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zh-TW" altLang="en-US" sz="1400" b="1" dirty="0">
                <a:latin typeface="+mn-ea"/>
              </a:rPr>
              <a:t>伝票即印刷対応（支払伝票、債務計上伝票）</a:t>
            </a:r>
            <a:endParaRPr lang="en-US" altLang="ja-JP" sz="1400" b="1" dirty="0">
              <a:latin typeface="+mn-ea"/>
            </a:endParaRPr>
          </a:p>
        </p:txBody>
      </p:sp>
      <p:sp>
        <p:nvSpPr>
          <p:cNvPr id="17" name="テキスト プレースホルダー 2"/>
          <p:cNvSpPr txBox="1">
            <a:spLocks/>
          </p:cNvSpPr>
          <p:nvPr/>
        </p:nvSpPr>
        <p:spPr>
          <a:xfrm>
            <a:off x="359532" y="1214304"/>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18" name="表 17"/>
          <p:cNvGraphicFramePr>
            <a:graphicFrameLocks noGrp="1"/>
          </p:cNvGraphicFramePr>
          <p:nvPr>
            <p:extLst>
              <p:ext uri="{D42A27DB-BD31-4B8C-83A1-F6EECF244321}">
                <p14:modId xmlns:p14="http://schemas.microsoft.com/office/powerpoint/2010/main" val="1145506722"/>
              </p:ext>
            </p:extLst>
          </p:nvPr>
        </p:nvGraphicFramePr>
        <p:xfrm>
          <a:off x="451605" y="1473139"/>
          <a:ext cx="4228407" cy="124262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NSM00100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新会社セットアップ</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a:ea typeface="メイリオ"/>
                        </a:rPr>
                        <a:t>ACM00100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会計管理マスタ登録</a:t>
                      </a:r>
                    </a:p>
                  </a:txBody>
                  <a:tcPr marL="7620" marR="7620" marT="7620" marB="0" anchor="ctr"/>
                </a:tc>
                <a:extLst>
                  <a:ext uri="{0D108BD9-81ED-4DB2-BD59-A6C34878D82A}">
                    <a16:rowId xmlns:a16="http://schemas.microsoft.com/office/drawing/2014/main" val="2783076920"/>
                  </a:ext>
                </a:extLst>
              </a:tr>
              <a:tr h="137500">
                <a:tc>
                  <a:txBody>
                    <a:bodyPr/>
                    <a:lstStyle/>
                    <a:p>
                      <a:pPr algn="l" fontAlgn="ctr"/>
                      <a:r>
                        <a:rPr lang="en-US" sz="900" b="0" i="0" u="none" strike="noStrike" dirty="0">
                          <a:solidFill>
                            <a:srgbClr val="000000"/>
                          </a:solidFill>
                          <a:effectLst/>
                          <a:latin typeface="メイリオ"/>
                          <a:ea typeface="メイリオ"/>
                        </a:rPr>
                        <a:t>APE00100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支払伝票入力</a:t>
                      </a:r>
                    </a:p>
                  </a:txBody>
                  <a:tcPr marL="7620" marR="7620" marT="7620" marB="0" anchor="ctr"/>
                </a:tc>
                <a:extLst>
                  <a:ext uri="{0D108BD9-81ED-4DB2-BD59-A6C34878D82A}">
                    <a16:rowId xmlns:a16="http://schemas.microsoft.com/office/drawing/2014/main" val="893255060"/>
                  </a:ext>
                </a:extLst>
              </a:tr>
              <a:tr h="137500">
                <a:tc>
                  <a:txBody>
                    <a:bodyPr/>
                    <a:lstStyle/>
                    <a:p>
                      <a:pPr algn="l" fontAlgn="ctr"/>
                      <a:r>
                        <a:rPr lang="en-US" sz="900" b="0" i="0" u="none" strike="noStrike" dirty="0">
                          <a:solidFill>
                            <a:srgbClr val="000000"/>
                          </a:solidFill>
                          <a:effectLst/>
                          <a:latin typeface="メイリオ"/>
                          <a:ea typeface="メイリオ"/>
                        </a:rPr>
                        <a:t>APE00700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債務計上入力</a:t>
                      </a:r>
                    </a:p>
                  </a:txBody>
                  <a:tcPr marL="7620" marR="7620" marT="7620" marB="0" anchor="ctr"/>
                </a:tc>
                <a:extLst>
                  <a:ext uri="{0D108BD9-81ED-4DB2-BD59-A6C34878D82A}">
                    <a16:rowId xmlns:a16="http://schemas.microsoft.com/office/drawing/2014/main" val="645067471"/>
                  </a:ext>
                </a:extLst>
              </a:tr>
              <a:tr h="137500">
                <a:tc>
                  <a:txBody>
                    <a:bodyPr/>
                    <a:lstStyle/>
                    <a:p>
                      <a:pPr algn="l" fontAlgn="ctr"/>
                      <a:r>
                        <a:rPr lang="en-US" sz="900" b="0" i="0" u="none" strike="noStrike" dirty="0">
                          <a:solidFill>
                            <a:srgbClr val="000000"/>
                          </a:solidFill>
                          <a:effectLst/>
                          <a:latin typeface="メイリオ"/>
                          <a:ea typeface="メイリオ"/>
                        </a:rPr>
                        <a:t>APE01100</a:t>
                      </a:r>
                    </a:p>
                  </a:txBody>
                  <a:tcPr marL="7620" marR="7620" marT="7620" marB="0" anchor="ctr"/>
                </a:tc>
                <a:tc>
                  <a:txBody>
                    <a:bodyPr/>
                    <a:lstStyle/>
                    <a:p>
                      <a:pPr algn="l" fontAlgn="ctr"/>
                      <a:r>
                        <a:rPr lang="zh-TW" altLang="en-US" sz="900" b="0" i="0" u="none" strike="noStrike">
                          <a:solidFill>
                            <a:srgbClr val="000000"/>
                          </a:solidFill>
                          <a:effectLst/>
                          <a:latin typeface="メイリオ" panose="020B0604030504040204" pitchFamily="50" charset="-128"/>
                          <a:ea typeface="メイリオ" panose="020B0604030504040204" pitchFamily="50" charset="-128"/>
                        </a:rPr>
                        <a:t>債務振替入力</a:t>
                      </a:r>
                    </a:p>
                  </a:txBody>
                  <a:tcPr marL="7620" marR="7620" marT="7620" marB="0" anchor="ctr"/>
                </a:tc>
                <a:extLst>
                  <a:ext uri="{0D108BD9-81ED-4DB2-BD59-A6C34878D82A}">
                    <a16:rowId xmlns:a16="http://schemas.microsoft.com/office/drawing/2014/main" val="2068818464"/>
                  </a:ext>
                </a:extLst>
              </a:tr>
              <a:tr h="137500">
                <a:tc>
                  <a:txBody>
                    <a:bodyPr/>
                    <a:lstStyle/>
                    <a:p>
                      <a:pPr algn="l" fontAlgn="ctr"/>
                      <a:r>
                        <a:rPr lang="en-US" sz="900" b="0" i="0" u="none" strike="noStrike" dirty="0">
                          <a:solidFill>
                            <a:srgbClr val="000000"/>
                          </a:solidFill>
                          <a:effectLst/>
                          <a:latin typeface="メイリオ"/>
                          <a:ea typeface="メイリオ"/>
                        </a:rPr>
                        <a:t>APE06200</a:t>
                      </a:r>
                    </a:p>
                  </a:txBody>
                  <a:tcPr marL="7620" marR="7620" marT="7620" marB="0" anchor="ctr"/>
                </a:tc>
                <a:tc>
                  <a:txBody>
                    <a:bodyPr/>
                    <a:lstStyle/>
                    <a:p>
                      <a:pPr algn="l" fontAlgn="ctr"/>
                      <a:r>
                        <a:rPr lang="en-US" altLang="zh-TW" sz="900" b="0" i="0" u="none" strike="noStrike" dirty="0">
                          <a:solidFill>
                            <a:srgbClr val="000000"/>
                          </a:solidFill>
                          <a:effectLst/>
                          <a:latin typeface="メイリオ"/>
                          <a:ea typeface="メイリオ"/>
                        </a:rPr>
                        <a:t>AI</a:t>
                      </a:r>
                      <a:r>
                        <a:rPr lang="zh-TW" altLang="en-US" sz="900" b="0" i="0" u="none" strike="noStrike">
                          <a:solidFill>
                            <a:srgbClr val="000000"/>
                          </a:solidFill>
                          <a:effectLst/>
                          <a:latin typeface="メイリオ"/>
                          <a:ea typeface="メイリオ"/>
                        </a:rPr>
                        <a:t>支払伝票作成</a:t>
                      </a:r>
                    </a:p>
                  </a:txBody>
                  <a:tcPr marL="7620" marR="7620" marT="7620" marB="0" anchor="ctr"/>
                </a:tc>
                <a:extLst>
                  <a:ext uri="{0D108BD9-81ED-4DB2-BD59-A6C34878D82A}">
                    <a16:rowId xmlns:a16="http://schemas.microsoft.com/office/drawing/2014/main" val="3462473695"/>
                  </a:ext>
                </a:extLst>
              </a:tr>
              <a:tr h="137500">
                <a:tc>
                  <a:txBody>
                    <a:bodyPr/>
                    <a:lstStyle/>
                    <a:p>
                      <a:pPr algn="l" fontAlgn="ctr"/>
                      <a:r>
                        <a:rPr lang="en-US" sz="900" b="0" i="0" u="none" strike="noStrike" dirty="0">
                          <a:solidFill>
                            <a:srgbClr val="000000"/>
                          </a:solidFill>
                          <a:effectLst/>
                          <a:latin typeface="メイリオ"/>
                          <a:ea typeface="メイリオ"/>
                        </a:rPr>
                        <a:t>NLC01000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ログインユーザ関連マスタ取得サービス</a:t>
                      </a:r>
                    </a:p>
                  </a:txBody>
                  <a:tcPr marL="7620" marR="7620" marT="7620" marB="0" anchor="ctr"/>
                </a:tc>
                <a:extLst>
                  <a:ext uri="{0D108BD9-81ED-4DB2-BD59-A6C34878D82A}">
                    <a16:rowId xmlns:a16="http://schemas.microsoft.com/office/drawing/2014/main" val="3176097598"/>
                  </a:ext>
                </a:extLst>
              </a:tr>
            </a:tbl>
          </a:graphicData>
        </a:graphic>
      </p:graphicFrame>
      <p:sp>
        <p:nvSpPr>
          <p:cNvPr id="10" name="テキスト プレースホルダー 2"/>
          <p:cNvSpPr txBox="1">
            <a:spLocks/>
          </p:cNvSpPr>
          <p:nvPr/>
        </p:nvSpPr>
        <p:spPr>
          <a:xfrm>
            <a:off x="420366" y="280230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振込情報コード接頭辞の自動インクリメント対応</a:t>
            </a:r>
            <a:endParaRPr lang="en-US" altLang="ja-JP" sz="1400" b="1" dirty="0">
              <a:latin typeface="+mn-ea"/>
            </a:endParaRPr>
          </a:p>
        </p:txBody>
      </p:sp>
      <p:sp>
        <p:nvSpPr>
          <p:cNvPr id="11" name="テキスト プレースホルダー 2"/>
          <p:cNvSpPr txBox="1">
            <a:spLocks/>
          </p:cNvSpPr>
          <p:nvPr/>
        </p:nvSpPr>
        <p:spPr>
          <a:xfrm>
            <a:off x="359532" y="305432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12" name="表 11"/>
          <p:cNvGraphicFramePr>
            <a:graphicFrameLocks noGrp="1"/>
          </p:cNvGraphicFramePr>
          <p:nvPr/>
        </p:nvGraphicFramePr>
        <p:xfrm>
          <a:off x="451605" y="3313163"/>
          <a:ext cx="4228407" cy="51872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ACF00100</a:t>
                      </a:r>
                    </a:p>
                  </a:txBody>
                  <a:tcPr marL="7620" marR="7620" marT="7620" marB="0" anchor="ctr"/>
                </a:tc>
                <a:tc>
                  <a:txBody>
                    <a:bodyPr/>
                    <a:lstStyle/>
                    <a:p>
                      <a:pPr algn="l"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　外部データ取込　支払伝票</a:t>
                      </a:r>
                    </a:p>
                  </a:txBody>
                  <a:tcPr marL="7620" marR="7620" marT="7620" marB="0" anchor="ctr"/>
                </a:tc>
                <a:extLst>
                  <a:ext uri="{0D108BD9-81ED-4DB2-BD59-A6C34878D82A}">
                    <a16:rowId xmlns:a16="http://schemas.microsoft.com/office/drawing/2014/main" val="1581018082"/>
                  </a:ext>
                </a:extLst>
              </a:tr>
              <a:tr h="137500">
                <a:tc>
                  <a:txBody>
                    <a:bodyPr/>
                    <a:lstStyle/>
                    <a:p>
                      <a:pPr algn="l"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ACF00200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　外部データ連携　支払伝票</a:t>
                      </a:r>
                    </a:p>
                  </a:txBody>
                  <a:tcPr marL="7620" marR="7620" marT="7620" marB="0" anchor="ctr"/>
                </a:tc>
                <a:extLst>
                  <a:ext uri="{0D108BD9-81ED-4DB2-BD59-A6C34878D82A}">
                    <a16:rowId xmlns:a16="http://schemas.microsoft.com/office/drawing/2014/main" val="2783076920"/>
                  </a:ext>
                </a:extLst>
              </a:tr>
            </a:tbl>
          </a:graphicData>
        </a:graphic>
      </p:graphicFrame>
      <p:sp>
        <p:nvSpPr>
          <p:cNvPr id="13" name="テキスト プレースホルダー 2"/>
          <p:cNvSpPr txBox="1">
            <a:spLocks/>
          </p:cNvSpPr>
          <p:nvPr/>
        </p:nvSpPr>
        <p:spPr>
          <a:xfrm>
            <a:off x="4776850" y="951570"/>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経費仮払精算入力画面の改善対応</a:t>
            </a:r>
            <a:endParaRPr lang="en-US" altLang="ja-JP" sz="1400" b="1" dirty="0">
              <a:latin typeface="+mn-ea"/>
            </a:endParaRPr>
          </a:p>
        </p:txBody>
      </p:sp>
      <p:sp>
        <p:nvSpPr>
          <p:cNvPr id="14" name="テキスト プレースホルダー 2"/>
          <p:cNvSpPr txBox="1">
            <a:spLocks/>
          </p:cNvSpPr>
          <p:nvPr/>
        </p:nvSpPr>
        <p:spPr>
          <a:xfrm>
            <a:off x="4716016" y="1203598"/>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15" name="表 14"/>
          <p:cNvGraphicFramePr>
            <a:graphicFrameLocks noGrp="1"/>
          </p:cNvGraphicFramePr>
          <p:nvPr>
            <p:extLst>
              <p:ext uri="{D42A27DB-BD31-4B8C-83A1-F6EECF244321}">
                <p14:modId xmlns:p14="http://schemas.microsoft.com/office/powerpoint/2010/main" val="2133641714"/>
              </p:ext>
            </p:extLst>
          </p:nvPr>
        </p:nvGraphicFramePr>
        <p:xfrm>
          <a:off x="4808089" y="1462433"/>
          <a:ext cx="4228407" cy="3739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fontAlgn="ctr"/>
                      <a:r>
                        <a:rPr lang="en-US" sz="900" b="0" i="0" u="none" strike="noStrike" dirty="0">
                          <a:solidFill>
                            <a:srgbClr val="000000"/>
                          </a:solidFill>
                          <a:effectLst/>
                          <a:latin typeface="メイリオ"/>
                          <a:ea typeface="メイリオ"/>
                        </a:rPr>
                        <a:t>APE01600</a:t>
                      </a:r>
                    </a:p>
                  </a:txBody>
                  <a:tcPr marL="7620" marR="7620" marT="7620" marB="0" anchor="ct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経費・仮払精算入力</a:t>
                      </a:r>
                    </a:p>
                  </a:txBody>
                  <a:tcPr marL="7620" marR="7620" marT="7620" marB="0" anchor="ctr"/>
                </a:tc>
                <a:extLst>
                  <a:ext uri="{0D108BD9-81ED-4DB2-BD59-A6C34878D82A}">
                    <a16:rowId xmlns:a16="http://schemas.microsoft.com/office/drawing/2014/main" val="1581018082"/>
                  </a:ext>
                </a:extLst>
              </a:tr>
            </a:tbl>
          </a:graphicData>
        </a:graphic>
      </p:graphicFrame>
      <p:sp>
        <p:nvSpPr>
          <p:cNvPr id="20" name="テキスト プレースホルダー 2"/>
          <p:cNvSpPr txBox="1">
            <a:spLocks/>
          </p:cNvSpPr>
          <p:nvPr/>
        </p:nvSpPr>
        <p:spPr>
          <a:xfrm>
            <a:off x="4776850" y="2080692"/>
            <a:ext cx="4259646"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400" b="1" dirty="0">
                <a:latin typeface="+mn-ea"/>
              </a:rPr>
              <a:t>伝票パターン登録画面のレイアウト改善対応</a:t>
            </a:r>
            <a:endParaRPr lang="en-US" altLang="ja-JP" sz="1400" b="1" dirty="0">
              <a:latin typeface="+mn-ea"/>
            </a:endParaRPr>
          </a:p>
        </p:txBody>
      </p:sp>
      <p:sp>
        <p:nvSpPr>
          <p:cNvPr id="21" name="テキスト プレースホルダー 2"/>
          <p:cNvSpPr txBox="1">
            <a:spLocks/>
          </p:cNvSpPr>
          <p:nvPr/>
        </p:nvSpPr>
        <p:spPr>
          <a:xfrm>
            <a:off x="4716016" y="2332720"/>
            <a:ext cx="1054285" cy="2574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900"/>
              </a:lnSpc>
              <a:buClr>
                <a:srgbClr val="F9BE00"/>
              </a:buClr>
              <a:buNone/>
              <a:defRPr/>
            </a:pPr>
            <a:r>
              <a:rPr lang="ja-JP" altLang="en-US" sz="1200" dirty="0">
                <a:latin typeface="+mn-ea"/>
              </a:rPr>
              <a:t>＜修正＞</a:t>
            </a:r>
            <a:endParaRPr lang="en-US" altLang="ja-JP" sz="1200" dirty="0">
              <a:solidFill>
                <a:prstClr val="black"/>
              </a:solidFill>
              <a:latin typeface="+mn-ea"/>
            </a:endParaRPr>
          </a:p>
        </p:txBody>
      </p:sp>
      <p:graphicFrame>
        <p:nvGraphicFramePr>
          <p:cNvPr id="22" name="表 21"/>
          <p:cNvGraphicFramePr>
            <a:graphicFrameLocks noGrp="1"/>
          </p:cNvGraphicFramePr>
          <p:nvPr>
            <p:extLst>
              <p:ext uri="{D42A27DB-BD31-4B8C-83A1-F6EECF244321}">
                <p14:modId xmlns:p14="http://schemas.microsoft.com/office/powerpoint/2010/main" val="926559488"/>
              </p:ext>
            </p:extLst>
          </p:nvPr>
        </p:nvGraphicFramePr>
        <p:xfrm>
          <a:off x="4808089" y="2591555"/>
          <a:ext cx="4228407" cy="1097847"/>
        </p:xfrm>
        <a:graphic>
          <a:graphicData uri="http://schemas.openxmlformats.org/drawingml/2006/table">
            <a:tbl>
              <a:tblPr firstRow="1" bandRow="1">
                <a:tableStyleId>{21E4AEA4-8DFA-4A89-87EB-49C32662AFE0}</a:tableStyleId>
              </a:tblPr>
              <a:tblGrid>
                <a:gridCol w="808027">
                  <a:extLst>
                    <a:ext uri="{9D8B030D-6E8A-4147-A177-3AD203B41FA5}">
                      <a16:colId xmlns:a16="http://schemas.microsoft.com/office/drawing/2014/main" val="2969405510"/>
                    </a:ext>
                  </a:extLst>
                </a:gridCol>
                <a:gridCol w="3420380">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tc>
                <a:tc>
                  <a:txBody>
                    <a:bodyPr/>
                    <a:lstStyle/>
                    <a:p>
                      <a:r>
                        <a:rPr kumimoji="1" lang="ja-JP" altLang="en-US" sz="900" dirty="0">
                          <a:latin typeface="+mn-ea"/>
                          <a:ea typeface="+mn-ea"/>
                        </a:rPr>
                        <a:t>機能名称</a:t>
                      </a:r>
                    </a:p>
                  </a:txBody>
                  <a:tcPr/>
                </a:tc>
                <a:extLst>
                  <a:ext uri="{0D108BD9-81ED-4DB2-BD59-A6C34878D82A}">
                    <a16:rowId xmlns:a16="http://schemas.microsoft.com/office/drawing/2014/main" val="1181889838"/>
                  </a:ext>
                </a:extLst>
              </a:tr>
              <a:tr h="137500">
                <a:tc>
                  <a:txBody>
                    <a:bodyPr/>
                    <a:lstStyle/>
                    <a:p>
                      <a:pPr algn="l" rtl="0" fontAlgn="ctr"/>
                      <a:r>
                        <a:rPr lang="en-US" sz="900" b="0" i="0" u="none" strike="noStrike" dirty="0">
                          <a:solidFill>
                            <a:srgbClr val="000000"/>
                          </a:solidFill>
                          <a:effectLst/>
                          <a:latin typeface="メイリオ"/>
                          <a:ea typeface="メイリオ"/>
                        </a:rPr>
                        <a:t>AGM06000</a:t>
                      </a:r>
                    </a:p>
                  </a:txBody>
                  <a:tcPr marL="7620" marR="7620" marT="7620" marB="0" anchor="ct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仕訳パターン登録</a:t>
                      </a:r>
                    </a:p>
                  </a:txBody>
                  <a:tcPr marL="7620" marR="7620" marT="7620" marB="0" anchor="ctr"/>
                </a:tc>
                <a:extLst>
                  <a:ext uri="{0D108BD9-81ED-4DB2-BD59-A6C34878D82A}">
                    <a16:rowId xmlns:a16="http://schemas.microsoft.com/office/drawing/2014/main" val="1581018082"/>
                  </a:ext>
                </a:extLst>
              </a:tr>
              <a:tr h="137500">
                <a:tc>
                  <a:txBody>
                    <a:bodyPr/>
                    <a:lstStyle/>
                    <a:p>
                      <a:pPr algn="l" rtl="0" fontAlgn="ctr"/>
                      <a:r>
                        <a:rPr lang="en-US" sz="900" b="0" i="0" u="none" strike="noStrike" dirty="0">
                          <a:solidFill>
                            <a:srgbClr val="000000"/>
                          </a:solidFill>
                          <a:effectLst/>
                          <a:latin typeface="メイリオ"/>
                          <a:ea typeface="メイリオ"/>
                        </a:rPr>
                        <a:t>APM06000</a:t>
                      </a:r>
                    </a:p>
                  </a:txBody>
                  <a:tcPr marL="7620" marR="7620" marT="7620" marB="0" anchor="ct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支払伝票パターン登録</a:t>
                      </a:r>
                    </a:p>
                  </a:txBody>
                  <a:tcPr marL="7620" marR="7620" marT="7620" marB="0" anchor="ctr"/>
                </a:tc>
                <a:extLst>
                  <a:ext uri="{0D108BD9-81ED-4DB2-BD59-A6C34878D82A}">
                    <a16:rowId xmlns:a16="http://schemas.microsoft.com/office/drawing/2014/main" val="2360209903"/>
                  </a:ext>
                </a:extLst>
              </a:tr>
              <a:tr h="137500">
                <a:tc>
                  <a:txBody>
                    <a:bodyPr/>
                    <a:lstStyle/>
                    <a:p>
                      <a:pPr algn="l" rtl="0" fontAlgn="ctr"/>
                      <a:r>
                        <a:rPr lang="en-US" sz="900" b="0" i="0" u="none" strike="noStrike" dirty="0">
                          <a:solidFill>
                            <a:srgbClr val="000000"/>
                          </a:solidFill>
                          <a:effectLst/>
                          <a:latin typeface="メイリオ"/>
                          <a:ea typeface="メイリオ"/>
                        </a:rPr>
                        <a:t>ARM00600</a:t>
                      </a:r>
                    </a:p>
                  </a:txBody>
                  <a:tcPr marL="7620" marR="7620" marT="7620" marB="0" anchor="ctr"/>
                </a:tc>
                <a:tc>
                  <a:txBody>
                    <a:bodyPr/>
                    <a:lstStyle/>
                    <a:p>
                      <a:pPr algn="l" rtl="0" fontAlgn="ctr"/>
                      <a:r>
                        <a:rPr lang="ja-JP" altLang="en-US" sz="900" b="0" i="0" u="none" strike="noStrike">
                          <a:solidFill>
                            <a:srgbClr val="000000"/>
                          </a:solidFill>
                          <a:effectLst/>
                          <a:latin typeface="メイリオ" panose="020B0604030504040204" pitchFamily="50" charset="-128"/>
                          <a:ea typeface="メイリオ" panose="020B0604030504040204" pitchFamily="50" charset="-128"/>
                        </a:rPr>
                        <a:t>債権伝票パターン登録</a:t>
                      </a:r>
                    </a:p>
                  </a:txBody>
                  <a:tcPr marL="7620" marR="7620" marT="7620" marB="0" anchor="ctr"/>
                </a:tc>
                <a:extLst>
                  <a:ext uri="{0D108BD9-81ED-4DB2-BD59-A6C34878D82A}">
                    <a16:rowId xmlns:a16="http://schemas.microsoft.com/office/drawing/2014/main" val="1386492384"/>
                  </a:ext>
                </a:extLst>
              </a:tr>
              <a:tr h="137500">
                <a:tc>
                  <a:txBody>
                    <a:bodyPr/>
                    <a:lstStyle/>
                    <a:p>
                      <a:pPr algn="l" rtl="0" fontAlgn="ctr"/>
                      <a:r>
                        <a:rPr lang="en-US" sz="900" b="0" i="0" u="none" strike="noStrike" dirty="0">
                          <a:solidFill>
                            <a:srgbClr val="000000"/>
                          </a:solidFill>
                          <a:effectLst/>
                          <a:latin typeface="メイリオ"/>
                          <a:ea typeface="メイリオ"/>
                        </a:rPr>
                        <a:t>ACM00600</a:t>
                      </a:r>
                    </a:p>
                  </a:txBody>
                  <a:tcPr marL="7620" marR="7620" marT="7620" marB="0" anchor="ctr"/>
                </a:tc>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簡易入力伝票パターンマスタ登録</a:t>
                      </a:r>
                    </a:p>
                  </a:txBody>
                  <a:tcPr marL="7620" marR="7620" marT="7620" marB="0" anchor="ctr"/>
                </a:tc>
                <a:extLst>
                  <a:ext uri="{0D108BD9-81ED-4DB2-BD59-A6C34878D82A}">
                    <a16:rowId xmlns:a16="http://schemas.microsoft.com/office/drawing/2014/main" val="2783076920"/>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AGM06100</a:t>
                      </a:r>
                    </a:p>
                  </a:txBody>
                  <a:tcPr marL="7620" marR="7620" marT="7620" marB="0" anchor="ctr"/>
                </a:tc>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定例仕訳登録</a:t>
                      </a:r>
                    </a:p>
                  </a:txBody>
                  <a:tcPr marL="7620" marR="7620" marT="7620" marB="0" anchor="ctr"/>
                </a:tc>
                <a:extLst>
                  <a:ext uri="{0D108BD9-81ED-4DB2-BD59-A6C34878D82A}">
                    <a16:rowId xmlns:a16="http://schemas.microsoft.com/office/drawing/2014/main" val="1304755339"/>
                  </a:ext>
                </a:extLst>
              </a:tr>
              <a:tr h="137500">
                <a:tc>
                  <a:txBody>
                    <a:bodyPr/>
                    <a:lstStyle/>
                    <a:p>
                      <a:pPr algn="l" rtl="0" fontAlgn="ctr"/>
                      <a:r>
                        <a:rPr lang="en-US" sz="900" b="0" i="0" u="none" strike="noStrike" dirty="0">
                          <a:solidFill>
                            <a:srgbClr val="000000"/>
                          </a:solidFill>
                          <a:effectLst/>
                          <a:latin typeface="メイリオ" panose="020B0604030504040204" pitchFamily="50" charset="-128"/>
                          <a:ea typeface="メイリオ" panose="020B0604030504040204" pitchFamily="50" charset="-128"/>
                        </a:rPr>
                        <a:t>APM06100</a:t>
                      </a:r>
                    </a:p>
                  </a:txBody>
                  <a:tcPr marL="7620" marR="7620" marT="7620" marB="0" anchor="ctr"/>
                </a:tc>
                <a:tc>
                  <a:txBody>
                    <a:bodyPr/>
                    <a:lstStyle/>
                    <a:p>
                      <a:pPr algn="l" rtl="0"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rPr>
                        <a:t>定例支払登録</a:t>
                      </a:r>
                    </a:p>
                  </a:txBody>
                  <a:tcPr marL="7620" marR="7620" marT="7620" marB="0" anchor="ctr"/>
                </a:tc>
                <a:extLst>
                  <a:ext uri="{0D108BD9-81ED-4DB2-BD59-A6C34878D82A}">
                    <a16:rowId xmlns:a16="http://schemas.microsoft.com/office/drawing/2014/main" val="4286632357"/>
                  </a:ext>
                </a:extLst>
              </a:tr>
            </a:tbl>
          </a:graphicData>
        </a:graphic>
      </p:graphicFrame>
      <p:sp>
        <p:nvSpPr>
          <p:cNvPr id="19" name="角丸四角形 18"/>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4741645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138</a:t>
            </a:fld>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タイトル 3"/>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28.</a:t>
            </a:r>
            <a:r>
              <a:rPr lang="ja-JP" altLang="en-US" sz="1800" dirty="0">
                <a:solidFill>
                  <a:prstClr val="white"/>
                </a:solidFill>
                <a:latin typeface="+mn-ea"/>
                <a:ea typeface="+mn-ea"/>
              </a:rPr>
              <a:t>対応プログラム一覧</a:t>
            </a:r>
            <a:endParaRPr lang="ja-JP" altLang="en-US" sz="1800" dirty="0">
              <a:latin typeface="+mn-ea"/>
              <a:ea typeface="+mn-ea"/>
            </a:endParaRPr>
          </a:p>
        </p:txBody>
      </p:sp>
      <p:sp>
        <p:nvSpPr>
          <p:cNvPr id="15" name="テキスト プレースホルダー 2"/>
          <p:cNvSpPr txBox="1">
            <a:spLocks noGrp="1"/>
          </p:cNvSpPr>
          <p:nvPr>
            <p:ph type="body" sz="quarter" idx="14"/>
          </p:nvPr>
        </p:nvSpPr>
        <p:spPr>
          <a:xfrm>
            <a:off x="360000" y="951570"/>
            <a:ext cx="8424000" cy="3780420"/>
          </a:xfrm>
          <a:prstGeom prst="rect">
            <a:avLst/>
          </a:prstGeom>
        </p:spPr>
        <p:txBody>
          <a:bodyPr lIns="0" tIns="0" rIns="0" bIns="0" anchor="t">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spcBef>
                <a:spcPts val="225"/>
              </a:spcBef>
              <a:buClr>
                <a:srgbClr val="F9BE00"/>
              </a:buClr>
              <a:buNone/>
              <a:defRPr/>
            </a:pPr>
            <a:r>
              <a:rPr lang="ja-JP" altLang="en-US" sz="1400" b="1">
                <a:latin typeface="メイリオ"/>
                <a:ea typeface="メイリオ"/>
              </a:rPr>
              <a:t>ワークフロー承認の性能改善</a:t>
            </a:r>
            <a:endParaRPr lang="en-US" altLang="ja-JP" sz="1400" b="1">
              <a:latin typeface="メイリオ"/>
              <a:ea typeface="メイリオ"/>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r>
              <a:rPr lang="en-US" altLang="ja-JP" sz="1400" b="1" dirty="0">
                <a:solidFill>
                  <a:prstClr val="black"/>
                </a:solidFill>
              </a:rPr>
              <a:t>2.</a:t>
            </a:r>
            <a:r>
              <a:rPr lang="ja-JP" altLang="en-US" sz="1400" b="1" dirty="0">
                <a:solidFill>
                  <a:prstClr val="black"/>
                </a:solidFill>
              </a:rPr>
              <a:t>決済時明細出力の仕様変更</a:t>
            </a:r>
            <a:endParaRPr lang="en-US" altLang="ja-JP" sz="1400" b="1" dirty="0">
              <a:solidFill>
                <a:prstClr val="black"/>
              </a:solidFill>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a:p>
            <a:pPr marL="0" indent="0" defTabSz="685800">
              <a:spcBef>
                <a:spcPts val="225"/>
              </a:spcBef>
              <a:buClr>
                <a:srgbClr val="F9BE00"/>
              </a:buClr>
              <a:buNone/>
              <a:defRPr/>
            </a:pPr>
            <a:r>
              <a:rPr lang="en-US" altLang="ja-JP" sz="1400" b="1" dirty="0">
                <a:solidFill>
                  <a:prstClr val="black"/>
                </a:solidFill>
              </a:rPr>
              <a:t>3.</a:t>
            </a:r>
            <a:r>
              <a:rPr lang="ja-JP" altLang="en-US" sz="1400" b="1" dirty="0">
                <a:solidFill>
                  <a:prstClr val="black"/>
                </a:solidFill>
              </a:rPr>
              <a:t>手動消込の性能改善</a:t>
            </a:r>
            <a:endParaRPr lang="en-US" altLang="ja-JP" sz="1400" b="1" dirty="0">
              <a:solidFill>
                <a:prstClr val="black"/>
              </a:solidFill>
            </a:endParaRPr>
          </a:p>
          <a:p>
            <a:pPr marL="0" indent="0" defTabSz="685800">
              <a:spcBef>
                <a:spcPts val="225"/>
              </a:spcBef>
              <a:buClr>
                <a:srgbClr val="F9BE00"/>
              </a:buClr>
              <a:buNone/>
              <a:defRPr/>
            </a:pPr>
            <a:endParaRPr lang="en-US" altLang="ja-JP" sz="1400" b="1" dirty="0">
              <a:solidFill>
                <a:prstClr val="black"/>
              </a:solidFill>
            </a:endParaRPr>
          </a:p>
          <a:p>
            <a:pPr marL="0" indent="0" defTabSz="685800">
              <a:spcBef>
                <a:spcPts val="225"/>
              </a:spcBef>
              <a:buClr>
                <a:srgbClr val="F9BE00"/>
              </a:buClr>
              <a:buNone/>
              <a:defRPr/>
            </a:pPr>
            <a:endParaRPr lang="en-US" altLang="ja-JP" sz="1400" b="1" dirty="0">
              <a:solidFill>
                <a:prstClr val="black"/>
              </a:solidFill>
              <a:latin typeface="メイリオ"/>
              <a:ea typeface="メイリオ"/>
            </a:endParaRPr>
          </a:p>
        </p:txBody>
      </p:sp>
      <p:sp>
        <p:nvSpPr>
          <p:cNvPr id="16" name="テキスト プレースホルダー 2"/>
          <p:cNvSpPr txBox="1">
            <a:spLocks/>
          </p:cNvSpPr>
          <p:nvPr/>
        </p:nvSpPr>
        <p:spPr>
          <a:xfrm>
            <a:off x="287524" y="1127709"/>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200" dirty="0">
                <a:solidFill>
                  <a:prstClr val="black"/>
                </a:solidFill>
                <a:latin typeface="メイリオ"/>
                <a:ea typeface="メイリオ"/>
              </a:rPr>
              <a:t>＜修正＞</a:t>
            </a:r>
            <a:endParaRPr lang="en-US" altLang="ja-JP" sz="1200" dirty="0">
              <a:solidFill>
                <a:prstClr val="black"/>
              </a:solidFill>
              <a:latin typeface="メイリオ"/>
              <a:ea typeface="メイリオ"/>
            </a:endParaRPr>
          </a:p>
        </p:txBody>
      </p:sp>
      <p:graphicFrame>
        <p:nvGraphicFramePr>
          <p:cNvPr id="18" name="表 17"/>
          <p:cNvGraphicFramePr>
            <a:graphicFrameLocks noGrp="1"/>
          </p:cNvGraphicFramePr>
          <p:nvPr/>
        </p:nvGraphicFramePr>
        <p:xfrm>
          <a:off x="405796" y="1358181"/>
          <a:ext cx="4228407" cy="366667"/>
        </p:xfrm>
        <a:graphic>
          <a:graphicData uri="http://schemas.openxmlformats.org/drawingml/2006/table">
            <a:tbl>
              <a:tblPr firstRow="1" bandRow="1">
                <a:tableStyleId>{21E4AEA4-8DFA-4A89-87EB-49C32662AFE0}</a:tableStyleId>
              </a:tblPr>
              <a:tblGrid>
                <a:gridCol w="919942">
                  <a:extLst>
                    <a:ext uri="{9D8B030D-6E8A-4147-A177-3AD203B41FA5}">
                      <a16:colId xmlns:a16="http://schemas.microsoft.com/office/drawing/2014/main" val="2969405510"/>
                    </a:ext>
                  </a:extLst>
                </a:gridCol>
                <a:gridCol w="3308465">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solidFill>
                      <a:schemeClr val="tx2"/>
                    </a:solidFill>
                  </a:tcPr>
                </a:tc>
                <a:tc>
                  <a:txBody>
                    <a:bodyPr/>
                    <a:lstStyle/>
                    <a:p>
                      <a:r>
                        <a:rPr kumimoji="1" lang="ja-JP" altLang="en-US" sz="900" dirty="0">
                          <a:latin typeface="+mn-ea"/>
                          <a:ea typeface="+mn-ea"/>
                        </a:rPr>
                        <a:t>機能名称</a:t>
                      </a:r>
                    </a:p>
                  </a:txBody>
                  <a:tcPr>
                    <a:solidFill>
                      <a:schemeClr val="tx2"/>
                    </a:solidFill>
                  </a:tcPr>
                </a:tc>
                <a:extLst>
                  <a:ext uri="{0D108BD9-81ED-4DB2-BD59-A6C34878D82A}">
                    <a16:rowId xmlns:a16="http://schemas.microsoft.com/office/drawing/2014/main" val="1181889838"/>
                  </a:ext>
                </a:extLst>
              </a:tr>
              <a:tr h="137500">
                <a:tc>
                  <a:txBody>
                    <a:bodyPr/>
                    <a:lstStyle/>
                    <a:p>
                      <a:pPr algn="l" fontAlgn="ctr"/>
                      <a:r>
                        <a:rPr lang="en-US" altLang="ja-JP" sz="900" b="0" i="0" u="none" strike="noStrike" dirty="0">
                          <a:solidFill>
                            <a:schemeClr val="tx1"/>
                          </a:solidFill>
                          <a:effectLst/>
                          <a:latin typeface="+mn-ea"/>
                          <a:ea typeface="+mn-ea"/>
                        </a:rPr>
                        <a:t>ACA00100</a:t>
                      </a:r>
                      <a:endParaRPr lang="en-US" sz="900" b="0" i="0" u="none" strike="noStrike" dirty="0">
                        <a:solidFill>
                          <a:schemeClr val="tx1"/>
                        </a:solidFill>
                        <a:effectLst/>
                        <a:latin typeface="+mn-ea"/>
                        <a:ea typeface="+mn-ea"/>
                      </a:endParaRPr>
                    </a:p>
                  </a:txBody>
                  <a:tcPr marL="0" marR="0" marT="0" marB="0" anchor="ctr"/>
                </a:tc>
                <a:tc>
                  <a:txBody>
                    <a:bodyPr/>
                    <a:lstStyle/>
                    <a:p>
                      <a:pPr algn="l" fontAlgn="ctr"/>
                      <a:r>
                        <a:rPr lang="ja-JP" altLang="en-US" sz="900" b="0" i="0" u="none" strike="noStrike" dirty="0">
                          <a:solidFill>
                            <a:schemeClr val="tx1"/>
                          </a:solidFill>
                          <a:effectLst/>
                          <a:latin typeface="+mn-ea"/>
                          <a:ea typeface="+mn-ea"/>
                        </a:rPr>
                        <a:t>ワークフロー承認</a:t>
                      </a:r>
                      <a:endParaRPr lang="zh-TW" altLang="en-US" sz="900" b="0" i="0" u="none" strike="noStrike" dirty="0">
                        <a:solidFill>
                          <a:schemeClr val="tx1"/>
                        </a:solidFill>
                        <a:effectLst/>
                        <a:latin typeface="+mn-ea"/>
                        <a:ea typeface="+mn-ea"/>
                      </a:endParaRPr>
                    </a:p>
                  </a:txBody>
                  <a:tcPr marL="0" marR="0" marT="0" marB="0" anchor="ctr"/>
                </a:tc>
                <a:extLst>
                  <a:ext uri="{0D108BD9-81ED-4DB2-BD59-A6C34878D82A}">
                    <a16:rowId xmlns:a16="http://schemas.microsoft.com/office/drawing/2014/main" val="1581018082"/>
                  </a:ext>
                </a:extLst>
              </a:tr>
            </a:tbl>
          </a:graphicData>
        </a:graphic>
      </p:graphicFrame>
      <p:sp>
        <p:nvSpPr>
          <p:cNvPr id="19" name="テキスト プレースホルダー 2"/>
          <p:cNvSpPr txBox="1">
            <a:spLocks/>
          </p:cNvSpPr>
          <p:nvPr/>
        </p:nvSpPr>
        <p:spPr>
          <a:xfrm>
            <a:off x="241728" y="2116687"/>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200" dirty="0">
                <a:solidFill>
                  <a:prstClr val="black"/>
                </a:solidFill>
                <a:latin typeface="メイリオ"/>
                <a:ea typeface="メイリオ"/>
              </a:rPr>
              <a:t>＜修正＞</a:t>
            </a:r>
            <a:endParaRPr lang="en-US" altLang="ja-JP" sz="1200" dirty="0">
              <a:solidFill>
                <a:prstClr val="black"/>
              </a:solidFill>
              <a:latin typeface="メイリオ"/>
              <a:ea typeface="メイリオ"/>
            </a:endParaRPr>
          </a:p>
        </p:txBody>
      </p:sp>
      <p:graphicFrame>
        <p:nvGraphicFramePr>
          <p:cNvPr id="20" name="表 19"/>
          <p:cNvGraphicFramePr>
            <a:graphicFrameLocks noGrp="1"/>
          </p:cNvGraphicFramePr>
          <p:nvPr>
            <p:extLst>
              <p:ext uri="{D42A27DB-BD31-4B8C-83A1-F6EECF244321}">
                <p14:modId xmlns:p14="http://schemas.microsoft.com/office/powerpoint/2010/main" val="3874561023"/>
              </p:ext>
            </p:extLst>
          </p:nvPr>
        </p:nvGraphicFramePr>
        <p:xfrm>
          <a:off x="405796" y="2344000"/>
          <a:ext cx="4228407" cy="943039"/>
        </p:xfrm>
        <a:graphic>
          <a:graphicData uri="http://schemas.openxmlformats.org/drawingml/2006/table">
            <a:tbl>
              <a:tblPr firstRow="1" bandRow="1">
                <a:tableStyleId>{21E4AEA4-8DFA-4A89-87EB-49C32662AFE0}</a:tableStyleId>
              </a:tblPr>
              <a:tblGrid>
                <a:gridCol w="919942">
                  <a:extLst>
                    <a:ext uri="{9D8B030D-6E8A-4147-A177-3AD203B41FA5}">
                      <a16:colId xmlns:a16="http://schemas.microsoft.com/office/drawing/2014/main" val="2969405510"/>
                    </a:ext>
                  </a:extLst>
                </a:gridCol>
                <a:gridCol w="3308465">
                  <a:extLst>
                    <a:ext uri="{9D8B030D-6E8A-4147-A177-3AD203B41FA5}">
                      <a16:colId xmlns:a16="http://schemas.microsoft.com/office/drawing/2014/main" val="2903392745"/>
                    </a:ext>
                  </a:extLst>
                </a:gridCol>
              </a:tblGrid>
              <a:tr h="229167">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solidFill>
                      <a:schemeClr val="tx2"/>
                    </a:solidFill>
                  </a:tcPr>
                </a:tc>
                <a:tc>
                  <a:txBody>
                    <a:bodyPr/>
                    <a:lstStyle/>
                    <a:p>
                      <a:r>
                        <a:rPr kumimoji="1" lang="ja-JP" altLang="en-US" sz="900" dirty="0">
                          <a:latin typeface="+mn-ea"/>
                          <a:ea typeface="+mn-ea"/>
                        </a:rPr>
                        <a:t>機能名称</a:t>
                      </a:r>
                    </a:p>
                  </a:txBody>
                  <a:tcPr>
                    <a:solidFill>
                      <a:schemeClr val="tx2"/>
                    </a:solidFill>
                  </a:tcPr>
                </a:tc>
                <a:extLst>
                  <a:ext uri="{0D108BD9-81ED-4DB2-BD59-A6C34878D82A}">
                    <a16:rowId xmlns:a16="http://schemas.microsoft.com/office/drawing/2014/main" val="1181889838"/>
                  </a:ext>
                </a:extLst>
              </a:tr>
              <a:tr h="192505">
                <a:tc>
                  <a:txBody>
                    <a:bodyPr/>
                    <a:lstStyle/>
                    <a:p>
                      <a:pPr algn="l" fontAlgn="ctr"/>
                      <a:r>
                        <a:rPr lang="en-US" altLang="ja-JP" sz="900" b="0" i="0" u="none" strike="noStrike" dirty="0">
                          <a:solidFill>
                            <a:schemeClr val="tx1"/>
                          </a:solidFill>
                          <a:effectLst/>
                          <a:latin typeface="+mn-ea"/>
                          <a:ea typeface="+mn-ea"/>
                        </a:rPr>
                        <a:t>NSM00100</a:t>
                      </a:r>
                      <a:endParaRPr lang="en-US" sz="900" b="0" i="0" u="none" strike="noStrike" dirty="0">
                        <a:solidFill>
                          <a:schemeClr val="tx1"/>
                        </a:solidFill>
                        <a:effectLst/>
                        <a:latin typeface="+mn-ea"/>
                        <a:ea typeface="+mn-ea"/>
                      </a:endParaRPr>
                    </a:p>
                  </a:txBody>
                  <a:tcPr marL="0" marR="0" marT="0" marB="0" anchor="ctr"/>
                </a:tc>
                <a:tc>
                  <a:txBody>
                    <a:bodyPr/>
                    <a:lstStyle/>
                    <a:p>
                      <a:pPr algn="l" fontAlgn="ctr"/>
                      <a:r>
                        <a:rPr lang="ja-JP" altLang="en-US" sz="900" b="0" i="0" u="none" strike="noStrike" dirty="0">
                          <a:solidFill>
                            <a:schemeClr val="tx1"/>
                          </a:solidFill>
                          <a:effectLst/>
                          <a:latin typeface="+mn-ea"/>
                          <a:ea typeface="+mn-ea"/>
                        </a:rPr>
                        <a:t>新会社セットアップ</a:t>
                      </a:r>
                      <a:endParaRPr lang="zh-TW" altLang="en-US" sz="900" b="0" i="0" u="none" strike="noStrike" dirty="0">
                        <a:solidFill>
                          <a:schemeClr val="tx1"/>
                        </a:solidFill>
                        <a:effectLst/>
                        <a:latin typeface="+mn-ea"/>
                        <a:ea typeface="+mn-ea"/>
                      </a:endParaRPr>
                    </a:p>
                  </a:txBody>
                  <a:tcPr marL="0" marR="0" marT="0" marB="0" anchor="ctr"/>
                </a:tc>
                <a:extLst>
                  <a:ext uri="{0D108BD9-81ED-4DB2-BD59-A6C34878D82A}">
                    <a16:rowId xmlns:a16="http://schemas.microsoft.com/office/drawing/2014/main" val="1581018082"/>
                  </a:ext>
                </a:extLst>
              </a:tr>
              <a:tr h="144378">
                <a:tc>
                  <a:txBody>
                    <a:bodyPr/>
                    <a:lstStyle/>
                    <a:p>
                      <a:pPr algn="l" fontAlgn="ctr"/>
                      <a:r>
                        <a:rPr lang="en-US" altLang="ja-JP" sz="900" b="0" i="0" u="none" strike="noStrike" dirty="0">
                          <a:solidFill>
                            <a:schemeClr val="tx1"/>
                          </a:solidFill>
                          <a:effectLst/>
                          <a:latin typeface="+mn-ea"/>
                          <a:ea typeface="+mn-ea"/>
                        </a:rPr>
                        <a:t>ACM00100</a:t>
                      </a:r>
                      <a:endParaRPr lang="en-US" sz="900" b="0" i="0" u="none" strike="noStrike" dirty="0">
                        <a:solidFill>
                          <a:schemeClr val="tx1"/>
                        </a:solidFill>
                        <a:effectLst/>
                        <a:latin typeface="+mn-ea"/>
                        <a:ea typeface="+mn-ea"/>
                      </a:endParaRPr>
                    </a:p>
                  </a:txBody>
                  <a:tcPr marL="0" marR="0" marT="0" marB="0" anchor="ctr"/>
                </a:tc>
                <a:tc>
                  <a:txBody>
                    <a:bodyPr/>
                    <a:lstStyle/>
                    <a:p>
                      <a:pPr algn="l" fontAlgn="ctr"/>
                      <a:r>
                        <a:rPr lang="ja-JP" altLang="en-US" sz="900" b="0" i="0" u="none" strike="noStrike" dirty="0">
                          <a:solidFill>
                            <a:schemeClr val="tx1"/>
                          </a:solidFill>
                          <a:effectLst/>
                          <a:latin typeface="+mn-ea"/>
                          <a:ea typeface="+mn-ea"/>
                        </a:rPr>
                        <a:t>会計管理マスタ登録</a:t>
                      </a:r>
                      <a:endParaRPr lang="zh-TW" altLang="en-US" sz="900" b="0" i="0" u="none" strike="noStrike" dirty="0">
                        <a:solidFill>
                          <a:schemeClr val="tx1"/>
                        </a:solidFill>
                        <a:effectLst/>
                        <a:latin typeface="+mn-ea"/>
                        <a:ea typeface="+mn-ea"/>
                      </a:endParaRPr>
                    </a:p>
                  </a:txBody>
                  <a:tcPr marL="0" marR="0" marT="0" marB="0" anchor="ctr"/>
                </a:tc>
                <a:extLst>
                  <a:ext uri="{0D108BD9-81ED-4DB2-BD59-A6C34878D82A}">
                    <a16:rowId xmlns:a16="http://schemas.microsoft.com/office/drawing/2014/main" val="1836037306"/>
                  </a:ext>
                </a:extLst>
              </a:tr>
              <a:tr h="184484">
                <a:tc>
                  <a:txBody>
                    <a:bodyPr/>
                    <a:lstStyle/>
                    <a:p>
                      <a:pPr algn="l" fontAlgn="ctr"/>
                      <a:r>
                        <a:rPr lang="en-US" altLang="ja-JP" sz="900" b="0" i="0" u="none" strike="noStrike" dirty="0">
                          <a:solidFill>
                            <a:schemeClr val="tx1"/>
                          </a:solidFill>
                          <a:effectLst/>
                          <a:latin typeface="+mn-ea"/>
                          <a:ea typeface="+mn-ea"/>
                        </a:rPr>
                        <a:t>ACP08000</a:t>
                      </a:r>
                      <a:endParaRPr lang="en-US" sz="900" b="0" i="0" u="none" strike="noStrike" dirty="0">
                        <a:solidFill>
                          <a:schemeClr val="tx1"/>
                        </a:solidFill>
                        <a:effectLst/>
                        <a:latin typeface="+mn-ea"/>
                        <a:ea typeface="+mn-ea"/>
                      </a:endParaRPr>
                    </a:p>
                  </a:txBody>
                  <a:tcPr marL="0" marR="0" marT="0" marB="0" anchor="ctr"/>
                </a:tc>
                <a:tc>
                  <a:txBody>
                    <a:bodyPr/>
                    <a:lstStyle/>
                    <a:p>
                      <a:pPr algn="l" fontAlgn="ctr"/>
                      <a:r>
                        <a:rPr lang="ja-JP" altLang="en-US" sz="900" b="0" i="0" u="none" strike="noStrike" dirty="0">
                          <a:solidFill>
                            <a:schemeClr val="tx1"/>
                          </a:solidFill>
                          <a:effectLst/>
                          <a:latin typeface="+mn-ea"/>
                          <a:ea typeface="+mn-ea"/>
                        </a:rPr>
                        <a:t>伝票チェックリスト</a:t>
                      </a:r>
                      <a:endParaRPr lang="zh-TW" altLang="en-US" sz="900" b="0" i="0" u="none" strike="noStrike" dirty="0">
                        <a:solidFill>
                          <a:schemeClr val="tx1"/>
                        </a:solidFill>
                        <a:effectLst/>
                        <a:latin typeface="+mn-ea"/>
                        <a:ea typeface="+mn-ea"/>
                      </a:endParaRPr>
                    </a:p>
                  </a:txBody>
                  <a:tcPr marL="0" marR="0" marT="0" marB="0" anchor="ctr"/>
                </a:tc>
                <a:extLst>
                  <a:ext uri="{0D108BD9-81ED-4DB2-BD59-A6C34878D82A}">
                    <a16:rowId xmlns:a16="http://schemas.microsoft.com/office/drawing/2014/main" val="3459952506"/>
                  </a:ext>
                </a:extLst>
              </a:tr>
              <a:tr h="192505">
                <a:tc>
                  <a:txBody>
                    <a:bodyPr/>
                    <a:lstStyle/>
                    <a:p>
                      <a:pPr algn="l" fontAlgn="ctr"/>
                      <a:r>
                        <a:rPr lang="en-US" altLang="ja-JP" sz="900" b="0" i="0" u="none" strike="noStrike" dirty="0">
                          <a:solidFill>
                            <a:schemeClr val="tx1"/>
                          </a:solidFill>
                          <a:effectLst/>
                          <a:latin typeface="+mn-ea"/>
                          <a:ea typeface="+mn-ea"/>
                        </a:rPr>
                        <a:t>ACP08100</a:t>
                      </a:r>
                      <a:endParaRPr lang="en-US" sz="900" b="0" i="0" u="none" strike="noStrike" dirty="0">
                        <a:solidFill>
                          <a:schemeClr val="tx1"/>
                        </a:solidFill>
                        <a:effectLst/>
                        <a:latin typeface="+mn-ea"/>
                        <a:ea typeface="+mn-ea"/>
                      </a:endParaRPr>
                    </a:p>
                  </a:txBody>
                  <a:tcPr marL="0" marR="0" marT="0" marB="0" anchor="ctr"/>
                </a:tc>
                <a:tc>
                  <a:txBody>
                    <a:bodyPr/>
                    <a:lstStyle/>
                    <a:p>
                      <a:pPr algn="l" fontAlgn="ctr"/>
                      <a:r>
                        <a:rPr lang="ja-JP" altLang="en-US" sz="900" b="0" i="0" u="none" strike="noStrike" dirty="0">
                          <a:solidFill>
                            <a:schemeClr val="tx1"/>
                          </a:solidFill>
                          <a:effectLst/>
                          <a:latin typeface="+mn-ea"/>
                          <a:ea typeface="+mn-ea"/>
                        </a:rPr>
                        <a:t>各種伝票発行（詳細表示）</a:t>
                      </a:r>
                      <a:endParaRPr lang="zh-TW" altLang="en-US" sz="900" b="0" i="0" u="none" strike="noStrike" dirty="0">
                        <a:solidFill>
                          <a:schemeClr val="tx1"/>
                        </a:solidFill>
                        <a:effectLst/>
                        <a:latin typeface="+mn-ea"/>
                        <a:ea typeface="+mn-ea"/>
                      </a:endParaRPr>
                    </a:p>
                  </a:txBody>
                  <a:tcPr marL="0" marR="0" marT="0" marB="0" anchor="ctr"/>
                </a:tc>
                <a:extLst>
                  <a:ext uri="{0D108BD9-81ED-4DB2-BD59-A6C34878D82A}">
                    <a16:rowId xmlns:a16="http://schemas.microsoft.com/office/drawing/2014/main" val="3006592236"/>
                  </a:ext>
                </a:extLst>
              </a:tr>
            </a:tbl>
          </a:graphicData>
        </a:graphic>
      </p:graphicFrame>
      <p:sp>
        <p:nvSpPr>
          <p:cNvPr id="21" name="テキスト プレースホルダー 2"/>
          <p:cNvSpPr txBox="1">
            <a:spLocks/>
          </p:cNvSpPr>
          <p:nvPr/>
        </p:nvSpPr>
        <p:spPr>
          <a:xfrm>
            <a:off x="273832" y="3540967"/>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200" dirty="0">
                <a:solidFill>
                  <a:prstClr val="black"/>
                </a:solidFill>
                <a:latin typeface="メイリオ"/>
                <a:ea typeface="メイリオ"/>
              </a:rPr>
              <a:t>＜修正＞</a:t>
            </a:r>
            <a:endParaRPr lang="en-US" altLang="ja-JP" sz="1200" dirty="0">
              <a:solidFill>
                <a:prstClr val="black"/>
              </a:solidFill>
              <a:latin typeface="メイリオ"/>
              <a:ea typeface="メイリオ"/>
            </a:endParaRPr>
          </a:p>
        </p:txBody>
      </p:sp>
      <p:graphicFrame>
        <p:nvGraphicFramePr>
          <p:cNvPr id="22" name="表 21"/>
          <p:cNvGraphicFramePr>
            <a:graphicFrameLocks noGrp="1"/>
          </p:cNvGraphicFramePr>
          <p:nvPr>
            <p:extLst>
              <p:ext uri="{D42A27DB-BD31-4B8C-83A1-F6EECF244321}">
                <p14:modId xmlns:p14="http://schemas.microsoft.com/office/powerpoint/2010/main" val="3972608441"/>
              </p:ext>
            </p:extLst>
          </p:nvPr>
        </p:nvGraphicFramePr>
        <p:xfrm>
          <a:off x="392104" y="3771439"/>
          <a:ext cx="4228407" cy="426362"/>
        </p:xfrm>
        <a:graphic>
          <a:graphicData uri="http://schemas.openxmlformats.org/drawingml/2006/table">
            <a:tbl>
              <a:tblPr firstRow="1" bandRow="1">
                <a:tableStyleId>{21E4AEA4-8DFA-4A89-87EB-49C32662AFE0}</a:tableStyleId>
              </a:tblPr>
              <a:tblGrid>
                <a:gridCol w="919942">
                  <a:extLst>
                    <a:ext uri="{9D8B030D-6E8A-4147-A177-3AD203B41FA5}">
                      <a16:colId xmlns:a16="http://schemas.microsoft.com/office/drawing/2014/main" val="2969405510"/>
                    </a:ext>
                  </a:extLst>
                </a:gridCol>
                <a:gridCol w="3308465">
                  <a:extLst>
                    <a:ext uri="{9D8B030D-6E8A-4147-A177-3AD203B41FA5}">
                      <a16:colId xmlns:a16="http://schemas.microsoft.com/office/drawing/2014/main" val="2903392745"/>
                    </a:ext>
                  </a:extLst>
                </a:gridCol>
              </a:tblGrid>
              <a:tr h="259525">
                <a:tc>
                  <a:txBody>
                    <a:bodyPr/>
                    <a:lstStyle/>
                    <a:p>
                      <a:r>
                        <a:rPr kumimoji="1" lang="ja-JP" altLang="en-US" sz="900" dirty="0">
                          <a:latin typeface="+mn-ea"/>
                          <a:ea typeface="+mn-ea"/>
                        </a:rPr>
                        <a:t>業務機能</a:t>
                      </a:r>
                      <a:r>
                        <a:rPr kumimoji="1" lang="en-US" altLang="ja-JP" sz="900" dirty="0">
                          <a:latin typeface="+mn-ea"/>
                          <a:ea typeface="+mn-ea"/>
                        </a:rPr>
                        <a:t>ID</a:t>
                      </a:r>
                      <a:endParaRPr kumimoji="1" lang="ja-JP" altLang="en-US" sz="900" dirty="0">
                        <a:latin typeface="+mn-ea"/>
                        <a:ea typeface="+mn-ea"/>
                      </a:endParaRPr>
                    </a:p>
                  </a:txBody>
                  <a:tcPr>
                    <a:solidFill>
                      <a:schemeClr val="tx2"/>
                    </a:solidFill>
                  </a:tcPr>
                </a:tc>
                <a:tc>
                  <a:txBody>
                    <a:bodyPr/>
                    <a:lstStyle/>
                    <a:p>
                      <a:r>
                        <a:rPr kumimoji="1" lang="ja-JP" altLang="en-US" sz="900" dirty="0">
                          <a:latin typeface="+mn-ea"/>
                          <a:ea typeface="+mn-ea"/>
                        </a:rPr>
                        <a:t>機能名称</a:t>
                      </a:r>
                    </a:p>
                  </a:txBody>
                  <a:tcPr>
                    <a:solidFill>
                      <a:schemeClr val="tx2"/>
                    </a:solidFill>
                  </a:tcPr>
                </a:tc>
                <a:extLst>
                  <a:ext uri="{0D108BD9-81ED-4DB2-BD59-A6C34878D82A}">
                    <a16:rowId xmlns:a16="http://schemas.microsoft.com/office/drawing/2014/main" val="1181889838"/>
                  </a:ext>
                </a:extLst>
              </a:tr>
              <a:tr h="166837">
                <a:tc>
                  <a:txBody>
                    <a:bodyPr/>
                    <a:lstStyle/>
                    <a:p>
                      <a:pPr algn="l" fontAlgn="ctr"/>
                      <a:r>
                        <a:rPr lang="en-US" altLang="ja-JP" sz="900" b="0" i="0" u="none" strike="noStrike" dirty="0">
                          <a:solidFill>
                            <a:schemeClr val="tx1"/>
                          </a:solidFill>
                          <a:effectLst/>
                          <a:latin typeface="+mn-ea"/>
                          <a:ea typeface="+mn-ea"/>
                        </a:rPr>
                        <a:t>ARE00400</a:t>
                      </a:r>
                      <a:endParaRPr lang="en-US" sz="900" b="0" i="0" u="none" strike="noStrike" dirty="0">
                        <a:solidFill>
                          <a:schemeClr val="tx1"/>
                        </a:solidFill>
                        <a:effectLst/>
                        <a:latin typeface="+mn-ea"/>
                        <a:ea typeface="+mn-ea"/>
                      </a:endParaRPr>
                    </a:p>
                  </a:txBody>
                  <a:tcPr marL="0" marR="0" marT="0" marB="0" anchor="ctr"/>
                </a:tc>
                <a:tc>
                  <a:txBody>
                    <a:bodyPr/>
                    <a:lstStyle/>
                    <a:p>
                      <a:pPr algn="l" fontAlgn="ctr"/>
                      <a:r>
                        <a:rPr lang="ja-JP" altLang="en-US" sz="900" b="0" i="0" u="none" strike="noStrike" dirty="0">
                          <a:solidFill>
                            <a:schemeClr val="tx1"/>
                          </a:solidFill>
                          <a:effectLst/>
                          <a:latin typeface="+mn-ea"/>
                          <a:ea typeface="+mn-ea"/>
                        </a:rPr>
                        <a:t>手動消込入力</a:t>
                      </a:r>
                      <a:endParaRPr lang="zh-TW" altLang="en-US" sz="900" b="0" i="0" u="none" strike="noStrike" dirty="0">
                        <a:solidFill>
                          <a:schemeClr val="tx1"/>
                        </a:solidFill>
                        <a:effectLst/>
                        <a:latin typeface="+mn-ea"/>
                        <a:ea typeface="+mn-ea"/>
                      </a:endParaRPr>
                    </a:p>
                  </a:txBody>
                  <a:tcPr marL="0" marR="0" marT="0" marB="0" anchor="ctr"/>
                </a:tc>
                <a:extLst>
                  <a:ext uri="{0D108BD9-81ED-4DB2-BD59-A6C34878D82A}">
                    <a16:rowId xmlns:a16="http://schemas.microsoft.com/office/drawing/2014/main" val="1581018082"/>
                  </a:ext>
                </a:extLst>
              </a:tr>
            </a:tbl>
          </a:graphicData>
        </a:graphic>
      </p:graphicFrame>
      <p:sp>
        <p:nvSpPr>
          <p:cNvPr id="12" name="角丸四角形 11"/>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20399492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733" y="1989686"/>
            <a:ext cx="3546184" cy="759663"/>
          </a:xfrm>
          <a:prstGeom prst="rect">
            <a:avLst/>
          </a:prstGeom>
        </p:spPr>
      </p:pic>
    </p:spTree>
    <p:extLst>
      <p:ext uri="{BB962C8B-B14F-4D97-AF65-F5344CB8AC3E}">
        <p14:creationId xmlns:p14="http://schemas.microsoft.com/office/powerpoint/2010/main" val="1808743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9" name="図 18"/>
          <p:cNvPicPr>
            <a:picLocks noChangeAspect="1"/>
          </p:cNvPicPr>
          <p:nvPr/>
        </p:nvPicPr>
        <p:blipFill>
          <a:blip r:embed="rId2"/>
          <a:stretch>
            <a:fillRect/>
          </a:stretch>
        </p:blipFill>
        <p:spPr>
          <a:xfrm>
            <a:off x="539552" y="1203598"/>
            <a:ext cx="6552728" cy="346066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14</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a:t>
            </a:r>
            <a:r>
              <a:rPr lang="ja-JP" altLang="en-US" sz="1400" b="1" dirty="0">
                <a:solidFill>
                  <a:schemeClr val="tx2"/>
                </a:solidFill>
              </a:rPr>
              <a:t>支払一括処理</a:t>
            </a: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8" name="線吹き出し 2 (枠付き) 17"/>
          <p:cNvSpPr/>
          <p:nvPr/>
        </p:nvSpPr>
        <p:spPr>
          <a:xfrm>
            <a:off x="5129380" y="2440284"/>
            <a:ext cx="3474620" cy="788099"/>
          </a:xfrm>
          <a:prstGeom prst="borderCallout2">
            <a:avLst>
              <a:gd name="adj1" fmla="val 42508"/>
              <a:gd name="adj2" fmla="val 456"/>
              <a:gd name="adj3" fmla="val 42944"/>
              <a:gd name="adj4" fmla="val -6881"/>
              <a:gd name="adj5" fmla="val 66404"/>
              <a:gd name="adj6" fmla="val -1069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①解析のモードを指定</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②複数ファイルが指定可能</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③実行結果を一覧で確認可能</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1007604" y="1701348"/>
            <a:ext cx="295232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①</a:t>
            </a:r>
          </a:p>
        </p:txBody>
      </p:sp>
      <p:sp>
        <p:nvSpPr>
          <p:cNvPr id="22" name="正方形/長方形 21"/>
          <p:cNvSpPr/>
          <p:nvPr/>
        </p:nvSpPr>
        <p:spPr>
          <a:xfrm>
            <a:off x="1835696" y="2164083"/>
            <a:ext cx="2736304" cy="1271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sp>
        <p:nvSpPr>
          <p:cNvPr id="20" name="正方形/長方形 19"/>
          <p:cNvSpPr/>
          <p:nvPr/>
        </p:nvSpPr>
        <p:spPr>
          <a:xfrm>
            <a:off x="971834" y="3572198"/>
            <a:ext cx="4788298" cy="511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③</a:t>
            </a:r>
          </a:p>
        </p:txBody>
      </p:sp>
      <p:sp>
        <p:nvSpPr>
          <p:cNvPr id="8" name="タイトル 3">
            <a:extLst>
              <a:ext uri="{FF2B5EF4-FFF2-40B4-BE49-F238E27FC236}">
                <a16:creationId xmlns:a16="http://schemas.microsoft.com/office/drawing/2014/main" id="{1C798B2E-B5A6-435C-A376-C28FDAD4BE59}"/>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A598C5C7-82C4-4B3A-BB59-147AA507A4D8}"/>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12353951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615489"/>
            <a:ext cx="6408712" cy="1424313"/>
          </a:xfrm>
        </p:spPr>
        <p:txBody>
          <a:bodyPr/>
          <a:lstStyle/>
          <a:p>
            <a:r>
              <a:rPr kumimoji="1" lang="ja-JP" altLang="en-US" dirty="0"/>
              <a:t>第二部</a:t>
            </a:r>
            <a:r>
              <a:rPr kumimoji="1" lang="en-US" altLang="ja-JP" dirty="0"/>
              <a:t/>
            </a:r>
            <a:br>
              <a:rPr kumimoji="1" lang="en-US" altLang="ja-JP" dirty="0"/>
            </a:br>
            <a:r>
              <a:rPr lang="en-US" altLang="ja-JP" sz="2100" dirty="0"/>
              <a:t>SuperStream-NX</a:t>
            </a:r>
            <a:r>
              <a:rPr lang="ja-JP" altLang="en-US" sz="2100" dirty="0"/>
              <a:t> 会計ソリューション</a:t>
            </a:r>
            <a:r>
              <a:rPr lang="en-US" altLang="ja-JP" sz="2100" dirty="0"/>
              <a:t/>
            </a:r>
            <a:br>
              <a:rPr lang="en-US" altLang="ja-JP" sz="2100" dirty="0"/>
            </a:br>
            <a:r>
              <a:rPr lang="ja-JP" altLang="en-US" sz="1800" dirty="0">
                <a:latin typeface="+mn-ea"/>
                <a:ea typeface="+mn-ea"/>
              </a:rPr>
              <a:t>対象製品：手形管理システム、電債オプション</a:t>
            </a:r>
            <a:r>
              <a:rPr lang="en-US" altLang="ja-JP" sz="1800" dirty="0">
                <a:latin typeface="+mn-ea"/>
                <a:ea typeface="+mn-ea"/>
              </a:rPr>
              <a:t/>
            </a:r>
            <a:br>
              <a:rPr lang="en-US" altLang="ja-JP" sz="1800" dirty="0">
                <a:latin typeface="+mn-ea"/>
                <a:ea typeface="+mn-ea"/>
              </a:rPr>
            </a:br>
            <a:r>
              <a:rPr lang="ja-JP" altLang="en-US" sz="1800" dirty="0">
                <a:latin typeface="+mn-ea"/>
                <a:ea typeface="+mn-ea"/>
              </a:rPr>
              <a:t>　　　　　スーパーインターフェース</a:t>
            </a:r>
            <a:endParaRPr kumimoji="1" lang="ja-JP" altLang="en-US" dirty="0"/>
          </a:p>
        </p:txBody>
      </p:sp>
      <p:sp>
        <p:nvSpPr>
          <p:cNvPr id="3" name="フッター プレースホルダー 2"/>
          <p:cNvSpPr>
            <a:spLocks noGrp="1"/>
          </p:cNvSpPr>
          <p:nvPr>
            <p:ph type="ftr" sz="quarter" idx="4294967295"/>
          </p:nvPr>
        </p:nvSpPr>
        <p:spPr>
          <a:xfrm>
            <a:off x="396776" y="4957092"/>
            <a:ext cx="2159000" cy="134938"/>
          </a:xfrm>
        </p:spPr>
        <p:txBody>
          <a:bodyPr/>
          <a:lstStyle/>
          <a:p>
            <a:r>
              <a:rPr lang="en-US" altLang="ja-JP" dirty="0">
                <a:solidFill>
                  <a:schemeClr val="bg1"/>
                </a:solidFill>
              </a:rPr>
              <a:t>©SuperStream Inc. All rights reserved.</a:t>
            </a:r>
            <a:endParaRPr lang="ja-JP" altLang="en-US" dirty="0">
              <a:solidFill>
                <a:schemeClr val="bg1"/>
              </a:solidFill>
            </a:endParaRPr>
          </a:p>
        </p:txBody>
      </p:sp>
      <p:sp>
        <p:nvSpPr>
          <p:cNvPr id="4" name="正方形/長方形 3"/>
          <p:cNvSpPr/>
          <p:nvPr/>
        </p:nvSpPr>
        <p:spPr>
          <a:xfrm>
            <a:off x="353271" y="3699947"/>
            <a:ext cx="4572000" cy="1338828"/>
          </a:xfrm>
          <a:prstGeom prst="rect">
            <a:avLst/>
          </a:prstGeom>
        </p:spPr>
        <p:txBody>
          <a:bodyPr>
            <a:spAutoFit/>
          </a:bodyPr>
          <a:lstStyle/>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スーパーストリーム株式会社</a:t>
            </a:r>
            <a:endParaRPr lang="en-US" altLang="ja-JP" b="1" dirty="0">
              <a:solidFill>
                <a:schemeClr val="bg1"/>
              </a:solidFill>
              <a:effectLst>
                <a:outerShdw blurRad="38100" dist="38100" dir="2700000" algn="tl">
                  <a:srgbClr val="000000">
                    <a:alpha val="43137"/>
                  </a:srgbClr>
                </a:outerShdw>
              </a:effectLst>
            </a:endParaRPr>
          </a:p>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企画開発本部 カスタマーサポート部 </a:t>
            </a:r>
            <a:endParaRPr lang="en-US" altLang="ja-JP" b="1" dirty="0">
              <a:solidFill>
                <a:schemeClr val="bg1"/>
              </a:solidFill>
              <a:effectLst>
                <a:outerShdw blurRad="38100" dist="38100" dir="2700000" algn="tl">
                  <a:srgbClr val="000000">
                    <a:alpha val="43137"/>
                  </a:srgbClr>
                </a:outerShdw>
              </a:effectLst>
            </a:endParaRPr>
          </a:p>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中村 朱里</a:t>
            </a:r>
          </a:p>
        </p:txBody>
      </p:sp>
    </p:spTree>
    <p:extLst>
      <p:ext uri="{BB962C8B-B14F-4D97-AF65-F5344CB8AC3E}">
        <p14:creationId xmlns:p14="http://schemas.microsoft.com/office/powerpoint/2010/main" val="21962082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78AE49ED-73EF-499C-8307-28EB0E7CF529}" type="slidenum">
              <a:rPr lang="ja-JP" altLang="en-US" dirty="0" smtClean="0"/>
              <a:pPr/>
              <a:t>141</a:t>
            </a:fld>
            <a:endParaRPr lang="ja-JP" altLang="en-US" dirty="0"/>
          </a:p>
        </p:txBody>
      </p:sp>
      <p:sp>
        <p:nvSpPr>
          <p:cNvPr id="3" name="フッター プレースホルダー 2"/>
          <p:cNvSpPr>
            <a:spLocks noGrp="1"/>
          </p:cNvSpPr>
          <p:nvPr>
            <p:ph type="ftr" sz="quarter" idx="11"/>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4" name="タイトル 3"/>
          <p:cNvSpPr>
            <a:spLocks noGrp="1"/>
          </p:cNvSpPr>
          <p:nvPr>
            <p:ph type="title"/>
          </p:nvPr>
        </p:nvSpPr>
        <p:spPr/>
        <p:txBody>
          <a:bodyPr/>
          <a:lstStyle/>
          <a:p>
            <a:pPr>
              <a:lnSpc>
                <a:spcPct val="100000"/>
              </a:lnSpc>
            </a:pPr>
            <a:r>
              <a:rPr lang="en-US" altLang="ja-JP" sz="2400" dirty="0">
                <a:solidFill>
                  <a:schemeClr val="accent6"/>
                </a:solidFill>
              </a:rPr>
              <a:t>01</a:t>
            </a:r>
            <a:r>
              <a:rPr lang="en-US" altLang="ja-JP" sz="1600" dirty="0"/>
              <a:t/>
            </a:r>
            <a:br>
              <a:rPr lang="en-US" altLang="ja-JP" sz="1600" dirty="0"/>
            </a:br>
            <a:r>
              <a:rPr lang="en-US" altLang="ja-JP" sz="2400" dirty="0">
                <a:latin typeface="+mn-ea"/>
              </a:rPr>
              <a:t>SuperStream-NX </a:t>
            </a:r>
            <a:br>
              <a:rPr lang="en-US" altLang="ja-JP" sz="2400" dirty="0">
                <a:latin typeface="+mn-ea"/>
              </a:rPr>
            </a:br>
            <a:r>
              <a:rPr lang="ja-JP" altLang="en-US" sz="2400" dirty="0">
                <a:latin typeface="+mn-ea"/>
              </a:rPr>
              <a:t>手形管理システム</a:t>
            </a:r>
            <a:r>
              <a:rPr lang="en-US" altLang="ja-JP" sz="2400" dirty="0">
                <a:latin typeface="+mn-ea"/>
              </a:rPr>
              <a:t>/</a:t>
            </a:r>
            <a:r>
              <a:rPr lang="ja-JP" altLang="en-US" sz="2400" dirty="0">
                <a:latin typeface="+mn-ea"/>
              </a:rPr>
              <a:t>電債オプション</a:t>
            </a:r>
            <a:r>
              <a:rPr lang="en-US" altLang="ja-JP" sz="2400" dirty="0">
                <a:latin typeface="+mn-ea"/>
              </a:rPr>
              <a:t/>
            </a:r>
            <a:br>
              <a:rPr lang="en-US" altLang="ja-JP" sz="2400" dirty="0">
                <a:latin typeface="+mn-ea"/>
              </a:rPr>
            </a:br>
            <a:r>
              <a:rPr lang="ja-JP" altLang="en-US" sz="2400" dirty="0">
                <a:latin typeface="+mn-ea"/>
              </a:rPr>
              <a:t/>
            </a:r>
            <a:br>
              <a:rPr lang="ja-JP" altLang="en-US" sz="2400" dirty="0">
                <a:latin typeface="+mn-ea"/>
              </a:rPr>
            </a:br>
            <a:r>
              <a:rPr lang="en-US" altLang="ja-JP" sz="2400" dirty="0">
                <a:latin typeface="+mn-ea"/>
              </a:rPr>
              <a:t>2021-06-01</a:t>
            </a:r>
            <a:r>
              <a:rPr lang="ja-JP" altLang="en-US" sz="2400" dirty="0">
                <a:latin typeface="+mn-ea"/>
              </a:rPr>
              <a:t>版</a:t>
            </a:r>
            <a:r>
              <a:rPr lang="en-US" altLang="ja-JP" sz="2400" dirty="0">
                <a:latin typeface="+mn-ea"/>
              </a:rPr>
              <a:t/>
            </a:r>
            <a:br>
              <a:rPr lang="en-US" altLang="ja-JP" sz="2400" dirty="0">
                <a:latin typeface="+mn-ea"/>
              </a:rPr>
            </a:br>
            <a:r>
              <a:rPr lang="ja-JP" altLang="en-US" sz="2400" dirty="0">
                <a:latin typeface="+mn-ea"/>
              </a:rPr>
              <a:t>～機能追加・改善～</a:t>
            </a:r>
            <a:endParaRPr kumimoji="1" lang="ja-JP" altLang="en-US" dirty="0"/>
          </a:p>
        </p:txBody>
      </p:sp>
      <p:sp>
        <p:nvSpPr>
          <p:cNvPr id="6" name="タイトル 3"/>
          <p:cNvSpPr txBox="1">
            <a:spLocks/>
          </p:cNvSpPr>
          <p:nvPr/>
        </p:nvSpPr>
        <p:spPr>
          <a:xfrm>
            <a:off x="1223628" y="3399842"/>
            <a:ext cx="3348362" cy="396044"/>
          </a:xfrm>
          <a:prstGeom prst="rect">
            <a:avLst/>
          </a:prstGeom>
        </p:spPr>
        <p:txBody>
          <a:bodyPr lIns="0" tIns="0" rIns="0" bIns="0" anchor="ctr" anchorCtr="0"/>
          <a:lstStyle>
            <a:lvl1pPr algn="l" defTabSz="914400" rtl="0" eaLnBrk="1" latinLnBrk="0" hangingPunct="1">
              <a:lnSpc>
                <a:spcPts val="3300"/>
              </a:lnSpc>
              <a:spcBef>
                <a:spcPct val="0"/>
              </a:spcBef>
              <a:buNone/>
              <a:defRPr kumimoji="1" sz="2300" b="1" kern="1200">
                <a:solidFill>
                  <a:schemeClr val="tx2"/>
                </a:solidFill>
                <a:latin typeface="+mj-lt"/>
                <a:ea typeface="+mj-ea"/>
                <a:cs typeface="+mj-cs"/>
              </a:defRPr>
            </a:lvl1pPr>
          </a:lstStyle>
          <a:p>
            <a:pPr>
              <a:lnSpc>
                <a:spcPct val="100000"/>
              </a:lnSpc>
            </a:pPr>
            <a:r>
              <a:rPr lang="en-US" altLang="ja-JP" sz="1600" dirty="0"/>
              <a:t>※2021</a:t>
            </a:r>
            <a:r>
              <a:rPr lang="ja-JP" altLang="en-US" sz="1600" dirty="0"/>
              <a:t>年</a:t>
            </a:r>
            <a:r>
              <a:rPr lang="en-US" altLang="ja-JP" sz="1600" dirty="0"/>
              <a:t>8</a:t>
            </a:r>
            <a:r>
              <a:rPr lang="ja-JP" altLang="en-US" sz="1600" dirty="0"/>
              <a:t>月</a:t>
            </a:r>
            <a:r>
              <a:rPr lang="en-US" altLang="ja-JP" sz="1600" dirty="0"/>
              <a:t>2</a:t>
            </a:r>
            <a:r>
              <a:rPr lang="ja-JP" altLang="en-US" sz="1600" dirty="0"/>
              <a:t>日</a:t>
            </a:r>
            <a:r>
              <a:rPr lang="en-US" altLang="ja-JP" sz="1600" dirty="0"/>
              <a:t>(</a:t>
            </a:r>
            <a:r>
              <a:rPr lang="ja-JP" altLang="en-US" sz="1600" dirty="0"/>
              <a:t>月</a:t>
            </a:r>
            <a:r>
              <a:rPr lang="en-US" altLang="ja-JP" sz="1600" dirty="0"/>
              <a:t>)</a:t>
            </a:r>
            <a:r>
              <a:rPr lang="ja-JP" altLang="en-US" sz="1600" dirty="0"/>
              <a:t>　提供予定</a:t>
            </a:r>
          </a:p>
        </p:txBody>
      </p:sp>
    </p:spTree>
    <p:extLst>
      <p:ext uri="{BB962C8B-B14F-4D97-AF65-F5344CB8AC3E}">
        <p14:creationId xmlns:p14="http://schemas.microsoft.com/office/powerpoint/2010/main" val="37789034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dirty="0">
                <a:solidFill>
                  <a:schemeClr val="bg1"/>
                </a:solidFill>
              </a:rPr>
              <a:t>©SuperStream Inc. All rights reserved.2</a:t>
            </a:r>
            <a:endParaRPr lang="ja-JP" altLang="en-US" dirty="0"/>
          </a:p>
        </p:txBody>
      </p:sp>
      <p:sp>
        <p:nvSpPr>
          <p:cNvPr id="15" name="テキスト プレースホルダー 2"/>
          <p:cNvSpPr>
            <a:spLocks noGrp="1"/>
          </p:cNvSpPr>
          <p:nvPr>
            <p:ph type="body" sz="quarter" idx="14"/>
          </p:nvPr>
        </p:nvSpPr>
        <p:spPr>
          <a:xfrm>
            <a:off x="4932040" y="627534"/>
            <a:ext cx="3996444" cy="4032448"/>
          </a:xfrm>
        </p:spPr>
        <p:txBody>
          <a:bodyPr/>
          <a:lstStyle/>
          <a:p>
            <a:pPr>
              <a:lnSpc>
                <a:spcPct val="150000"/>
              </a:lnSpc>
              <a:spcAft>
                <a:spcPts val="400"/>
              </a:spcAft>
            </a:pPr>
            <a:r>
              <a:rPr lang="en-US" altLang="ja-JP" dirty="0"/>
              <a:t>SuperStream-NX 2021-06-01 </a:t>
            </a:r>
          </a:p>
          <a:p>
            <a:pPr>
              <a:lnSpc>
                <a:spcPct val="150000"/>
              </a:lnSpc>
              <a:spcAft>
                <a:spcPts val="400"/>
              </a:spcAft>
            </a:pPr>
            <a:r>
              <a:rPr lang="ja-JP" altLang="en-US" dirty="0"/>
              <a:t>　　　（手形管理システム</a:t>
            </a:r>
            <a:r>
              <a:rPr lang="en-US" altLang="ja-JP" dirty="0"/>
              <a:t>/</a:t>
            </a:r>
            <a:r>
              <a:rPr lang="ja-JP" altLang="en-US" dirty="0"/>
              <a:t>電債オプション）</a:t>
            </a:r>
            <a:endParaRPr lang="en-US" altLang="ja-JP" dirty="0"/>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00000"/>
              </a:lnSpc>
              <a:spcAft>
                <a:spcPts val="400"/>
              </a:spcAft>
            </a:pPr>
            <a:endParaRPr lang="en-US" altLang="ja-JP" b="0" dirty="0">
              <a:solidFill>
                <a:schemeClr val="accent1">
                  <a:lumMod val="60000"/>
                  <a:lumOff val="40000"/>
                </a:schemeClr>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1.</a:t>
            </a:r>
            <a:r>
              <a:rPr lang="ja-JP" altLang="en-US" sz="1200" dirty="0">
                <a:solidFill>
                  <a:prstClr val="white"/>
                </a:solidFill>
              </a:rPr>
              <a:t>各チェックリストのソート順追加（手形管理システム）</a:t>
            </a:r>
            <a:endParaRPr lang="en-US" altLang="ja-JP" sz="1200" dirty="0">
              <a:solidFill>
                <a:prstClr val="white"/>
              </a:solidFill>
            </a:endParaRPr>
          </a:p>
          <a:p>
            <a:pPr lvl="0">
              <a:lnSpc>
                <a:spcPct val="100000"/>
              </a:lnSpc>
            </a:pPr>
            <a:endParaRPr lang="en-US" altLang="ja-JP" sz="1200" b="0" dirty="0">
              <a:solidFill>
                <a:prstClr val="white"/>
              </a:solidFill>
            </a:endParaRPr>
          </a:p>
          <a:p>
            <a:pPr>
              <a:lnSpc>
                <a:spcPct val="100000"/>
              </a:lnSpc>
            </a:pPr>
            <a:r>
              <a:rPr lang="en-US" altLang="ja-JP" sz="1200" dirty="0">
                <a:solidFill>
                  <a:prstClr val="white"/>
                </a:solidFill>
              </a:rPr>
              <a:t>2.</a:t>
            </a:r>
            <a:r>
              <a:rPr lang="ja-JP" altLang="en-US" sz="1200" dirty="0">
                <a:solidFill>
                  <a:prstClr val="white"/>
                </a:solidFill>
              </a:rPr>
              <a:t>手形裏書人の自動設定（手形管理システム）</a:t>
            </a:r>
            <a:endParaRPr lang="en-US" altLang="ja-JP" sz="1200" dirty="0">
              <a:solidFill>
                <a:prstClr val="white"/>
              </a:solidFill>
            </a:endParaRPr>
          </a:p>
          <a:p>
            <a:pPr lvl="0">
              <a:lnSpc>
                <a:spcPct val="100000"/>
              </a:lnSpc>
            </a:pPr>
            <a:endParaRPr lang="en-US" altLang="ja-JP" sz="1200" dirty="0">
              <a:solidFill>
                <a:prstClr val="white"/>
              </a:solidFill>
            </a:endParaRPr>
          </a:p>
          <a:p>
            <a:pPr>
              <a:lnSpc>
                <a:spcPct val="100000"/>
              </a:lnSpc>
            </a:pPr>
            <a:r>
              <a:rPr lang="en-US" altLang="ja-JP" sz="1200" dirty="0"/>
              <a:t>3.</a:t>
            </a:r>
            <a:r>
              <a:rPr lang="ja-JP" altLang="en-US" sz="1200" dirty="0">
                <a:solidFill>
                  <a:prstClr val="white"/>
                </a:solidFill>
              </a:rPr>
              <a:t>マスタ参照画面の改善（共通）</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4.</a:t>
            </a:r>
            <a:r>
              <a:rPr lang="ja-JP" altLang="en-US" sz="1200" dirty="0">
                <a:solidFill>
                  <a:prstClr val="white"/>
                </a:solidFill>
              </a:rPr>
              <a:t>内部科目の設定表示（共通）</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endParaRPr lang="en-US" altLang="ja-JP" sz="1200" dirty="0">
              <a:solidFill>
                <a:prstClr val="white"/>
              </a:solidFill>
            </a:endParaRPr>
          </a:p>
        </p:txBody>
      </p:sp>
    </p:spTree>
    <p:extLst>
      <p:ext uri="{BB962C8B-B14F-4D97-AF65-F5344CB8AC3E}">
        <p14:creationId xmlns:p14="http://schemas.microsoft.com/office/powerpoint/2010/main" val="14317718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143</a:t>
            </a:fld>
            <a:endParaRPr kumimoji="1" lang="ja-JP" altLang="en-US" dirty="0"/>
          </a:p>
        </p:txBody>
      </p:sp>
      <p:sp>
        <p:nvSpPr>
          <p:cNvPr id="3" name="テキスト プレースホルダー 2"/>
          <p:cNvSpPr>
            <a:spLocks noGrp="1"/>
          </p:cNvSpPr>
          <p:nvPr>
            <p:ph type="body" sz="quarter" idx="14"/>
          </p:nvPr>
        </p:nvSpPr>
        <p:spPr>
          <a:xfrm>
            <a:off x="360000" y="843558"/>
            <a:ext cx="8424000" cy="25922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srgbClr val="00AEEB"/>
                </a:solidFill>
              </a:rPr>
              <a:t>　</a:t>
            </a:r>
            <a:r>
              <a:rPr lang="ja-JP" altLang="en-US" dirty="0">
                <a:solidFill>
                  <a:prstClr val="black"/>
                </a:solidFill>
              </a:rPr>
              <a:t>各チェックリストで入力順でも帳票を出力可能としました</a:t>
            </a:r>
            <a:endParaRPr lang="en-US" altLang="ja-JP" dirty="0">
              <a:solidFill>
                <a:prstClr val="black"/>
              </a:solidFill>
            </a:endParaRPr>
          </a:p>
          <a:p>
            <a:pPr lvl="0">
              <a:lnSpc>
                <a:spcPts val="1900"/>
              </a:lnSpc>
              <a:buClr>
                <a:srgbClr val="F9BE00"/>
              </a:buClr>
            </a:pPr>
            <a:r>
              <a:rPr lang="ja-JP" altLang="en-US" dirty="0">
                <a:solidFill>
                  <a:prstClr val="black"/>
                </a:solidFill>
              </a:rPr>
              <a:t>　これまで、手形管理システムで提供しているチェックリストは、画面固有の出力順でのみ帳票が出力されておりましたが</a:t>
            </a:r>
            <a:endParaRPr lang="en-US" altLang="ja-JP" dirty="0">
              <a:solidFill>
                <a:prstClr val="black"/>
              </a:solidFill>
            </a:endParaRPr>
          </a:p>
          <a:p>
            <a:pPr lvl="0">
              <a:lnSpc>
                <a:spcPts val="1900"/>
              </a:lnSpc>
              <a:buClr>
                <a:srgbClr val="F9BE00"/>
              </a:buClr>
            </a:pPr>
            <a:r>
              <a:rPr lang="ja-JP" altLang="en-US" dirty="0">
                <a:solidFill>
                  <a:prstClr val="black"/>
                </a:solidFill>
              </a:rPr>
              <a:t>　チェックリストに関しては、入力順で確認を行いたいというご要望にお応えして、入力順でも出力出来るように対応を</a:t>
            </a:r>
            <a:endParaRPr lang="en-US" altLang="ja-JP" dirty="0">
              <a:solidFill>
                <a:prstClr val="black"/>
              </a:solidFill>
            </a:endParaRPr>
          </a:p>
          <a:p>
            <a:pPr lvl="0">
              <a:lnSpc>
                <a:spcPts val="1900"/>
              </a:lnSpc>
              <a:buClr>
                <a:srgbClr val="F9BE00"/>
              </a:buClr>
            </a:pPr>
            <a:r>
              <a:rPr lang="ja-JP" altLang="en-US" dirty="0">
                <a:solidFill>
                  <a:prstClr val="black"/>
                </a:solidFill>
              </a:rPr>
              <a:t>　行いました</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手形管理システム</a:t>
            </a:r>
            <a:r>
              <a:rPr lang="en-US" altLang="ja-JP" sz="2000" dirty="0">
                <a:solidFill>
                  <a:prstClr val="white"/>
                </a:solidFill>
                <a:latin typeface="+mn-ea"/>
                <a:ea typeface="+mn-ea"/>
              </a:rPr>
              <a:t>/</a:t>
            </a:r>
            <a:r>
              <a:rPr lang="ja-JP" altLang="en-US" sz="2000" dirty="0">
                <a:solidFill>
                  <a:prstClr val="white"/>
                </a:solidFill>
                <a:latin typeface="+mn-ea"/>
                <a:ea typeface="+mn-ea"/>
              </a:rPr>
              <a:t>電債オプション</a:t>
            </a:r>
            <a:r>
              <a:rPr lang="en-US" altLang="ja-JP" dirty="0">
                <a:solidFill>
                  <a:prstClr val="white"/>
                </a:solidFill>
              </a:rPr>
              <a:t/>
            </a:r>
            <a:br>
              <a:rPr lang="en-US" altLang="ja-JP" dirty="0">
                <a:solidFill>
                  <a:prstClr val="white"/>
                </a:solidFill>
              </a:rPr>
            </a:br>
            <a:r>
              <a:rPr lang="en-US" altLang="ja-JP" dirty="0">
                <a:solidFill>
                  <a:prstClr val="white"/>
                </a:solidFill>
              </a:rPr>
              <a:t>1</a:t>
            </a:r>
            <a:r>
              <a:rPr lang="en-US" altLang="ja-JP" sz="1800" dirty="0">
                <a:solidFill>
                  <a:prstClr val="white"/>
                </a:solidFill>
                <a:latin typeface="+mn-ea"/>
                <a:ea typeface="+mn-ea"/>
              </a:rPr>
              <a:t>.</a:t>
            </a:r>
            <a:r>
              <a:rPr lang="ja-JP" altLang="en-US" sz="1800" dirty="0">
                <a:solidFill>
                  <a:prstClr val="white"/>
                </a:solidFill>
              </a:rPr>
              <a:t>各チェックリストのソート順追加（手形管理システム）</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9" name="図 8">
            <a:extLst>
              <a:ext uri="{FF2B5EF4-FFF2-40B4-BE49-F238E27FC236}">
                <a16:creationId xmlns:a16="http://schemas.microsoft.com/office/drawing/2014/main" id="{B4C64AA8-A030-4C45-B67F-75F701166086}"/>
              </a:ext>
            </a:extLst>
          </p:cNvPr>
          <p:cNvPicPr>
            <a:picLocks noChangeAspect="1"/>
          </p:cNvPicPr>
          <p:nvPr/>
        </p:nvPicPr>
        <p:blipFill rotWithShape="1">
          <a:blip r:embed="rId2"/>
          <a:srcRect r="4198" b="60482"/>
          <a:stretch/>
        </p:blipFill>
        <p:spPr>
          <a:xfrm>
            <a:off x="2231740" y="2159701"/>
            <a:ext cx="5796644" cy="13899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 name="図 9">
            <a:extLst>
              <a:ext uri="{FF2B5EF4-FFF2-40B4-BE49-F238E27FC236}">
                <a16:creationId xmlns:a16="http://schemas.microsoft.com/office/drawing/2014/main" id="{D13F1D86-BC6A-4D88-8714-7F60E6EF5FB5}"/>
              </a:ext>
            </a:extLst>
          </p:cNvPr>
          <p:cNvPicPr>
            <a:picLocks noChangeAspect="1"/>
          </p:cNvPicPr>
          <p:nvPr/>
        </p:nvPicPr>
        <p:blipFill rotWithShape="1">
          <a:blip r:embed="rId3"/>
          <a:srcRect l="-53" t="10106" r="4701" b="63287"/>
          <a:stretch/>
        </p:blipFill>
        <p:spPr>
          <a:xfrm>
            <a:off x="2231740" y="3811751"/>
            <a:ext cx="5796643" cy="93604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2" name="四角形: 角を丸くする 11">
            <a:extLst>
              <a:ext uri="{FF2B5EF4-FFF2-40B4-BE49-F238E27FC236}">
                <a16:creationId xmlns:a16="http://schemas.microsoft.com/office/drawing/2014/main" id="{E6786FB3-898E-455F-BB60-A5812440720D}"/>
              </a:ext>
            </a:extLst>
          </p:cNvPr>
          <p:cNvSpPr/>
          <p:nvPr/>
        </p:nvSpPr>
        <p:spPr>
          <a:xfrm>
            <a:off x="706098" y="2159700"/>
            <a:ext cx="1476000" cy="988113"/>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100" dirty="0">
                <a:solidFill>
                  <a:schemeClr val="bg1"/>
                </a:solidFill>
                <a:latin typeface="+mn-ea"/>
              </a:rPr>
              <a:t>これまでの出力順</a:t>
            </a:r>
            <a:r>
              <a:rPr lang="en-US" altLang="ja-JP" sz="1100" dirty="0">
                <a:solidFill>
                  <a:schemeClr val="bg1"/>
                </a:solidFill>
                <a:latin typeface="+mn-ea"/>
              </a:rPr>
              <a:t/>
            </a:r>
            <a:br>
              <a:rPr lang="en-US" altLang="ja-JP" sz="1100" dirty="0">
                <a:solidFill>
                  <a:schemeClr val="bg1"/>
                </a:solidFill>
                <a:latin typeface="+mn-ea"/>
              </a:rPr>
            </a:br>
            <a:r>
              <a:rPr lang="en-US" altLang="ja-JP" sz="1100" dirty="0">
                <a:solidFill>
                  <a:schemeClr val="bg1"/>
                </a:solidFill>
                <a:latin typeface="+mn-ea"/>
              </a:rPr>
              <a:t>(</a:t>
            </a:r>
            <a:r>
              <a:rPr lang="ja-JP" altLang="en-US" sz="1100" dirty="0">
                <a:solidFill>
                  <a:schemeClr val="bg1"/>
                </a:solidFill>
                <a:latin typeface="+mn-ea"/>
              </a:rPr>
              <a:t>処理日付、伝票区分、手形番号）</a:t>
            </a:r>
          </a:p>
        </p:txBody>
      </p:sp>
      <p:sp>
        <p:nvSpPr>
          <p:cNvPr id="7" name="テキスト ボックス 6">
            <a:extLst>
              <a:ext uri="{FF2B5EF4-FFF2-40B4-BE49-F238E27FC236}">
                <a16:creationId xmlns:a16="http://schemas.microsoft.com/office/drawing/2014/main" id="{A00AA602-2926-43A9-8241-1B7D49A2E276}"/>
              </a:ext>
            </a:extLst>
          </p:cNvPr>
          <p:cNvSpPr txBox="1"/>
          <p:nvPr/>
        </p:nvSpPr>
        <p:spPr>
          <a:xfrm>
            <a:off x="3671900" y="4860000"/>
            <a:ext cx="3816424" cy="230832"/>
          </a:xfrm>
          <a:prstGeom prst="rect">
            <a:avLst/>
          </a:prstGeom>
          <a:noFill/>
        </p:spPr>
        <p:txBody>
          <a:bodyPr wrap="square" rtlCol="0">
            <a:spAutoFit/>
          </a:bodyPr>
          <a:lstStyle/>
          <a:p>
            <a:r>
              <a:rPr kumimoji="1" lang="en-US" altLang="ja-JP" sz="900" dirty="0"/>
              <a:t>※</a:t>
            </a:r>
            <a:r>
              <a:rPr kumimoji="1" lang="ja-JP" altLang="en-US" sz="900" dirty="0"/>
              <a:t>新しい出力順の図は開発中によりイメージ図となります</a:t>
            </a:r>
          </a:p>
        </p:txBody>
      </p:sp>
      <p:sp>
        <p:nvSpPr>
          <p:cNvPr id="13" name="四角形: 角を丸くする 11">
            <a:extLst>
              <a:ext uri="{FF2B5EF4-FFF2-40B4-BE49-F238E27FC236}">
                <a16:creationId xmlns:a16="http://schemas.microsoft.com/office/drawing/2014/main" id="{E6786FB3-898E-455F-BB60-A5812440720D}"/>
              </a:ext>
            </a:extLst>
          </p:cNvPr>
          <p:cNvSpPr/>
          <p:nvPr/>
        </p:nvSpPr>
        <p:spPr>
          <a:xfrm>
            <a:off x="706098" y="3811751"/>
            <a:ext cx="1476000" cy="828000"/>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ja-JP" altLang="en-US" sz="1100" dirty="0">
                <a:solidFill>
                  <a:schemeClr val="bg1"/>
                </a:solidFill>
                <a:latin typeface="+mn-ea"/>
              </a:rPr>
              <a:t>新しい出力順</a:t>
            </a:r>
            <a:endParaRPr lang="en-US" altLang="ja-JP" sz="1100" dirty="0">
              <a:solidFill>
                <a:schemeClr val="bg1"/>
              </a:solidFill>
              <a:latin typeface="+mn-ea"/>
            </a:endParaRPr>
          </a:p>
          <a:p>
            <a:r>
              <a:rPr lang="en-US" altLang="ja-JP" sz="1100" dirty="0">
                <a:solidFill>
                  <a:schemeClr val="bg1"/>
                </a:solidFill>
                <a:latin typeface="+mn-ea"/>
              </a:rPr>
              <a:t>(</a:t>
            </a:r>
            <a:r>
              <a:rPr lang="ja-JP" altLang="en-US" sz="1100" dirty="0">
                <a:solidFill>
                  <a:schemeClr val="bg1"/>
                </a:solidFill>
                <a:latin typeface="+mn-ea"/>
              </a:rPr>
              <a:t>入力順）</a:t>
            </a:r>
          </a:p>
        </p:txBody>
      </p:sp>
    </p:spTree>
    <p:extLst>
      <p:ext uri="{BB962C8B-B14F-4D97-AF65-F5344CB8AC3E}">
        <p14:creationId xmlns:p14="http://schemas.microsoft.com/office/powerpoint/2010/main" val="3109185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144</a:t>
            </a:fld>
            <a:endParaRPr kumimoji="1" lang="ja-JP" altLang="en-US" dirty="0"/>
          </a:p>
        </p:txBody>
      </p:sp>
      <p:sp>
        <p:nvSpPr>
          <p:cNvPr id="3" name="テキスト プレースホルダー 2"/>
          <p:cNvSpPr>
            <a:spLocks noGrp="1"/>
          </p:cNvSpPr>
          <p:nvPr>
            <p:ph type="body" sz="quarter" idx="14"/>
          </p:nvPr>
        </p:nvSpPr>
        <p:spPr>
          <a:xfrm>
            <a:off x="360000" y="843558"/>
            <a:ext cx="8424000" cy="25922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受取手形情報入力で裏書「あり」とした場合に、裏書人情報を自動で設定するようにしました</a:t>
            </a:r>
            <a:endParaRPr lang="en-US" altLang="ja-JP" dirty="0">
              <a:solidFill>
                <a:prstClr val="black"/>
              </a:solidFill>
            </a:endParaRPr>
          </a:p>
          <a:p>
            <a:pPr lvl="0">
              <a:lnSpc>
                <a:spcPts val="1900"/>
              </a:lnSpc>
              <a:buClr>
                <a:srgbClr val="F9BE00"/>
              </a:buClr>
            </a:pPr>
            <a:r>
              <a:rPr lang="ja-JP" altLang="en-US" dirty="0">
                <a:solidFill>
                  <a:prstClr val="black"/>
                </a:solidFill>
              </a:rPr>
              <a:t>　これまで、受取手形情報入力画面で</a:t>
            </a:r>
            <a:r>
              <a:rPr lang="en-US" altLang="ja-JP" dirty="0">
                <a:solidFill>
                  <a:prstClr val="black"/>
                </a:solidFill>
              </a:rPr>
              <a:t>[</a:t>
            </a:r>
            <a:r>
              <a:rPr lang="ja-JP" altLang="en-US" dirty="0">
                <a:solidFill>
                  <a:prstClr val="black"/>
                </a:solidFill>
              </a:rPr>
              <a:t>手形裏書</a:t>
            </a:r>
            <a:r>
              <a:rPr lang="en-US" altLang="ja-JP" dirty="0">
                <a:solidFill>
                  <a:prstClr val="black"/>
                </a:solidFill>
              </a:rPr>
              <a:t>]</a:t>
            </a:r>
            <a:r>
              <a:rPr lang="ja-JP" altLang="en-US" dirty="0">
                <a:solidFill>
                  <a:prstClr val="black"/>
                </a:solidFill>
              </a:rPr>
              <a:t>を「あり」と選択した場合、</a:t>
            </a:r>
            <a:r>
              <a:rPr lang="en-US" altLang="ja-JP" dirty="0">
                <a:solidFill>
                  <a:prstClr val="black"/>
                </a:solidFill>
              </a:rPr>
              <a:t>[</a:t>
            </a:r>
            <a:r>
              <a:rPr lang="ja-JP" altLang="en-US" dirty="0">
                <a:solidFill>
                  <a:prstClr val="black"/>
                </a:solidFill>
              </a:rPr>
              <a:t>手形裏書人</a:t>
            </a:r>
            <a:r>
              <a:rPr lang="en-US" altLang="ja-JP" dirty="0">
                <a:solidFill>
                  <a:prstClr val="black"/>
                </a:solidFill>
              </a:rPr>
              <a:t>]</a:t>
            </a:r>
            <a:r>
              <a:rPr lang="ja-JP" altLang="en-US" dirty="0">
                <a:solidFill>
                  <a:prstClr val="black"/>
                </a:solidFill>
              </a:rPr>
              <a:t>の項目には値が何もセットされ　　　</a:t>
            </a:r>
            <a:endParaRPr lang="en-US" altLang="ja-JP" dirty="0">
              <a:solidFill>
                <a:prstClr val="black"/>
              </a:solidFill>
            </a:endParaRPr>
          </a:p>
          <a:p>
            <a:pPr lvl="0">
              <a:lnSpc>
                <a:spcPts val="1900"/>
              </a:lnSpc>
              <a:buClr>
                <a:srgbClr val="F9BE00"/>
              </a:buClr>
            </a:pPr>
            <a:r>
              <a:rPr lang="ja-JP" altLang="en-US" dirty="0">
                <a:solidFill>
                  <a:prstClr val="black"/>
                </a:solidFill>
              </a:rPr>
              <a:t>　ませんでしたが、</a:t>
            </a:r>
            <a:r>
              <a:rPr lang="en-US" altLang="ja-JP" dirty="0">
                <a:solidFill>
                  <a:prstClr val="black"/>
                </a:solidFill>
              </a:rPr>
              <a:t>[</a:t>
            </a:r>
            <a:r>
              <a:rPr lang="ja-JP" altLang="en-US" dirty="0">
                <a:solidFill>
                  <a:prstClr val="black"/>
                </a:solidFill>
              </a:rPr>
              <a:t>手形裏書</a:t>
            </a:r>
            <a:r>
              <a:rPr lang="en-US" altLang="ja-JP" dirty="0">
                <a:solidFill>
                  <a:prstClr val="black"/>
                </a:solidFill>
              </a:rPr>
              <a:t>]</a:t>
            </a:r>
            <a:r>
              <a:rPr lang="ja-JP" altLang="en-US" dirty="0">
                <a:solidFill>
                  <a:prstClr val="black"/>
                </a:solidFill>
              </a:rPr>
              <a:t>を「あり」と選択した場合、</a:t>
            </a:r>
            <a:r>
              <a:rPr lang="en-US" altLang="ja-JP" dirty="0">
                <a:solidFill>
                  <a:prstClr val="black"/>
                </a:solidFill>
              </a:rPr>
              <a:t>[</a:t>
            </a:r>
            <a:r>
              <a:rPr lang="ja-JP" altLang="en-US" dirty="0">
                <a:solidFill>
                  <a:prstClr val="black"/>
                </a:solidFill>
              </a:rPr>
              <a:t>取引先</a:t>
            </a:r>
            <a:r>
              <a:rPr lang="en-US" altLang="ja-JP" dirty="0">
                <a:solidFill>
                  <a:prstClr val="black"/>
                </a:solidFill>
              </a:rPr>
              <a:t>]</a:t>
            </a:r>
            <a:r>
              <a:rPr lang="ja-JP" altLang="en-US" dirty="0">
                <a:solidFill>
                  <a:prstClr val="black"/>
                </a:solidFill>
              </a:rPr>
              <a:t>に設定している取引先の正式名称を初期表示する</a:t>
            </a:r>
            <a:endParaRPr lang="en-US" altLang="ja-JP" dirty="0">
              <a:solidFill>
                <a:prstClr val="black"/>
              </a:solidFill>
            </a:endParaRPr>
          </a:p>
          <a:p>
            <a:pPr lvl="0">
              <a:lnSpc>
                <a:spcPts val="1900"/>
              </a:lnSpc>
              <a:buClr>
                <a:srgbClr val="F9BE00"/>
              </a:buClr>
            </a:pPr>
            <a:r>
              <a:rPr lang="ja-JP" altLang="en-US" dirty="0">
                <a:solidFill>
                  <a:prstClr val="black"/>
                </a:solidFill>
              </a:rPr>
              <a:t>　ように対応しました</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手形管理システム</a:t>
            </a:r>
            <a:r>
              <a:rPr lang="en-US" altLang="ja-JP" sz="2000" dirty="0">
                <a:solidFill>
                  <a:prstClr val="white"/>
                </a:solidFill>
                <a:latin typeface="+mn-ea"/>
                <a:ea typeface="+mn-ea"/>
              </a:rPr>
              <a:t>/</a:t>
            </a:r>
            <a:r>
              <a:rPr lang="ja-JP" altLang="en-US" sz="2000" dirty="0">
                <a:solidFill>
                  <a:prstClr val="white"/>
                </a:solidFill>
                <a:latin typeface="+mn-ea"/>
                <a:ea typeface="+mn-ea"/>
              </a:rPr>
              <a:t>電債オプション</a:t>
            </a:r>
            <a:r>
              <a:rPr lang="en-US" altLang="ja-JP" dirty="0">
                <a:solidFill>
                  <a:prstClr val="white"/>
                </a:solidFill>
              </a:rPr>
              <a:t/>
            </a:r>
            <a:br>
              <a:rPr lang="en-US" altLang="ja-JP" dirty="0">
                <a:solidFill>
                  <a:prstClr val="white"/>
                </a:solidFill>
              </a:rPr>
            </a:br>
            <a:r>
              <a:rPr lang="en-US" altLang="ja-JP" dirty="0">
                <a:solidFill>
                  <a:prstClr val="white"/>
                </a:solidFill>
              </a:rPr>
              <a:t>2</a:t>
            </a:r>
            <a:r>
              <a:rPr lang="en-US" altLang="ja-JP" sz="1800" dirty="0">
                <a:solidFill>
                  <a:prstClr val="white"/>
                </a:solidFill>
                <a:latin typeface="+mn-ea"/>
                <a:ea typeface="+mn-ea"/>
              </a:rPr>
              <a:t>.</a:t>
            </a:r>
            <a:r>
              <a:rPr lang="ja-JP" altLang="en-US" sz="1800" dirty="0">
                <a:solidFill>
                  <a:prstClr val="white"/>
                </a:solidFill>
              </a:rPr>
              <a:t>手形裏書人の自動設定（手形管理システム）</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8" name="図 7">
            <a:extLst>
              <a:ext uri="{FF2B5EF4-FFF2-40B4-BE49-F238E27FC236}">
                <a16:creationId xmlns:a16="http://schemas.microsoft.com/office/drawing/2014/main" id="{D37588EA-0FB8-4EED-BE4E-B0BFC66B0697}"/>
              </a:ext>
            </a:extLst>
          </p:cNvPr>
          <p:cNvPicPr>
            <a:picLocks noChangeAspect="1"/>
          </p:cNvPicPr>
          <p:nvPr/>
        </p:nvPicPr>
        <p:blipFill rotWithShape="1">
          <a:blip r:embed="rId2"/>
          <a:srcRect t="1" b="2447"/>
          <a:stretch/>
        </p:blipFill>
        <p:spPr>
          <a:xfrm>
            <a:off x="842178" y="2859084"/>
            <a:ext cx="3505161" cy="92036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0" name="四角形: 角を丸くする 9">
            <a:extLst>
              <a:ext uri="{FF2B5EF4-FFF2-40B4-BE49-F238E27FC236}">
                <a16:creationId xmlns:a16="http://schemas.microsoft.com/office/drawing/2014/main" id="{A67CD47D-EAC8-4F96-AA63-101C9DCFD5E5}"/>
              </a:ext>
            </a:extLst>
          </p:cNvPr>
          <p:cNvSpPr/>
          <p:nvPr/>
        </p:nvSpPr>
        <p:spPr>
          <a:xfrm>
            <a:off x="842178" y="2517953"/>
            <a:ext cx="828092" cy="237004"/>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schemeClr val="bg1"/>
                </a:solidFill>
                <a:latin typeface="+mn-ea"/>
              </a:rPr>
              <a:t>変更前</a:t>
            </a:r>
          </a:p>
        </p:txBody>
      </p:sp>
      <p:sp>
        <p:nvSpPr>
          <p:cNvPr id="13" name="四角形: 角を丸くする 12">
            <a:extLst>
              <a:ext uri="{FF2B5EF4-FFF2-40B4-BE49-F238E27FC236}">
                <a16:creationId xmlns:a16="http://schemas.microsoft.com/office/drawing/2014/main" id="{EE0977EE-703E-40D2-9BD9-BB30714DA88E}"/>
              </a:ext>
            </a:extLst>
          </p:cNvPr>
          <p:cNvSpPr/>
          <p:nvPr/>
        </p:nvSpPr>
        <p:spPr>
          <a:xfrm>
            <a:off x="4739248" y="2517953"/>
            <a:ext cx="828092" cy="237004"/>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schemeClr val="bg1"/>
                </a:solidFill>
                <a:latin typeface="+mn-ea"/>
              </a:rPr>
              <a:t>変更後</a:t>
            </a:r>
          </a:p>
        </p:txBody>
      </p:sp>
      <p:pic>
        <p:nvPicPr>
          <p:cNvPr id="15" name="図 14">
            <a:extLst>
              <a:ext uri="{FF2B5EF4-FFF2-40B4-BE49-F238E27FC236}">
                <a16:creationId xmlns:a16="http://schemas.microsoft.com/office/drawing/2014/main" id="{889CB330-41DE-4718-9DA1-EF31E6138E10}"/>
              </a:ext>
            </a:extLst>
          </p:cNvPr>
          <p:cNvPicPr>
            <a:picLocks noChangeAspect="1"/>
          </p:cNvPicPr>
          <p:nvPr/>
        </p:nvPicPr>
        <p:blipFill>
          <a:blip r:embed="rId3"/>
          <a:stretch>
            <a:fillRect/>
          </a:stretch>
        </p:blipFill>
        <p:spPr>
          <a:xfrm>
            <a:off x="4739248" y="2859084"/>
            <a:ext cx="3505160" cy="92036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1" name="テキスト ボックス 10">
            <a:extLst>
              <a:ext uri="{FF2B5EF4-FFF2-40B4-BE49-F238E27FC236}">
                <a16:creationId xmlns:a16="http://schemas.microsoft.com/office/drawing/2014/main" id="{71900A19-BF82-4946-AA77-0AA7F4279664}"/>
              </a:ext>
            </a:extLst>
          </p:cNvPr>
          <p:cNvSpPr txBox="1"/>
          <p:nvPr/>
        </p:nvSpPr>
        <p:spPr>
          <a:xfrm>
            <a:off x="4752020" y="4737168"/>
            <a:ext cx="3420380" cy="230832"/>
          </a:xfrm>
          <a:prstGeom prst="rect">
            <a:avLst/>
          </a:prstGeom>
          <a:noFill/>
        </p:spPr>
        <p:txBody>
          <a:bodyPr wrap="square" rtlCol="0">
            <a:spAutoFit/>
          </a:bodyPr>
          <a:lstStyle/>
          <a:p>
            <a:r>
              <a:rPr kumimoji="1" lang="en-US" altLang="ja-JP" sz="900" dirty="0"/>
              <a:t>※</a:t>
            </a:r>
            <a:r>
              <a:rPr kumimoji="1" lang="ja-JP" altLang="en-US" sz="900" dirty="0"/>
              <a:t>変更後の図は開発中によりイメージ図となります</a:t>
            </a:r>
          </a:p>
        </p:txBody>
      </p:sp>
    </p:spTree>
    <p:extLst>
      <p:ext uri="{BB962C8B-B14F-4D97-AF65-F5344CB8AC3E}">
        <p14:creationId xmlns:p14="http://schemas.microsoft.com/office/powerpoint/2010/main" val="23444504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145</a:t>
            </a:fld>
            <a:endParaRPr kumimoji="1" lang="ja-JP" altLang="en-US" dirty="0"/>
          </a:p>
        </p:txBody>
      </p:sp>
      <p:sp>
        <p:nvSpPr>
          <p:cNvPr id="3" name="テキスト プレースホルダー 2"/>
          <p:cNvSpPr>
            <a:spLocks noGrp="1"/>
          </p:cNvSpPr>
          <p:nvPr>
            <p:ph type="body" sz="quarter" idx="14"/>
          </p:nvPr>
        </p:nvSpPr>
        <p:spPr>
          <a:xfrm>
            <a:off x="360000" y="843558"/>
            <a:ext cx="8424000" cy="25922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srgbClr val="00AEEB"/>
                </a:solidFill>
              </a:rPr>
              <a:t>　</a:t>
            </a:r>
            <a:r>
              <a:rPr lang="ja-JP" altLang="en-US" dirty="0">
                <a:solidFill>
                  <a:prstClr val="black"/>
                </a:solidFill>
              </a:rPr>
              <a:t>マスタ参照画面の改善を行いました</a:t>
            </a:r>
            <a:endParaRPr lang="en-US" altLang="ja-JP" dirty="0">
              <a:solidFill>
                <a:prstClr val="black"/>
              </a:solidFill>
            </a:endParaRPr>
          </a:p>
          <a:p>
            <a:pPr lvl="0">
              <a:lnSpc>
                <a:spcPts val="1900"/>
              </a:lnSpc>
              <a:buClr>
                <a:srgbClr val="F9BE00"/>
              </a:buClr>
            </a:pPr>
            <a:r>
              <a:rPr lang="ja-JP" altLang="en-US" dirty="0">
                <a:solidFill>
                  <a:prstClr val="black"/>
                </a:solidFill>
              </a:rPr>
              <a:t>　これまで、手形管理システム及び電債オプションでは取引先及びプロジェクトコードの参照画面を開いた際に、</a:t>
            </a:r>
            <a:endParaRPr lang="en-US" altLang="ja-JP" dirty="0">
              <a:solidFill>
                <a:prstClr val="black"/>
              </a:solidFill>
            </a:endParaRPr>
          </a:p>
          <a:p>
            <a:pPr lvl="0">
              <a:lnSpc>
                <a:spcPts val="1900"/>
              </a:lnSpc>
              <a:buClr>
                <a:srgbClr val="F9BE00"/>
              </a:buClr>
            </a:pPr>
            <a:r>
              <a:rPr lang="ja-JP" altLang="en-US" dirty="0">
                <a:solidFill>
                  <a:prstClr val="black"/>
                </a:solidFill>
              </a:rPr>
              <a:t>　表示情報をそのまま取得していた為に表示に時間を要していましたが、統合会計と同様に表示情報を画面起動と</a:t>
            </a:r>
            <a:endParaRPr lang="en-US" altLang="ja-JP" dirty="0">
              <a:solidFill>
                <a:prstClr val="black"/>
              </a:solidFill>
            </a:endParaRPr>
          </a:p>
          <a:p>
            <a:pPr lvl="0">
              <a:lnSpc>
                <a:spcPts val="1900"/>
              </a:lnSpc>
              <a:buClr>
                <a:srgbClr val="F9BE00"/>
              </a:buClr>
            </a:pPr>
            <a:r>
              <a:rPr lang="ja-JP" altLang="en-US" dirty="0">
                <a:solidFill>
                  <a:prstClr val="black"/>
                </a:solidFill>
              </a:rPr>
              <a:t>　同時に取得しないように変更しました</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手形管理システム</a:t>
            </a:r>
            <a:r>
              <a:rPr lang="en-US" altLang="ja-JP" sz="2000" dirty="0">
                <a:solidFill>
                  <a:prstClr val="white"/>
                </a:solidFill>
                <a:latin typeface="+mn-ea"/>
                <a:ea typeface="+mn-ea"/>
              </a:rPr>
              <a:t>/</a:t>
            </a:r>
            <a:r>
              <a:rPr lang="ja-JP" altLang="en-US" sz="2000" dirty="0">
                <a:solidFill>
                  <a:prstClr val="white"/>
                </a:solidFill>
                <a:latin typeface="+mn-ea"/>
                <a:ea typeface="+mn-ea"/>
              </a:rPr>
              <a:t>電債オプション</a:t>
            </a:r>
            <a:r>
              <a:rPr lang="en-US" altLang="ja-JP" dirty="0">
                <a:solidFill>
                  <a:prstClr val="white"/>
                </a:solidFill>
              </a:rPr>
              <a:t/>
            </a:r>
            <a:br>
              <a:rPr lang="en-US" altLang="ja-JP" dirty="0">
                <a:solidFill>
                  <a:prstClr val="white"/>
                </a:solidFill>
              </a:rPr>
            </a:br>
            <a:r>
              <a:rPr lang="en-US" altLang="ja-JP" dirty="0">
                <a:solidFill>
                  <a:prstClr val="white"/>
                </a:solidFill>
              </a:rPr>
              <a:t>3</a:t>
            </a:r>
            <a:r>
              <a:rPr lang="en-US" altLang="ja-JP" sz="1800" dirty="0">
                <a:solidFill>
                  <a:prstClr val="white"/>
                </a:solidFill>
                <a:latin typeface="+mn-ea"/>
                <a:ea typeface="+mn-ea"/>
              </a:rPr>
              <a:t>.</a:t>
            </a:r>
            <a:r>
              <a:rPr lang="ja-JP" altLang="en-US" sz="1800" dirty="0">
                <a:solidFill>
                  <a:prstClr val="white"/>
                </a:solidFill>
                <a:latin typeface="+mn-ea"/>
                <a:ea typeface="+mn-ea"/>
              </a:rPr>
              <a:t>マスタ参照画面の改善（共通）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8" name="図 7">
            <a:extLst>
              <a:ext uri="{FF2B5EF4-FFF2-40B4-BE49-F238E27FC236}">
                <a16:creationId xmlns:a16="http://schemas.microsoft.com/office/drawing/2014/main" id="{264D9A73-1B7F-40D7-B697-9D655A9EE9C3}"/>
              </a:ext>
            </a:extLst>
          </p:cNvPr>
          <p:cNvPicPr>
            <a:picLocks noChangeAspect="1"/>
          </p:cNvPicPr>
          <p:nvPr/>
        </p:nvPicPr>
        <p:blipFill>
          <a:blip r:embed="rId2"/>
          <a:stretch>
            <a:fillRect/>
          </a:stretch>
        </p:blipFill>
        <p:spPr>
          <a:xfrm>
            <a:off x="1475656" y="2576754"/>
            <a:ext cx="2252380" cy="1933333"/>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33CE0A5-03D0-4420-A4ED-C5DFE06DCC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17986" y="2571749"/>
            <a:ext cx="2257425" cy="1938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FDE01071-1931-46BE-974F-08C45F9F6098}"/>
              </a:ext>
            </a:extLst>
          </p:cNvPr>
          <p:cNvSpPr/>
          <p:nvPr/>
        </p:nvSpPr>
        <p:spPr>
          <a:xfrm>
            <a:off x="1475656" y="2282587"/>
            <a:ext cx="828092" cy="237004"/>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schemeClr val="bg1"/>
                </a:solidFill>
                <a:latin typeface="+mn-ea"/>
              </a:rPr>
              <a:t>変更前</a:t>
            </a:r>
          </a:p>
        </p:txBody>
      </p:sp>
      <p:sp>
        <p:nvSpPr>
          <p:cNvPr id="12" name="四角形: 角を丸くする 11">
            <a:extLst>
              <a:ext uri="{FF2B5EF4-FFF2-40B4-BE49-F238E27FC236}">
                <a16:creationId xmlns:a16="http://schemas.microsoft.com/office/drawing/2014/main" id="{94D14D3B-BA67-4630-85DC-4544F7B571D7}"/>
              </a:ext>
            </a:extLst>
          </p:cNvPr>
          <p:cNvSpPr/>
          <p:nvPr/>
        </p:nvSpPr>
        <p:spPr>
          <a:xfrm>
            <a:off x="5217986" y="2282587"/>
            <a:ext cx="828092" cy="237004"/>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schemeClr val="bg1"/>
                </a:solidFill>
                <a:latin typeface="+mn-ea"/>
              </a:rPr>
              <a:t>変更後</a:t>
            </a:r>
          </a:p>
        </p:txBody>
      </p:sp>
      <p:sp>
        <p:nvSpPr>
          <p:cNvPr id="10" name="テキスト ボックス 9">
            <a:extLst>
              <a:ext uri="{FF2B5EF4-FFF2-40B4-BE49-F238E27FC236}">
                <a16:creationId xmlns:a16="http://schemas.microsoft.com/office/drawing/2014/main" id="{71900A19-BF82-4946-AA77-0AA7F4279664}"/>
              </a:ext>
            </a:extLst>
          </p:cNvPr>
          <p:cNvSpPr txBox="1"/>
          <p:nvPr/>
        </p:nvSpPr>
        <p:spPr>
          <a:xfrm>
            <a:off x="4752020" y="4737168"/>
            <a:ext cx="3420380" cy="230832"/>
          </a:xfrm>
          <a:prstGeom prst="rect">
            <a:avLst/>
          </a:prstGeom>
          <a:noFill/>
        </p:spPr>
        <p:txBody>
          <a:bodyPr wrap="square" rtlCol="0">
            <a:spAutoFit/>
          </a:bodyPr>
          <a:lstStyle/>
          <a:p>
            <a:r>
              <a:rPr kumimoji="1" lang="en-US" altLang="ja-JP" sz="900" dirty="0"/>
              <a:t>※</a:t>
            </a:r>
            <a:r>
              <a:rPr kumimoji="1" lang="ja-JP" altLang="en-US" sz="900" dirty="0"/>
              <a:t>変更後の図は開発中によりイメージ図となります</a:t>
            </a:r>
          </a:p>
        </p:txBody>
      </p:sp>
    </p:spTree>
    <p:extLst>
      <p:ext uri="{BB962C8B-B14F-4D97-AF65-F5344CB8AC3E}">
        <p14:creationId xmlns:p14="http://schemas.microsoft.com/office/powerpoint/2010/main" val="40223354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146</a:t>
            </a:fld>
            <a:endParaRPr kumimoji="1" lang="ja-JP" altLang="en-US" dirty="0"/>
          </a:p>
        </p:txBody>
      </p:sp>
      <p:sp>
        <p:nvSpPr>
          <p:cNvPr id="3" name="テキスト プレースホルダー 2"/>
          <p:cNvSpPr>
            <a:spLocks noGrp="1"/>
          </p:cNvSpPr>
          <p:nvPr>
            <p:ph type="body" sz="quarter" idx="14"/>
          </p:nvPr>
        </p:nvSpPr>
        <p:spPr>
          <a:xfrm>
            <a:off x="360000" y="843558"/>
            <a:ext cx="8424000" cy="25922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内部科目の選択時に設定情報を確認出来るように対応しました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これまで、内部科目を選択する際には内部科目名称のみ表示されておりましたが、今回内部科目を選択する際に、</a:t>
            </a:r>
            <a:endParaRPr lang="en-US" altLang="ja-JP" dirty="0">
              <a:solidFill>
                <a:prstClr val="black"/>
              </a:solidFill>
            </a:endParaRPr>
          </a:p>
          <a:p>
            <a:pPr lvl="0">
              <a:lnSpc>
                <a:spcPts val="1900"/>
              </a:lnSpc>
              <a:buClr>
                <a:srgbClr val="F9BE00"/>
              </a:buClr>
            </a:pPr>
            <a:r>
              <a:rPr lang="ja-JP" altLang="en-US" dirty="0">
                <a:solidFill>
                  <a:prstClr val="black"/>
                </a:solidFill>
              </a:rPr>
              <a:t>　手形内部科目マスタで設定した補助科目～プロジェクトコードまでの情報を表示出来るように対応しました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その為、内部科目に紐づく科目等を確認しながら操作を行う事が可能になりました</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手形管理システム</a:t>
            </a:r>
            <a:r>
              <a:rPr lang="en-US" altLang="ja-JP" sz="2000" dirty="0">
                <a:solidFill>
                  <a:prstClr val="white"/>
                </a:solidFill>
                <a:latin typeface="+mn-ea"/>
                <a:ea typeface="+mn-ea"/>
              </a:rPr>
              <a:t>/</a:t>
            </a:r>
            <a:r>
              <a:rPr lang="ja-JP" altLang="en-US" sz="2000" dirty="0">
                <a:solidFill>
                  <a:prstClr val="white"/>
                </a:solidFill>
                <a:latin typeface="+mn-ea"/>
                <a:ea typeface="+mn-ea"/>
              </a:rPr>
              <a:t>電債オプション</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4.</a:t>
            </a:r>
            <a:r>
              <a:rPr lang="ja-JP" altLang="en-US" sz="1800" dirty="0">
                <a:solidFill>
                  <a:prstClr val="white"/>
                </a:solidFill>
              </a:rPr>
              <a:t>内部科目の設定表示（共通）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8" name="図 7">
            <a:extLst>
              <a:ext uri="{FF2B5EF4-FFF2-40B4-BE49-F238E27FC236}">
                <a16:creationId xmlns:a16="http://schemas.microsoft.com/office/drawing/2014/main" id="{F287B69B-45B0-4544-918B-2475877560A0}"/>
              </a:ext>
            </a:extLst>
          </p:cNvPr>
          <p:cNvPicPr>
            <a:picLocks noChangeAspect="1"/>
          </p:cNvPicPr>
          <p:nvPr/>
        </p:nvPicPr>
        <p:blipFill rotWithShape="1">
          <a:blip r:embed="rId2"/>
          <a:srcRect t="36241" r="64513" b="36018"/>
          <a:stretch/>
        </p:blipFill>
        <p:spPr>
          <a:xfrm>
            <a:off x="3986565" y="2620340"/>
            <a:ext cx="4473867" cy="203964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9" name="テキスト ボックス 8">
            <a:extLst>
              <a:ext uri="{FF2B5EF4-FFF2-40B4-BE49-F238E27FC236}">
                <a16:creationId xmlns:a16="http://schemas.microsoft.com/office/drawing/2014/main" id="{71900A19-BF82-4946-AA77-0AA7F4279664}"/>
              </a:ext>
            </a:extLst>
          </p:cNvPr>
          <p:cNvSpPr txBox="1"/>
          <p:nvPr/>
        </p:nvSpPr>
        <p:spPr>
          <a:xfrm>
            <a:off x="4752020" y="4737168"/>
            <a:ext cx="3420380" cy="230832"/>
          </a:xfrm>
          <a:prstGeom prst="rect">
            <a:avLst/>
          </a:prstGeom>
          <a:noFill/>
        </p:spPr>
        <p:txBody>
          <a:bodyPr wrap="square" rtlCol="0">
            <a:spAutoFit/>
          </a:bodyPr>
          <a:lstStyle/>
          <a:p>
            <a:r>
              <a:rPr kumimoji="1" lang="en-US" altLang="ja-JP" sz="900" dirty="0"/>
              <a:t>※</a:t>
            </a:r>
            <a:r>
              <a:rPr kumimoji="1" lang="ja-JP" altLang="en-US" sz="900" dirty="0"/>
              <a:t>変更後の図は開発中によりイメージ図となります</a:t>
            </a:r>
          </a:p>
        </p:txBody>
      </p:sp>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r="39803"/>
          <a:stretch/>
        </p:blipFill>
        <p:spPr>
          <a:xfrm>
            <a:off x="658110" y="2620340"/>
            <a:ext cx="2809907" cy="168041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2" name="四角形: 角を丸くする 6">
            <a:extLst>
              <a:ext uri="{FF2B5EF4-FFF2-40B4-BE49-F238E27FC236}">
                <a16:creationId xmlns:a16="http://schemas.microsoft.com/office/drawing/2014/main" id="{FDE01071-1931-46BE-974F-08C45F9F6098}"/>
              </a:ext>
            </a:extLst>
          </p:cNvPr>
          <p:cNvSpPr/>
          <p:nvPr/>
        </p:nvSpPr>
        <p:spPr>
          <a:xfrm>
            <a:off x="658110" y="2275325"/>
            <a:ext cx="828092" cy="237004"/>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schemeClr val="bg1"/>
                </a:solidFill>
                <a:latin typeface="+mn-ea"/>
              </a:rPr>
              <a:t>変更前</a:t>
            </a:r>
          </a:p>
        </p:txBody>
      </p:sp>
      <p:sp>
        <p:nvSpPr>
          <p:cNvPr id="13" name="四角形: 角を丸くする 11">
            <a:extLst>
              <a:ext uri="{FF2B5EF4-FFF2-40B4-BE49-F238E27FC236}">
                <a16:creationId xmlns:a16="http://schemas.microsoft.com/office/drawing/2014/main" id="{94D14D3B-BA67-4630-85DC-4544F7B571D7}"/>
              </a:ext>
            </a:extLst>
          </p:cNvPr>
          <p:cNvSpPr/>
          <p:nvPr/>
        </p:nvSpPr>
        <p:spPr>
          <a:xfrm>
            <a:off x="3986565" y="2275325"/>
            <a:ext cx="828092" cy="237004"/>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b="1" dirty="0">
                <a:solidFill>
                  <a:schemeClr val="bg1"/>
                </a:solidFill>
                <a:latin typeface="+mn-ea"/>
              </a:rPr>
              <a:t>変更後</a:t>
            </a:r>
          </a:p>
        </p:txBody>
      </p:sp>
    </p:spTree>
    <p:extLst>
      <p:ext uri="{BB962C8B-B14F-4D97-AF65-F5344CB8AC3E}">
        <p14:creationId xmlns:p14="http://schemas.microsoft.com/office/powerpoint/2010/main" val="38108250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1C50F51-AE8B-4D3B-A017-C58E05D183D7}"/>
              </a:ext>
            </a:extLst>
          </p:cNvPr>
          <p:cNvSpPr>
            <a:spLocks noGrp="1"/>
          </p:cNvSpPr>
          <p:nvPr>
            <p:ph type="sldNum" sz="quarter" idx="12"/>
          </p:nvPr>
        </p:nvSpPr>
        <p:spPr/>
        <p:txBody>
          <a:bodyPr/>
          <a:lstStyle/>
          <a:p>
            <a:fld id="{78AE49ED-73EF-499C-8307-28EB0E7CF529}" type="slidenum">
              <a:rPr kumimoji="1" lang="ja-JP" altLang="en-US" dirty="0" smtClean="0"/>
              <a:t>147</a:t>
            </a:fld>
            <a:endParaRPr kumimoji="1" lang="ja-JP" altLang="en-US" dirty="0"/>
          </a:p>
        </p:txBody>
      </p:sp>
      <p:sp>
        <p:nvSpPr>
          <p:cNvPr id="4" name="タイトル 3">
            <a:extLst>
              <a:ext uri="{FF2B5EF4-FFF2-40B4-BE49-F238E27FC236}">
                <a16:creationId xmlns:a16="http://schemas.microsoft.com/office/drawing/2014/main" id="{F2E3C223-4E24-4E02-A0A8-326CDDDAC870}"/>
              </a:ext>
            </a:extLst>
          </p:cNvPr>
          <p:cNvSpPr>
            <a:spLocks noGrp="1"/>
          </p:cNvSpPr>
          <p:nvPr>
            <p:ph type="title"/>
          </p:nvPr>
        </p:nvSpPr>
        <p:spPr/>
        <p:txBody>
          <a:bodyPr/>
          <a:lstStyle/>
          <a:p>
            <a:r>
              <a:rPr kumimoji="1" lang="en-US" altLang="ja-JP" sz="2000" dirty="0"/>
              <a:t>SuperStream-NX </a:t>
            </a:r>
            <a:r>
              <a:rPr kumimoji="1" lang="ja-JP" altLang="en-US" sz="2000" dirty="0"/>
              <a:t>手形管理システム</a:t>
            </a:r>
            <a:r>
              <a:rPr kumimoji="1" lang="en-US" altLang="ja-JP" sz="2000" dirty="0"/>
              <a:t>/</a:t>
            </a:r>
            <a:r>
              <a:rPr kumimoji="1" lang="ja-JP" altLang="en-US" sz="2000" dirty="0"/>
              <a:t>電債オプション</a:t>
            </a:r>
            <a:r>
              <a:rPr kumimoji="1" lang="en-US" altLang="ja-JP" sz="2000" dirty="0"/>
              <a:t/>
            </a:r>
            <a:br>
              <a:rPr kumimoji="1" lang="en-US" altLang="ja-JP" sz="2000" dirty="0"/>
            </a:br>
            <a:r>
              <a:rPr kumimoji="1" lang="ja-JP" altLang="en-US" dirty="0"/>
              <a:t>対応プログラム一覧</a:t>
            </a:r>
          </a:p>
        </p:txBody>
      </p:sp>
      <p:sp>
        <p:nvSpPr>
          <p:cNvPr id="5" name="フッター プレースホルダー 4">
            <a:extLst>
              <a:ext uri="{FF2B5EF4-FFF2-40B4-BE49-F238E27FC236}">
                <a16:creationId xmlns:a16="http://schemas.microsoft.com/office/drawing/2014/main" id="{ABB2C172-CBC8-4977-B5C8-2C670516927C}"/>
              </a:ext>
            </a:extLst>
          </p:cNvPr>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6" name="テキスト プレースホルダー 2">
            <a:extLst>
              <a:ext uri="{FF2B5EF4-FFF2-40B4-BE49-F238E27FC236}">
                <a16:creationId xmlns:a16="http://schemas.microsoft.com/office/drawing/2014/main" id="{2DE7DF24-25FD-427C-BE4B-ABAB979440D9}"/>
              </a:ext>
            </a:extLst>
          </p:cNvPr>
          <p:cNvSpPr txBox="1">
            <a:spLocks/>
          </p:cNvSpPr>
          <p:nvPr/>
        </p:nvSpPr>
        <p:spPr>
          <a:xfrm>
            <a:off x="71500" y="915566"/>
            <a:ext cx="8423275" cy="25082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Font typeface="Arial" panose="020B0604020202020204" pitchFamily="34" charset="0"/>
              <a:buNone/>
            </a:pPr>
            <a:r>
              <a:rPr lang="en-US" altLang="ja-JP" sz="1200" b="1" dirty="0">
                <a:solidFill>
                  <a:prstClr val="black"/>
                </a:solidFill>
              </a:rPr>
              <a:t>1.</a:t>
            </a:r>
            <a:r>
              <a:rPr lang="ja-JP" altLang="en-US" sz="1200" b="1" dirty="0">
                <a:solidFill>
                  <a:prstClr val="black"/>
                </a:solidFill>
              </a:rPr>
              <a:t>マスタ参照画面</a:t>
            </a:r>
            <a:endParaRPr lang="en-US" altLang="ja-JP" sz="1200" b="1" dirty="0">
              <a:solidFill>
                <a:prstClr val="black"/>
              </a:solidFill>
            </a:endParaRPr>
          </a:p>
        </p:txBody>
      </p:sp>
      <p:sp>
        <p:nvSpPr>
          <p:cNvPr id="7" name="テキスト プレースホルダー 2">
            <a:extLst>
              <a:ext uri="{FF2B5EF4-FFF2-40B4-BE49-F238E27FC236}">
                <a16:creationId xmlns:a16="http://schemas.microsoft.com/office/drawing/2014/main" id="{73E19E39-A5EA-491F-B78F-4482B6EA5CDD}"/>
              </a:ext>
            </a:extLst>
          </p:cNvPr>
          <p:cNvSpPr txBox="1">
            <a:spLocks/>
          </p:cNvSpPr>
          <p:nvPr/>
        </p:nvSpPr>
        <p:spPr>
          <a:xfrm>
            <a:off x="144216" y="1127152"/>
            <a:ext cx="1332148" cy="250377"/>
          </a:xfrm>
          <a:prstGeom prst="rect">
            <a:avLst/>
          </a:prstGeom>
        </p:spPr>
        <p:txBody>
          <a:bodyPr lIns="0" tIns="0" rIns="0" bIns="0">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16000" marR="0" lvl="0" indent="0" algn="l" defTabSz="914400" rtl="0" eaLnBrk="1" fontAlgn="auto" latinLnBrk="0" hangingPunct="1">
              <a:lnSpc>
                <a:spcPct val="1000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＜変更＞</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8" name="表 7">
            <a:extLst>
              <a:ext uri="{FF2B5EF4-FFF2-40B4-BE49-F238E27FC236}">
                <a16:creationId xmlns:a16="http://schemas.microsoft.com/office/drawing/2014/main" id="{3E436E0B-14BE-417F-ABF7-8638A0C1317F}"/>
              </a:ext>
            </a:extLst>
          </p:cNvPr>
          <p:cNvGraphicFramePr>
            <a:graphicFrameLocks noGrp="1"/>
          </p:cNvGraphicFramePr>
          <p:nvPr/>
        </p:nvGraphicFramePr>
        <p:xfrm>
          <a:off x="395536" y="1290866"/>
          <a:ext cx="8464283" cy="2821560"/>
        </p:xfrm>
        <a:graphic>
          <a:graphicData uri="http://schemas.openxmlformats.org/drawingml/2006/table">
            <a:tbl>
              <a:tblPr bandRow="1">
                <a:tableStyleId>{21E4AEA4-8DFA-4A89-87EB-49C32662AFE0}</a:tableStyleId>
              </a:tblPr>
              <a:tblGrid>
                <a:gridCol w="2663824">
                  <a:extLst>
                    <a:ext uri="{9D8B030D-6E8A-4147-A177-3AD203B41FA5}">
                      <a16:colId xmlns:a16="http://schemas.microsoft.com/office/drawing/2014/main" val="20000"/>
                    </a:ext>
                  </a:extLst>
                </a:gridCol>
                <a:gridCol w="2869107">
                  <a:extLst>
                    <a:ext uri="{9D8B030D-6E8A-4147-A177-3AD203B41FA5}">
                      <a16:colId xmlns:a16="http://schemas.microsoft.com/office/drawing/2014/main" val="20001"/>
                    </a:ext>
                  </a:extLst>
                </a:gridCol>
                <a:gridCol w="2931352">
                  <a:extLst>
                    <a:ext uri="{9D8B030D-6E8A-4147-A177-3AD203B41FA5}">
                      <a16:colId xmlns:a16="http://schemas.microsoft.com/office/drawing/2014/main" val="20002"/>
                    </a:ext>
                  </a:extLst>
                </a:gridCol>
              </a:tblGrid>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手形マスタ修正：</a:t>
                      </a:r>
                      <a:r>
                        <a:rPr kumimoji="1" lang="en-US" altLang="ja-JP" sz="850" b="0" i="0" baseline="0" dirty="0">
                          <a:solidFill>
                            <a:schemeClr val="tx1"/>
                          </a:solidFill>
                          <a:latin typeface="メイリオ" pitchFamily="50" charset="-128"/>
                          <a:ea typeface="メイリオ" pitchFamily="50" charset="-128"/>
                          <a:cs typeface="メイリオ" pitchFamily="50" charset="-128"/>
                        </a:rPr>
                        <a:t>YAM08009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支払手形情報入力：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APE02009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支払手形情報入力（検索）：</a:t>
                      </a:r>
                      <a:r>
                        <a:rPr kumimoji="1" lang="en-US" altLang="ja-JP" sz="850" b="0" i="0" baseline="0" dirty="0">
                          <a:solidFill>
                            <a:schemeClr val="tx1"/>
                          </a:solidFill>
                          <a:latin typeface="メイリオ" pitchFamily="50" charset="-128"/>
                          <a:ea typeface="メイリオ" pitchFamily="50" charset="-128"/>
                          <a:cs typeface="メイリオ" pitchFamily="50" charset="-128"/>
                        </a:rPr>
                        <a:t>APE02019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0000"/>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支払手形情報入力（仕訳設定）：</a:t>
                      </a:r>
                      <a:r>
                        <a:rPr kumimoji="1" lang="en-US" altLang="ja-JP" sz="850" b="0" i="0" baseline="0" dirty="0">
                          <a:solidFill>
                            <a:schemeClr val="tx1"/>
                          </a:solidFill>
                          <a:latin typeface="メイリオ" pitchFamily="50" charset="-128"/>
                          <a:ea typeface="メイリオ" pitchFamily="50" charset="-128"/>
                          <a:cs typeface="メイリオ" pitchFamily="50" charset="-128"/>
                        </a:rPr>
                        <a:t>APE02029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支払手形移動入力：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APE03009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支払手形払出入力：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APE04009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379455242"/>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支払手形顛末入力：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APE05009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支払手形印紙税分割リスト：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APP07209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支払手形明細表：</a:t>
                      </a:r>
                      <a:r>
                        <a:rPr kumimoji="1" lang="en-US" altLang="ja-JP" sz="850" b="0" i="0" baseline="0" dirty="0">
                          <a:solidFill>
                            <a:schemeClr val="tx1"/>
                          </a:solidFill>
                          <a:latin typeface="メイリオ" pitchFamily="50" charset="-128"/>
                          <a:ea typeface="メイリオ" pitchFamily="50" charset="-128"/>
                          <a:cs typeface="メイリオ" pitchFamily="50" charset="-128"/>
                        </a:rPr>
                        <a:t>APP08209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650190742"/>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支払手形未決済残高表：</a:t>
                      </a:r>
                      <a:r>
                        <a:rPr kumimoji="1" lang="en-US" altLang="ja-JP" sz="850" b="0" i="0" baseline="0" dirty="0">
                          <a:solidFill>
                            <a:schemeClr val="tx1"/>
                          </a:solidFill>
                          <a:latin typeface="メイリオ" pitchFamily="50" charset="-128"/>
                          <a:ea typeface="メイリオ" pitchFamily="50" charset="-128"/>
                          <a:cs typeface="メイリオ" pitchFamily="50" charset="-128"/>
                        </a:rPr>
                        <a:t>APP08309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支払手形取込：</a:t>
                      </a:r>
                      <a:r>
                        <a:rPr kumimoji="1" lang="en-US" altLang="ja-JP" sz="850" b="0" i="0" baseline="0" dirty="0">
                          <a:solidFill>
                            <a:schemeClr val="tx1"/>
                          </a:solidFill>
                          <a:latin typeface="メイリオ" pitchFamily="50" charset="-128"/>
                          <a:ea typeface="メイリオ" pitchFamily="50" charset="-128"/>
                          <a:cs typeface="メイリオ" pitchFamily="50" charset="-128"/>
                        </a:rPr>
                        <a:t>APF01009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支払手形取込エラーデータ修正（修正部）：</a:t>
                      </a:r>
                      <a:r>
                        <a:rPr kumimoji="1" lang="en-US" altLang="ja-JP" sz="850" b="0" i="0" baseline="0" dirty="0">
                          <a:solidFill>
                            <a:schemeClr val="tx1"/>
                          </a:solidFill>
                          <a:latin typeface="メイリオ" pitchFamily="50" charset="-128"/>
                          <a:ea typeface="メイリオ" pitchFamily="50" charset="-128"/>
                          <a:cs typeface="メイリオ" pitchFamily="50" charset="-128"/>
                        </a:rPr>
                        <a:t>APF01119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361731325"/>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受取手形情報入力：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ARE02009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受取手形情報入力（検索）：</a:t>
                      </a:r>
                      <a:r>
                        <a:rPr kumimoji="1" lang="en-US" altLang="ja-JP" sz="850" b="0" i="0" baseline="0" dirty="0">
                          <a:solidFill>
                            <a:schemeClr val="tx1"/>
                          </a:solidFill>
                          <a:latin typeface="メイリオ" pitchFamily="50" charset="-128"/>
                          <a:ea typeface="メイリオ" pitchFamily="50" charset="-128"/>
                          <a:cs typeface="メイリオ" pitchFamily="50" charset="-128"/>
                        </a:rPr>
                        <a:t>ARE02019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受取手形情報入力（仕訳設定）：</a:t>
                      </a:r>
                      <a:r>
                        <a:rPr kumimoji="1" lang="en-US" altLang="ja-JP" sz="850" b="0" i="0" baseline="0" dirty="0">
                          <a:solidFill>
                            <a:schemeClr val="tx1"/>
                          </a:solidFill>
                          <a:latin typeface="メイリオ" pitchFamily="50" charset="-128"/>
                          <a:ea typeface="メイリオ" pitchFamily="50" charset="-128"/>
                          <a:cs typeface="メイリオ" pitchFamily="50" charset="-128"/>
                        </a:rPr>
                        <a:t>ARE02029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743939573"/>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受取手形移動入力：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ARE03009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受取手形入金入力：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ARE04009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受取手形顛末入力：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ARE05009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3063538258"/>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受取手形顛末入力（取組設定）：</a:t>
                      </a:r>
                      <a:r>
                        <a:rPr kumimoji="1" lang="en-US" altLang="ja-JP" sz="850" b="0" i="0" baseline="0" dirty="0">
                          <a:solidFill>
                            <a:schemeClr val="tx1"/>
                          </a:solidFill>
                          <a:latin typeface="メイリオ" pitchFamily="50" charset="-128"/>
                          <a:ea typeface="メイリオ" pitchFamily="50" charset="-128"/>
                          <a:cs typeface="メイリオ" pitchFamily="50" charset="-128"/>
                        </a:rPr>
                        <a:t>ARE05019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受取手形顛末入力（仕訳設定）：</a:t>
                      </a:r>
                      <a:r>
                        <a:rPr kumimoji="1" lang="en-US" altLang="ja-JP" sz="850" b="0" i="0" baseline="0" dirty="0">
                          <a:solidFill>
                            <a:schemeClr val="tx1"/>
                          </a:solidFill>
                          <a:latin typeface="メイリオ" pitchFamily="50" charset="-128"/>
                          <a:ea typeface="メイリオ" pitchFamily="50" charset="-128"/>
                          <a:cs typeface="メイリオ" pitchFamily="50" charset="-128"/>
                        </a:rPr>
                        <a:t>ARE05029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受取手形顛末入力チェックリスト：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ARP05009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57038701"/>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受取手形取組別一覧表：</a:t>
                      </a:r>
                      <a:r>
                        <a:rPr kumimoji="1" lang="en-US" altLang="ja-JP" sz="850" b="0" i="0" baseline="0" dirty="0">
                          <a:solidFill>
                            <a:schemeClr val="tx1"/>
                          </a:solidFill>
                          <a:latin typeface="メイリオ" pitchFamily="50" charset="-128"/>
                          <a:ea typeface="メイリオ" pitchFamily="50" charset="-128"/>
                          <a:cs typeface="メイリオ" pitchFamily="50" charset="-128"/>
                        </a:rPr>
                        <a:t>ARP08109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受取手形明細表：</a:t>
                      </a:r>
                      <a:r>
                        <a:rPr kumimoji="1" lang="en-US" altLang="ja-JP" sz="850" b="0" i="0" baseline="0" dirty="0">
                          <a:solidFill>
                            <a:schemeClr val="tx1"/>
                          </a:solidFill>
                          <a:latin typeface="メイリオ" pitchFamily="50" charset="-128"/>
                          <a:ea typeface="メイリオ" pitchFamily="50" charset="-128"/>
                          <a:cs typeface="メイリオ" pitchFamily="50" charset="-128"/>
                        </a:rPr>
                        <a:t>ARP08209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受取手形未決済残高表：</a:t>
                      </a:r>
                      <a:r>
                        <a:rPr kumimoji="1" lang="en-US" altLang="ja-JP" sz="850" b="0" i="0" baseline="0" dirty="0">
                          <a:solidFill>
                            <a:schemeClr val="tx1"/>
                          </a:solidFill>
                          <a:latin typeface="メイリオ" pitchFamily="50" charset="-128"/>
                          <a:ea typeface="メイリオ" pitchFamily="50" charset="-128"/>
                          <a:cs typeface="メイリオ" pitchFamily="50" charset="-128"/>
                        </a:rPr>
                        <a:t>ARP08309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4221883593"/>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受取手形取込：</a:t>
                      </a:r>
                      <a:r>
                        <a:rPr kumimoji="1" lang="en-US" altLang="ja-JP" sz="850" b="0" i="0" baseline="0" dirty="0">
                          <a:solidFill>
                            <a:schemeClr val="tx1"/>
                          </a:solidFill>
                          <a:latin typeface="メイリオ" pitchFamily="50" charset="-128"/>
                          <a:ea typeface="メイリオ" pitchFamily="50" charset="-128"/>
                          <a:cs typeface="メイリオ" pitchFamily="50" charset="-128"/>
                        </a:rPr>
                        <a:t>ARF010009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受取手形取込エラーデータ修正（修正部）：</a:t>
                      </a:r>
                      <a:r>
                        <a:rPr kumimoji="1" lang="en-US" altLang="ja-JP" sz="850" b="0" i="0" baseline="0" dirty="0">
                          <a:solidFill>
                            <a:schemeClr val="tx1"/>
                          </a:solidFill>
                          <a:latin typeface="メイリオ" pitchFamily="50" charset="-128"/>
                          <a:ea typeface="メイリオ" pitchFamily="50" charset="-128"/>
                          <a:cs typeface="メイリオ" pitchFamily="50" charset="-128"/>
                        </a:rPr>
                        <a:t>ARF01109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YDE02000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2282304957"/>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電子記録債権検索：</a:t>
                      </a:r>
                      <a:r>
                        <a:rPr kumimoji="1" lang="en-US" altLang="ja-JP" sz="850" b="0" i="0" baseline="0" dirty="0">
                          <a:solidFill>
                            <a:schemeClr val="tx1"/>
                          </a:solidFill>
                          <a:latin typeface="メイリオ" pitchFamily="50" charset="-128"/>
                          <a:ea typeface="メイリオ" pitchFamily="50" charset="-128"/>
                          <a:cs typeface="メイリオ" pitchFamily="50" charset="-128"/>
                        </a:rPr>
                        <a:t>YDE02010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電子記録債権（債務）顛末入力：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YDE05000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電子記録債権（債務）顛末検索：</a:t>
                      </a:r>
                      <a:r>
                        <a:rPr kumimoji="1" lang="en-US" altLang="ja-JP" sz="850" b="0" i="0" baseline="0" dirty="0">
                          <a:solidFill>
                            <a:schemeClr val="tx1"/>
                          </a:solidFill>
                          <a:latin typeface="メイリオ" pitchFamily="50" charset="-128"/>
                          <a:ea typeface="メイリオ" pitchFamily="50" charset="-128"/>
                          <a:cs typeface="メイリオ" pitchFamily="50" charset="-128"/>
                        </a:rPr>
                        <a:t>YDE05010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661809457"/>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取引先別電債口座マスタ登録：</a:t>
                      </a:r>
                      <a:r>
                        <a:rPr kumimoji="1" lang="en-US" altLang="ja-JP" sz="850" b="0" i="0" baseline="0" dirty="0">
                          <a:solidFill>
                            <a:schemeClr val="tx1"/>
                          </a:solidFill>
                          <a:latin typeface="メイリオ" pitchFamily="50" charset="-128"/>
                          <a:ea typeface="メイリオ" pitchFamily="50" charset="-128"/>
                          <a:cs typeface="メイリオ" pitchFamily="50" charset="-128"/>
                        </a:rPr>
                        <a:t>YDM01000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取引先別電債口座マスタ編集：</a:t>
                      </a:r>
                      <a:r>
                        <a:rPr kumimoji="1" lang="en-US" altLang="ja-JP" sz="850" b="0" i="0" baseline="0" dirty="0">
                          <a:solidFill>
                            <a:schemeClr val="tx1"/>
                          </a:solidFill>
                          <a:latin typeface="メイリオ" pitchFamily="50" charset="-128"/>
                          <a:ea typeface="メイリオ" pitchFamily="50" charset="-128"/>
                          <a:cs typeface="メイリオ" pitchFamily="50" charset="-128"/>
                        </a:rPr>
                        <a:t>CLDYZ001</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電子記録債権明細表：</a:t>
                      </a:r>
                      <a:r>
                        <a:rPr kumimoji="1" lang="en-US" altLang="ja-JP" sz="850" b="0" i="0" baseline="0" dirty="0">
                          <a:solidFill>
                            <a:schemeClr val="tx1"/>
                          </a:solidFill>
                          <a:latin typeface="メイリオ" pitchFamily="50" charset="-128"/>
                          <a:ea typeface="メイリオ" pitchFamily="50" charset="-128"/>
                          <a:cs typeface="メイリオ" pitchFamily="50" charset="-128"/>
                        </a:rPr>
                        <a:t>YDP02100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331737610"/>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電子記録債権未決済残高表：</a:t>
                      </a:r>
                      <a:r>
                        <a:rPr kumimoji="1" lang="en-US" altLang="ja-JP" sz="850" b="0" i="0" baseline="0" dirty="0">
                          <a:solidFill>
                            <a:schemeClr val="tx1"/>
                          </a:solidFill>
                          <a:latin typeface="メイリオ" pitchFamily="50" charset="-128"/>
                          <a:ea typeface="メイリオ" pitchFamily="50" charset="-128"/>
                          <a:cs typeface="メイリオ" pitchFamily="50" charset="-128"/>
                        </a:rPr>
                        <a:t>YDP02200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電子記録債務明細表：</a:t>
                      </a:r>
                      <a:r>
                        <a:rPr kumimoji="1" lang="en-US" altLang="ja-JP" sz="850" b="0" i="0" baseline="0" dirty="0">
                          <a:solidFill>
                            <a:schemeClr val="tx1"/>
                          </a:solidFill>
                          <a:latin typeface="メイリオ" pitchFamily="50" charset="-128"/>
                          <a:ea typeface="メイリオ" pitchFamily="50" charset="-128"/>
                          <a:cs typeface="メイリオ" pitchFamily="50" charset="-128"/>
                        </a:rPr>
                        <a:t>YDP02400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電子記録債務未決済残高表：</a:t>
                      </a:r>
                      <a:r>
                        <a:rPr kumimoji="1" lang="en-US" altLang="ja-JP" sz="850" b="0" i="0" baseline="0" dirty="0">
                          <a:solidFill>
                            <a:schemeClr val="tx1"/>
                          </a:solidFill>
                          <a:latin typeface="メイリオ" pitchFamily="50" charset="-128"/>
                          <a:ea typeface="メイリオ" pitchFamily="50" charset="-128"/>
                          <a:cs typeface="メイリオ" pitchFamily="50" charset="-128"/>
                        </a:rPr>
                        <a:t>YDP02500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3170021522"/>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電子記録債権取込：</a:t>
                      </a:r>
                      <a:r>
                        <a:rPr kumimoji="1" lang="en-US" altLang="ja-JP" sz="850" b="0" i="0" baseline="0" dirty="0">
                          <a:solidFill>
                            <a:schemeClr val="tx1"/>
                          </a:solidFill>
                          <a:latin typeface="メイリオ" pitchFamily="50" charset="-128"/>
                          <a:ea typeface="メイリオ" pitchFamily="50" charset="-128"/>
                          <a:cs typeface="メイリオ" pitchFamily="50" charset="-128"/>
                        </a:rPr>
                        <a:t>YDF01100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電子記録債務取込：</a:t>
                      </a:r>
                      <a:r>
                        <a:rPr kumimoji="1" lang="en-US" altLang="ja-JP" sz="850" b="0" i="0" baseline="0" dirty="0">
                          <a:solidFill>
                            <a:schemeClr val="tx1"/>
                          </a:solidFill>
                          <a:latin typeface="メイリオ" pitchFamily="50" charset="-128"/>
                          <a:ea typeface="メイリオ" pitchFamily="50" charset="-128"/>
                          <a:cs typeface="メイリオ" pitchFamily="50" charset="-128"/>
                        </a:rPr>
                        <a:t>YDF01300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支払データ取込：</a:t>
                      </a:r>
                      <a:r>
                        <a:rPr kumimoji="1" lang="en-US" altLang="ja-JP" sz="850" b="0" i="0" baseline="0" dirty="0">
                          <a:solidFill>
                            <a:schemeClr val="tx1"/>
                          </a:solidFill>
                          <a:latin typeface="メイリオ" pitchFamily="50" charset="-128"/>
                          <a:ea typeface="メイリオ" pitchFamily="50" charset="-128"/>
                          <a:cs typeface="メイリオ" pitchFamily="50" charset="-128"/>
                        </a:rPr>
                        <a:t>YDF01400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50843116"/>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手形内部科目マスタ登録：</a:t>
                      </a:r>
                      <a:r>
                        <a:rPr kumimoji="1" lang="en-US" altLang="ja-JP" sz="850" b="0" i="0" baseline="0" dirty="0">
                          <a:solidFill>
                            <a:schemeClr val="tx1"/>
                          </a:solidFill>
                          <a:latin typeface="メイリオ" pitchFamily="50" charset="-128"/>
                          <a:ea typeface="メイリオ" pitchFamily="50" charset="-128"/>
                          <a:cs typeface="メイリオ" pitchFamily="50" charset="-128"/>
                        </a:rPr>
                        <a:t>PNM01209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電子記録債務入力：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YDE02100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521202415"/>
                  </a:ext>
                </a:extLst>
              </a:tr>
            </a:tbl>
          </a:graphicData>
        </a:graphic>
      </p:graphicFrame>
      <p:sp>
        <p:nvSpPr>
          <p:cNvPr id="9" name="角丸四角形 8"/>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5687509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1C50F51-AE8B-4D3B-A017-C58E05D183D7}"/>
              </a:ext>
            </a:extLst>
          </p:cNvPr>
          <p:cNvSpPr>
            <a:spLocks noGrp="1"/>
          </p:cNvSpPr>
          <p:nvPr>
            <p:ph type="sldNum" sz="quarter" idx="12"/>
          </p:nvPr>
        </p:nvSpPr>
        <p:spPr/>
        <p:txBody>
          <a:bodyPr/>
          <a:lstStyle/>
          <a:p>
            <a:fld id="{78AE49ED-73EF-499C-8307-28EB0E7CF529}" type="slidenum">
              <a:rPr kumimoji="1" lang="ja-JP" altLang="en-US" dirty="0" smtClean="0"/>
              <a:t>148</a:t>
            </a:fld>
            <a:endParaRPr kumimoji="1" lang="ja-JP" altLang="en-US" dirty="0"/>
          </a:p>
        </p:txBody>
      </p:sp>
      <p:sp>
        <p:nvSpPr>
          <p:cNvPr id="4" name="タイトル 3">
            <a:extLst>
              <a:ext uri="{FF2B5EF4-FFF2-40B4-BE49-F238E27FC236}">
                <a16:creationId xmlns:a16="http://schemas.microsoft.com/office/drawing/2014/main" id="{F2E3C223-4E24-4E02-A0A8-326CDDDAC870}"/>
              </a:ext>
            </a:extLst>
          </p:cNvPr>
          <p:cNvSpPr>
            <a:spLocks noGrp="1"/>
          </p:cNvSpPr>
          <p:nvPr>
            <p:ph type="title"/>
          </p:nvPr>
        </p:nvSpPr>
        <p:spPr/>
        <p:txBody>
          <a:bodyPr/>
          <a:lstStyle/>
          <a:p>
            <a:r>
              <a:rPr kumimoji="1" lang="en-US" altLang="ja-JP" sz="2000" dirty="0"/>
              <a:t>SuperStream-NX </a:t>
            </a:r>
            <a:r>
              <a:rPr kumimoji="1" lang="ja-JP" altLang="en-US" sz="2000" dirty="0"/>
              <a:t>手形管理システム</a:t>
            </a:r>
            <a:r>
              <a:rPr kumimoji="1" lang="en-US" altLang="ja-JP" sz="2000" dirty="0"/>
              <a:t>/</a:t>
            </a:r>
            <a:r>
              <a:rPr kumimoji="1" lang="ja-JP" altLang="en-US" sz="2000" dirty="0"/>
              <a:t>電債オプション</a:t>
            </a:r>
            <a:r>
              <a:rPr kumimoji="1" lang="en-US" altLang="ja-JP" sz="2000" dirty="0"/>
              <a:t/>
            </a:r>
            <a:br>
              <a:rPr kumimoji="1" lang="en-US" altLang="ja-JP" sz="2000" dirty="0"/>
            </a:br>
            <a:r>
              <a:rPr kumimoji="1" lang="ja-JP" altLang="en-US" dirty="0"/>
              <a:t>対応プログラム一覧</a:t>
            </a:r>
          </a:p>
        </p:txBody>
      </p:sp>
      <p:sp>
        <p:nvSpPr>
          <p:cNvPr id="5" name="フッター プレースホルダー 4">
            <a:extLst>
              <a:ext uri="{FF2B5EF4-FFF2-40B4-BE49-F238E27FC236}">
                <a16:creationId xmlns:a16="http://schemas.microsoft.com/office/drawing/2014/main" id="{ABB2C172-CBC8-4977-B5C8-2C670516927C}"/>
              </a:ext>
            </a:extLst>
          </p:cNvPr>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6" name="テキスト プレースホルダー 2">
            <a:extLst>
              <a:ext uri="{FF2B5EF4-FFF2-40B4-BE49-F238E27FC236}">
                <a16:creationId xmlns:a16="http://schemas.microsoft.com/office/drawing/2014/main" id="{2DE7DF24-25FD-427C-BE4B-ABAB979440D9}"/>
              </a:ext>
            </a:extLst>
          </p:cNvPr>
          <p:cNvSpPr txBox="1">
            <a:spLocks/>
          </p:cNvSpPr>
          <p:nvPr/>
        </p:nvSpPr>
        <p:spPr>
          <a:xfrm>
            <a:off x="71500" y="915566"/>
            <a:ext cx="8423275" cy="25082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Font typeface="Arial" panose="020B0604020202020204" pitchFamily="34" charset="0"/>
              <a:buNone/>
            </a:pPr>
            <a:r>
              <a:rPr lang="en-US" altLang="ja-JP" sz="1200" b="1" dirty="0">
                <a:solidFill>
                  <a:prstClr val="black"/>
                </a:solidFill>
              </a:rPr>
              <a:t>2.</a:t>
            </a:r>
            <a:r>
              <a:rPr lang="ja-JP" altLang="en-US" sz="1200" b="1" dirty="0">
                <a:solidFill>
                  <a:prstClr val="black"/>
                </a:solidFill>
              </a:rPr>
              <a:t>各チェックリストのソート順追加</a:t>
            </a:r>
            <a:endParaRPr lang="en-US" altLang="ja-JP" sz="1200" b="1" dirty="0">
              <a:solidFill>
                <a:prstClr val="black"/>
              </a:solidFill>
            </a:endParaRPr>
          </a:p>
        </p:txBody>
      </p:sp>
      <p:sp>
        <p:nvSpPr>
          <p:cNvPr id="7" name="テキスト プレースホルダー 2">
            <a:extLst>
              <a:ext uri="{FF2B5EF4-FFF2-40B4-BE49-F238E27FC236}">
                <a16:creationId xmlns:a16="http://schemas.microsoft.com/office/drawing/2014/main" id="{73E19E39-A5EA-491F-B78F-4482B6EA5CDD}"/>
              </a:ext>
            </a:extLst>
          </p:cNvPr>
          <p:cNvSpPr txBox="1">
            <a:spLocks/>
          </p:cNvSpPr>
          <p:nvPr/>
        </p:nvSpPr>
        <p:spPr>
          <a:xfrm>
            <a:off x="144216" y="1127152"/>
            <a:ext cx="1332148" cy="250377"/>
          </a:xfrm>
          <a:prstGeom prst="rect">
            <a:avLst/>
          </a:prstGeom>
        </p:spPr>
        <p:txBody>
          <a:bodyPr lIns="0" tIns="0" rIns="0" bIns="0">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16000" marR="0" lvl="0" indent="0" algn="l" defTabSz="914400" rtl="0" eaLnBrk="1" fontAlgn="auto" latinLnBrk="0" hangingPunct="1">
              <a:lnSpc>
                <a:spcPct val="1000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＜変更＞</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8" name="表 7">
            <a:extLst>
              <a:ext uri="{FF2B5EF4-FFF2-40B4-BE49-F238E27FC236}">
                <a16:creationId xmlns:a16="http://schemas.microsoft.com/office/drawing/2014/main" id="{3E436E0B-14BE-417F-ABF7-8638A0C1317F}"/>
              </a:ext>
            </a:extLst>
          </p:cNvPr>
          <p:cNvGraphicFramePr>
            <a:graphicFrameLocks noGrp="1"/>
          </p:cNvGraphicFramePr>
          <p:nvPr/>
        </p:nvGraphicFramePr>
        <p:xfrm>
          <a:off x="395536" y="1290866"/>
          <a:ext cx="8464283" cy="604620"/>
        </p:xfrm>
        <a:graphic>
          <a:graphicData uri="http://schemas.openxmlformats.org/drawingml/2006/table">
            <a:tbl>
              <a:tblPr bandRow="1">
                <a:tableStyleId>{21E4AEA4-8DFA-4A89-87EB-49C32662AFE0}</a:tableStyleId>
              </a:tblPr>
              <a:tblGrid>
                <a:gridCol w="2663824">
                  <a:extLst>
                    <a:ext uri="{9D8B030D-6E8A-4147-A177-3AD203B41FA5}">
                      <a16:colId xmlns:a16="http://schemas.microsoft.com/office/drawing/2014/main" val="20000"/>
                    </a:ext>
                  </a:extLst>
                </a:gridCol>
                <a:gridCol w="2869107">
                  <a:extLst>
                    <a:ext uri="{9D8B030D-6E8A-4147-A177-3AD203B41FA5}">
                      <a16:colId xmlns:a16="http://schemas.microsoft.com/office/drawing/2014/main" val="20001"/>
                    </a:ext>
                  </a:extLst>
                </a:gridCol>
                <a:gridCol w="2931352">
                  <a:extLst>
                    <a:ext uri="{9D8B030D-6E8A-4147-A177-3AD203B41FA5}">
                      <a16:colId xmlns:a16="http://schemas.microsoft.com/office/drawing/2014/main" val="20002"/>
                    </a:ext>
                  </a:extLst>
                </a:gridCol>
              </a:tblGrid>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受取手形情報入力チェックリスト：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PRP02009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受取手形移動入力チェックリスト：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PRP03009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受取手形入金入力チェックリスト：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PRP04009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0000"/>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受取手形顛末入力チェックリスト：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PRP05009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支払手形情報入力チェックリスト：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PPP02009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支払手形移動入力チェックリスト：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PPP03009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379455242"/>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支払手形払出入力チェックリスト：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PPP04009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支払手形顛末入力チェックリスト：</a:t>
                      </a:r>
                      <a:r>
                        <a:rPr kumimoji="1" lang="en-US" altLang="ja-JP" sz="850" b="0" i="0" baseline="0" dirty="0">
                          <a:solidFill>
                            <a:schemeClr val="tx1"/>
                          </a:solidFill>
                          <a:latin typeface="メイリオ" pitchFamily="50" charset="-128"/>
                          <a:ea typeface="メイリオ" pitchFamily="50" charset="-128"/>
                          <a:cs typeface="メイリオ" pitchFamily="50" charset="-128"/>
                        </a:rPr>
                        <a:t>PPP05009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会社方針マスタ登録：</a:t>
                      </a:r>
                      <a:r>
                        <a:rPr kumimoji="1" lang="en-US" altLang="ja-JP" sz="850" b="0" i="0" baseline="0" dirty="0">
                          <a:solidFill>
                            <a:schemeClr val="tx1"/>
                          </a:solidFill>
                          <a:latin typeface="メイリオ" pitchFamily="50" charset="-128"/>
                          <a:ea typeface="メイリオ" pitchFamily="50" charset="-128"/>
                          <a:cs typeface="メイリオ" pitchFamily="50" charset="-128"/>
                        </a:rPr>
                        <a:t>PNM01009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650190742"/>
                  </a:ext>
                </a:extLst>
              </a:tr>
            </a:tbl>
          </a:graphicData>
        </a:graphic>
      </p:graphicFrame>
      <p:sp>
        <p:nvSpPr>
          <p:cNvPr id="9" name="テキスト プレースホルダー 2">
            <a:extLst>
              <a:ext uri="{FF2B5EF4-FFF2-40B4-BE49-F238E27FC236}">
                <a16:creationId xmlns:a16="http://schemas.microsoft.com/office/drawing/2014/main" id="{6621C8F8-4422-491A-82ED-B92237D16A24}"/>
              </a:ext>
            </a:extLst>
          </p:cNvPr>
          <p:cNvSpPr txBox="1">
            <a:spLocks/>
          </p:cNvSpPr>
          <p:nvPr/>
        </p:nvSpPr>
        <p:spPr>
          <a:xfrm>
            <a:off x="71499" y="1965274"/>
            <a:ext cx="8423275" cy="25082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Font typeface="Arial" panose="020B0604020202020204" pitchFamily="34" charset="0"/>
              <a:buNone/>
            </a:pPr>
            <a:r>
              <a:rPr lang="en-US" altLang="ja-JP" sz="1200" b="1" dirty="0">
                <a:solidFill>
                  <a:prstClr val="black"/>
                </a:solidFill>
              </a:rPr>
              <a:t>3.</a:t>
            </a:r>
            <a:r>
              <a:rPr lang="ja-JP" altLang="en-US" sz="1200" b="1" dirty="0"/>
              <a:t>内部科目の設定表示</a:t>
            </a:r>
            <a:endParaRPr lang="en-US" altLang="ja-JP" sz="1200" b="1" dirty="0"/>
          </a:p>
        </p:txBody>
      </p:sp>
      <p:sp>
        <p:nvSpPr>
          <p:cNvPr id="10" name="テキスト プレースホルダー 2">
            <a:extLst>
              <a:ext uri="{FF2B5EF4-FFF2-40B4-BE49-F238E27FC236}">
                <a16:creationId xmlns:a16="http://schemas.microsoft.com/office/drawing/2014/main" id="{44536D8E-775B-4F7E-9956-0C8B8DAE95D8}"/>
              </a:ext>
            </a:extLst>
          </p:cNvPr>
          <p:cNvSpPr txBox="1">
            <a:spLocks/>
          </p:cNvSpPr>
          <p:nvPr/>
        </p:nvSpPr>
        <p:spPr>
          <a:xfrm>
            <a:off x="144216" y="2164106"/>
            <a:ext cx="1332148" cy="250377"/>
          </a:xfrm>
          <a:prstGeom prst="rect">
            <a:avLst/>
          </a:prstGeom>
        </p:spPr>
        <p:txBody>
          <a:bodyPr lIns="0" tIns="0" rIns="0" bIns="0">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16000" marR="0" lvl="0" indent="0" algn="l" defTabSz="914400" rtl="0" eaLnBrk="1" fontAlgn="auto" latinLnBrk="0" hangingPunct="1">
              <a:lnSpc>
                <a:spcPct val="1000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＜変更＞</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11" name="表 10">
            <a:extLst>
              <a:ext uri="{FF2B5EF4-FFF2-40B4-BE49-F238E27FC236}">
                <a16:creationId xmlns:a16="http://schemas.microsoft.com/office/drawing/2014/main" id="{6F3286CD-E28E-46B7-9A63-03BABF6F64F7}"/>
              </a:ext>
            </a:extLst>
          </p:cNvPr>
          <p:cNvGraphicFramePr>
            <a:graphicFrameLocks noGrp="1"/>
          </p:cNvGraphicFramePr>
          <p:nvPr/>
        </p:nvGraphicFramePr>
        <p:xfrm>
          <a:off x="395536" y="2346338"/>
          <a:ext cx="8464283" cy="734160"/>
        </p:xfrm>
        <a:graphic>
          <a:graphicData uri="http://schemas.openxmlformats.org/drawingml/2006/table">
            <a:tbl>
              <a:tblPr bandRow="1">
                <a:tableStyleId>{21E4AEA4-8DFA-4A89-87EB-49C32662AFE0}</a:tableStyleId>
              </a:tblPr>
              <a:tblGrid>
                <a:gridCol w="2663824">
                  <a:extLst>
                    <a:ext uri="{9D8B030D-6E8A-4147-A177-3AD203B41FA5}">
                      <a16:colId xmlns:a16="http://schemas.microsoft.com/office/drawing/2014/main" val="20000"/>
                    </a:ext>
                  </a:extLst>
                </a:gridCol>
                <a:gridCol w="2869107">
                  <a:extLst>
                    <a:ext uri="{9D8B030D-6E8A-4147-A177-3AD203B41FA5}">
                      <a16:colId xmlns:a16="http://schemas.microsoft.com/office/drawing/2014/main" val="20001"/>
                    </a:ext>
                  </a:extLst>
                </a:gridCol>
                <a:gridCol w="2931352">
                  <a:extLst>
                    <a:ext uri="{9D8B030D-6E8A-4147-A177-3AD203B41FA5}">
                      <a16:colId xmlns:a16="http://schemas.microsoft.com/office/drawing/2014/main" val="20002"/>
                    </a:ext>
                  </a:extLst>
                </a:gridCol>
              </a:tblGrid>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手形マスタ修正：</a:t>
                      </a:r>
                      <a:r>
                        <a:rPr kumimoji="1" lang="en-US" altLang="ja-JP" sz="850" b="0" i="0" baseline="0" dirty="0">
                          <a:solidFill>
                            <a:schemeClr val="tx1"/>
                          </a:solidFill>
                          <a:latin typeface="メイリオ" pitchFamily="50" charset="-128"/>
                          <a:ea typeface="メイリオ" pitchFamily="50" charset="-128"/>
                          <a:cs typeface="メイリオ" pitchFamily="50" charset="-128"/>
                        </a:rPr>
                        <a:t>YAM08009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支払手形情報入力：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APE02009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受取手形情報入力：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ARE02009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0000"/>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受取手形顛末入力（取組設定）：</a:t>
                      </a:r>
                      <a:r>
                        <a:rPr kumimoji="1" lang="en-US" altLang="ja-JP" sz="850" b="0" i="0" baseline="0" dirty="0">
                          <a:solidFill>
                            <a:schemeClr val="tx1"/>
                          </a:solidFill>
                          <a:latin typeface="メイリオ" pitchFamily="50" charset="-128"/>
                          <a:ea typeface="メイリオ" pitchFamily="50" charset="-128"/>
                          <a:cs typeface="メイリオ" pitchFamily="50" charset="-128"/>
                        </a:rPr>
                        <a:t>ARE05019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YDE02000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電子記録債権（債務）顛末入力：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YDE05000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379455242"/>
                  </a:ext>
                </a:extLst>
              </a:tr>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電子記録債権取込エラーデータ検索・修正（修正）：</a:t>
                      </a:r>
                      <a:r>
                        <a:rPr kumimoji="1" lang="en-US" altLang="ja-JP" sz="850" b="0" i="0" baseline="0" dirty="0">
                          <a:solidFill>
                            <a:schemeClr val="tx1"/>
                          </a:solidFill>
                          <a:latin typeface="メイリオ" pitchFamily="50" charset="-128"/>
                          <a:ea typeface="メイリオ" pitchFamily="50" charset="-128"/>
                          <a:cs typeface="メイリオ" pitchFamily="50" charset="-128"/>
                        </a:rPr>
                        <a:t>YDF01210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電子記録債務取込エラーデータ検索・修正（修正）：</a:t>
                      </a:r>
                      <a:r>
                        <a:rPr kumimoji="1" lang="en-US" altLang="ja-JP" sz="850" b="0" i="0" baseline="0" dirty="0">
                          <a:solidFill>
                            <a:schemeClr val="tx1"/>
                          </a:solidFill>
                          <a:latin typeface="メイリオ" pitchFamily="50" charset="-128"/>
                          <a:ea typeface="メイリオ" pitchFamily="50" charset="-128"/>
                          <a:cs typeface="メイリオ" pitchFamily="50" charset="-128"/>
                        </a:rPr>
                        <a:t>YDF01510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電子記録債務入力：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YDE02100</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650190742"/>
                  </a:ext>
                </a:extLst>
              </a:tr>
            </a:tbl>
          </a:graphicData>
        </a:graphic>
      </p:graphicFrame>
      <p:sp>
        <p:nvSpPr>
          <p:cNvPr id="12" name="テキスト プレースホルダー 2">
            <a:extLst>
              <a:ext uri="{FF2B5EF4-FFF2-40B4-BE49-F238E27FC236}">
                <a16:creationId xmlns:a16="http://schemas.microsoft.com/office/drawing/2014/main" id="{7FA4062C-EA0A-493A-A253-258034B41309}"/>
              </a:ext>
            </a:extLst>
          </p:cNvPr>
          <p:cNvSpPr txBox="1">
            <a:spLocks/>
          </p:cNvSpPr>
          <p:nvPr/>
        </p:nvSpPr>
        <p:spPr>
          <a:xfrm>
            <a:off x="71499" y="3280525"/>
            <a:ext cx="8423275" cy="25082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Font typeface="Arial" panose="020B0604020202020204" pitchFamily="34" charset="0"/>
              <a:buNone/>
            </a:pPr>
            <a:r>
              <a:rPr lang="en-US" altLang="ja-JP" sz="1200" b="1" dirty="0">
                <a:solidFill>
                  <a:prstClr val="black"/>
                </a:solidFill>
              </a:rPr>
              <a:t>4.</a:t>
            </a:r>
            <a:r>
              <a:rPr lang="ja-JP" altLang="en-US" sz="1200" b="1" dirty="0"/>
              <a:t>手形裏書人の自動設定</a:t>
            </a:r>
            <a:endParaRPr lang="en-US" altLang="ja-JP" sz="1200" b="1" dirty="0"/>
          </a:p>
        </p:txBody>
      </p:sp>
      <p:sp>
        <p:nvSpPr>
          <p:cNvPr id="13" name="テキスト プレースホルダー 2">
            <a:extLst>
              <a:ext uri="{FF2B5EF4-FFF2-40B4-BE49-F238E27FC236}">
                <a16:creationId xmlns:a16="http://schemas.microsoft.com/office/drawing/2014/main" id="{570D618A-8F9E-43FA-A0EF-D5217790C149}"/>
              </a:ext>
            </a:extLst>
          </p:cNvPr>
          <p:cNvSpPr txBox="1">
            <a:spLocks/>
          </p:cNvSpPr>
          <p:nvPr/>
        </p:nvSpPr>
        <p:spPr>
          <a:xfrm>
            <a:off x="140003" y="3490362"/>
            <a:ext cx="1332148" cy="250377"/>
          </a:xfrm>
          <a:prstGeom prst="rect">
            <a:avLst/>
          </a:prstGeom>
        </p:spPr>
        <p:txBody>
          <a:bodyPr lIns="0" tIns="0" rIns="0" bIns="0">
            <a:noAutofit/>
          </a:bodyPr>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16000" marR="0" lvl="0" indent="0" algn="l" defTabSz="914400" rtl="0" eaLnBrk="1" fontAlgn="auto" latinLnBrk="0" hangingPunct="1">
              <a:lnSpc>
                <a:spcPct val="1000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＜変更＞</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graphicFrame>
        <p:nvGraphicFramePr>
          <p:cNvPr id="14" name="表 13">
            <a:extLst>
              <a:ext uri="{FF2B5EF4-FFF2-40B4-BE49-F238E27FC236}">
                <a16:creationId xmlns:a16="http://schemas.microsoft.com/office/drawing/2014/main" id="{DE4DAFA9-49A9-4E6E-B263-E57AF67401DB}"/>
              </a:ext>
            </a:extLst>
          </p:cNvPr>
          <p:cNvGraphicFramePr>
            <a:graphicFrameLocks noGrp="1"/>
          </p:cNvGraphicFramePr>
          <p:nvPr/>
        </p:nvGraphicFramePr>
        <p:xfrm>
          <a:off x="404914" y="3649268"/>
          <a:ext cx="8464283" cy="201540"/>
        </p:xfrm>
        <a:graphic>
          <a:graphicData uri="http://schemas.openxmlformats.org/drawingml/2006/table">
            <a:tbl>
              <a:tblPr bandRow="1">
                <a:tableStyleId>{21E4AEA4-8DFA-4A89-87EB-49C32662AFE0}</a:tableStyleId>
              </a:tblPr>
              <a:tblGrid>
                <a:gridCol w="2663824">
                  <a:extLst>
                    <a:ext uri="{9D8B030D-6E8A-4147-A177-3AD203B41FA5}">
                      <a16:colId xmlns:a16="http://schemas.microsoft.com/office/drawing/2014/main" val="20000"/>
                    </a:ext>
                  </a:extLst>
                </a:gridCol>
                <a:gridCol w="2869107">
                  <a:extLst>
                    <a:ext uri="{9D8B030D-6E8A-4147-A177-3AD203B41FA5}">
                      <a16:colId xmlns:a16="http://schemas.microsoft.com/office/drawing/2014/main" val="20001"/>
                    </a:ext>
                  </a:extLst>
                </a:gridCol>
                <a:gridCol w="2931352">
                  <a:extLst>
                    <a:ext uri="{9D8B030D-6E8A-4147-A177-3AD203B41FA5}">
                      <a16:colId xmlns:a16="http://schemas.microsoft.com/office/drawing/2014/main" val="20002"/>
                    </a:ext>
                  </a:extLst>
                </a:gridCol>
              </a:tblGrid>
              <a:tr h="186303">
                <a:tc>
                  <a:txBody>
                    <a:bodyPr/>
                    <a:lstStyle/>
                    <a:p>
                      <a:r>
                        <a:rPr kumimoji="1" lang="ja-JP" altLang="en-US" sz="850" b="0" i="0" baseline="0" dirty="0">
                          <a:solidFill>
                            <a:schemeClr val="tx1"/>
                          </a:solidFill>
                          <a:latin typeface="メイリオ" pitchFamily="50" charset="-128"/>
                          <a:ea typeface="メイリオ" pitchFamily="50" charset="-128"/>
                          <a:cs typeface="メイリオ" pitchFamily="50" charset="-128"/>
                        </a:rPr>
                        <a:t>受取手形情報入力：</a:t>
                      </a:r>
                      <a:r>
                        <a:rPr kumimoji="1" lang="en-US" altLang="ja-JP" sz="850" b="0" i="0" baseline="0" dirty="0">
                          <a:solidFill>
                            <a:schemeClr val="tx1"/>
                          </a:solidFill>
                          <a:latin typeface="メイリオ" pitchFamily="50" charset="-128"/>
                          <a:ea typeface="メイリオ" pitchFamily="50" charset="-128"/>
                          <a:cs typeface="メイリオ" pitchFamily="50" charset="-128"/>
                        </a:rPr>
                        <a:t>ARE02009</a:t>
                      </a:r>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tc>
                  <a:txBody>
                    <a:bodyPr/>
                    <a:lstStyle/>
                    <a:p>
                      <a:endParaRPr kumimoji="1" lang="ja-JP" altLang="en-US" sz="850" b="0" i="0" baseline="0" dirty="0">
                        <a:solidFill>
                          <a:schemeClr val="tx1"/>
                        </a:solidFill>
                        <a:latin typeface="メイリオ" pitchFamily="50" charset="-128"/>
                        <a:ea typeface="メイリオ" pitchFamily="50" charset="-128"/>
                        <a:cs typeface="メイリオ" pitchFamily="50" charset="-128"/>
                      </a:endParaRPr>
                    </a:p>
                  </a:txBody>
                  <a:tcPr marL="36000" marR="0" marT="36000" marB="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9F4FC"/>
                    </a:solidFill>
                  </a:tcPr>
                </a:tc>
                <a:extLst>
                  <a:ext uri="{0D108BD9-81ED-4DB2-BD59-A6C34878D82A}">
                    <a16:rowId xmlns:a16="http://schemas.microsoft.com/office/drawing/2014/main" val="10000"/>
                  </a:ext>
                </a:extLst>
              </a:tr>
            </a:tbl>
          </a:graphicData>
        </a:graphic>
      </p:graphicFrame>
      <p:sp>
        <p:nvSpPr>
          <p:cNvPr id="15" name="角丸四角形 14"/>
          <p:cNvSpPr/>
          <p:nvPr/>
        </p:nvSpPr>
        <p:spPr>
          <a:xfrm>
            <a:off x="7128284" y="231490"/>
            <a:ext cx="1836204" cy="3240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t>パートナー様向け</a:t>
            </a:r>
          </a:p>
        </p:txBody>
      </p:sp>
    </p:spTree>
    <p:extLst>
      <p:ext uri="{BB962C8B-B14F-4D97-AF65-F5344CB8AC3E}">
        <p14:creationId xmlns:p14="http://schemas.microsoft.com/office/powerpoint/2010/main" val="19770307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78AE49ED-73EF-499C-8307-28EB0E7CF529}" type="slidenum">
              <a:rPr lang="ja-JP" altLang="en-US" dirty="0" smtClean="0"/>
              <a:pPr/>
              <a:t>149</a:t>
            </a:fld>
            <a:endParaRPr lang="ja-JP" altLang="en-US" dirty="0"/>
          </a:p>
        </p:txBody>
      </p:sp>
      <p:sp>
        <p:nvSpPr>
          <p:cNvPr id="3" name="フッター プレースホルダー 2"/>
          <p:cNvSpPr>
            <a:spLocks noGrp="1"/>
          </p:cNvSpPr>
          <p:nvPr>
            <p:ph type="ftr" sz="quarter" idx="11"/>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4" name="タイトル 3"/>
          <p:cNvSpPr>
            <a:spLocks noGrp="1"/>
          </p:cNvSpPr>
          <p:nvPr>
            <p:ph type="title"/>
          </p:nvPr>
        </p:nvSpPr>
        <p:spPr/>
        <p:txBody>
          <a:bodyPr/>
          <a:lstStyle/>
          <a:p>
            <a:pPr>
              <a:lnSpc>
                <a:spcPct val="100000"/>
              </a:lnSpc>
            </a:pPr>
            <a:r>
              <a:rPr lang="en-US" altLang="ja-JP" sz="2400" dirty="0">
                <a:solidFill>
                  <a:schemeClr val="accent6"/>
                </a:solidFill>
              </a:rPr>
              <a:t>02</a:t>
            </a:r>
            <a:r>
              <a:rPr lang="en-US" altLang="ja-JP" sz="1600" dirty="0"/>
              <a:t/>
            </a:r>
            <a:br>
              <a:rPr lang="en-US" altLang="ja-JP" sz="1600" dirty="0"/>
            </a:br>
            <a:r>
              <a:rPr lang="en-US" altLang="ja-JP" sz="2400" dirty="0">
                <a:latin typeface="+mn-ea"/>
              </a:rPr>
              <a:t>SuperStream-NX </a:t>
            </a:r>
            <a:br>
              <a:rPr lang="en-US" altLang="ja-JP" sz="2400" dirty="0">
                <a:latin typeface="+mn-ea"/>
              </a:rPr>
            </a:br>
            <a:r>
              <a:rPr lang="ja-JP" altLang="en-US" sz="2400">
                <a:latin typeface="+mn-ea"/>
              </a:rPr>
              <a:t>スーパーインターフェース</a:t>
            </a:r>
            <a:r>
              <a:rPr lang="ja-JP" altLang="en-US" sz="2400" dirty="0">
                <a:latin typeface="+mn-ea"/>
              </a:rPr>
              <a:t/>
            </a:r>
            <a:br>
              <a:rPr lang="ja-JP" altLang="en-US" sz="2400" dirty="0">
                <a:latin typeface="+mn-ea"/>
              </a:rPr>
            </a:br>
            <a:r>
              <a:rPr lang="en-US" altLang="ja-JP" sz="2400" dirty="0">
                <a:latin typeface="+mn-ea"/>
              </a:rPr>
              <a:t/>
            </a:r>
            <a:br>
              <a:rPr lang="en-US" altLang="ja-JP" sz="2400" dirty="0">
                <a:latin typeface="+mn-ea"/>
              </a:rPr>
            </a:br>
            <a:r>
              <a:rPr lang="en-US" altLang="ja-JP" sz="2400" dirty="0">
                <a:latin typeface="+mn-ea"/>
              </a:rPr>
              <a:t>2021-06-01</a:t>
            </a:r>
            <a:r>
              <a:rPr lang="ja-JP" altLang="en-US" sz="2400">
                <a:latin typeface="+mn-ea"/>
              </a:rPr>
              <a:t>版</a:t>
            </a:r>
            <a:r>
              <a:rPr lang="en-US" altLang="ja-JP" sz="2400" dirty="0">
                <a:latin typeface="+mn-ea"/>
              </a:rPr>
              <a:t/>
            </a:r>
            <a:br>
              <a:rPr lang="en-US" altLang="ja-JP" sz="2400" dirty="0">
                <a:latin typeface="+mn-ea"/>
              </a:rPr>
            </a:br>
            <a:r>
              <a:rPr lang="ja-JP" altLang="en-US" sz="2400">
                <a:latin typeface="+mn-ea"/>
              </a:rPr>
              <a:t>～機能追加・改善～</a:t>
            </a:r>
            <a:endParaRPr kumimoji="1" lang="ja-JP" altLang="en-US"/>
          </a:p>
        </p:txBody>
      </p:sp>
    </p:spTree>
    <p:extLst>
      <p:ext uri="{BB962C8B-B14F-4D97-AF65-F5344CB8AC3E}">
        <p14:creationId xmlns:p14="http://schemas.microsoft.com/office/powerpoint/2010/main" val="2691732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2" name="図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6" y="1259532"/>
            <a:ext cx="6334308" cy="343297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15</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a:t>
            </a:r>
            <a:r>
              <a:rPr lang="ja-JP" altLang="en-US" sz="1400" b="1" dirty="0">
                <a:solidFill>
                  <a:schemeClr val="tx2"/>
                </a:solidFill>
              </a:rPr>
              <a:t>支払伝票作成</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8" name="線吹き出し 2 (枠付き) 17"/>
          <p:cNvSpPr/>
          <p:nvPr/>
        </p:nvSpPr>
        <p:spPr>
          <a:xfrm>
            <a:off x="5345384" y="3760546"/>
            <a:ext cx="3043040" cy="503392"/>
          </a:xfrm>
          <a:prstGeom prst="borderCallout2">
            <a:avLst>
              <a:gd name="adj1" fmla="val 42508"/>
              <a:gd name="adj2" fmla="val 456"/>
              <a:gd name="adj3" fmla="val 42944"/>
              <a:gd name="adj4" fmla="val -6881"/>
              <a:gd name="adj5" fmla="val 25067"/>
              <a:gd name="adj6" fmla="val -12147"/>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操作性を考え画面レイアウトを変更</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広く、見やすく、直感的に</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8" name="タイトル 3">
            <a:extLst>
              <a:ext uri="{FF2B5EF4-FFF2-40B4-BE49-F238E27FC236}">
                <a16:creationId xmlns:a16="http://schemas.microsoft.com/office/drawing/2014/main" id="{C6875622-288B-4BD1-8741-FC433E311A1D}"/>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a:extLst>
              <a:ext uri="{FF2B5EF4-FFF2-40B4-BE49-F238E27FC236}">
                <a16:creationId xmlns:a16="http://schemas.microsoft.com/office/drawing/2014/main" id="{E4CD622F-822C-44CD-8FAA-FA7BEA62BF4F}"/>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29297487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dirty="0">
                <a:solidFill>
                  <a:schemeClr val="bg1"/>
                </a:solidFill>
              </a:rPr>
              <a:t>©</a:t>
            </a:r>
            <a:r>
              <a:rPr lang="en-US" altLang="ja-JP" dirty="0" err="1">
                <a:solidFill>
                  <a:schemeClr val="bg1"/>
                </a:solidFill>
              </a:rPr>
              <a:t>SuperStream</a:t>
            </a:r>
            <a:r>
              <a:rPr lang="en-US" altLang="ja-JP" dirty="0">
                <a:solidFill>
                  <a:schemeClr val="bg1"/>
                </a:solidFill>
              </a:rPr>
              <a:t> Inc. All rights reserved.</a:t>
            </a:r>
            <a:endParaRPr lang="ja-JP" altLang="en-US" dirty="0"/>
          </a:p>
        </p:txBody>
      </p:sp>
      <p:sp>
        <p:nvSpPr>
          <p:cNvPr id="15" name="テキスト プレースホルダー 2"/>
          <p:cNvSpPr>
            <a:spLocks noGrp="1"/>
          </p:cNvSpPr>
          <p:nvPr>
            <p:ph type="body" sz="quarter" idx="14"/>
          </p:nvPr>
        </p:nvSpPr>
        <p:spPr>
          <a:xfrm>
            <a:off x="4932040" y="627534"/>
            <a:ext cx="3996444" cy="4032448"/>
          </a:xfrm>
        </p:spPr>
        <p:txBody>
          <a:bodyPr/>
          <a:lstStyle/>
          <a:p>
            <a:pPr>
              <a:lnSpc>
                <a:spcPct val="150000"/>
              </a:lnSpc>
              <a:spcAft>
                <a:spcPts val="400"/>
              </a:spcAft>
            </a:pPr>
            <a:r>
              <a:rPr lang="en-US" altLang="ja-JP" dirty="0" err="1"/>
              <a:t>SuperStream</a:t>
            </a:r>
            <a:r>
              <a:rPr lang="en-US" altLang="ja-JP" dirty="0"/>
              <a:t>-NX 2021-06-01 </a:t>
            </a:r>
          </a:p>
          <a:p>
            <a:pPr>
              <a:lnSpc>
                <a:spcPct val="150000"/>
              </a:lnSpc>
              <a:spcAft>
                <a:spcPts val="400"/>
              </a:spcAft>
            </a:pPr>
            <a:r>
              <a:rPr lang="ja-JP" altLang="en-US" dirty="0"/>
              <a:t>　　　（スーパーインターフェース）</a:t>
            </a:r>
            <a:endParaRPr lang="en-US" altLang="ja-JP" dirty="0"/>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00000"/>
              </a:lnSpc>
              <a:spcAft>
                <a:spcPts val="400"/>
              </a:spcAft>
            </a:pPr>
            <a:endParaRPr lang="en-US" altLang="ja-JP" b="0" dirty="0">
              <a:solidFill>
                <a:schemeClr val="accent1">
                  <a:lumMod val="60000"/>
                  <a:lumOff val="40000"/>
                </a:schemeClr>
              </a:solidFill>
            </a:endParaRPr>
          </a:p>
          <a:p>
            <a:pPr>
              <a:lnSpc>
                <a:spcPct val="100000"/>
              </a:lnSpc>
            </a:pPr>
            <a:r>
              <a:rPr lang="en-US" altLang="ja-JP" sz="1200" dirty="0"/>
              <a:t>1.</a:t>
            </a:r>
            <a:r>
              <a:rPr lang="ja-JP" altLang="en-US" sz="1200" dirty="0"/>
              <a:t>仕訳伝票、債権伝票　</a:t>
            </a:r>
            <a:r>
              <a:rPr lang="zh-TW" altLang="en-US" sz="1200" dirty="0"/>
              <a:t>収益認識基準</a:t>
            </a:r>
            <a:r>
              <a:rPr lang="ja-JP" altLang="en-US" sz="1200" dirty="0"/>
              <a:t>対応（出力）</a:t>
            </a:r>
            <a:endParaRPr lang="en-US" altLang="zh-TW" sz="1200" dirty="0"/>
          </a:p>
          <a:p>
            <a:pPr>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2.</a:t>
            </a:r>
            <a:r>
              <a:rPr lang="ja-JP" altLang="en-US" sz="1200" dirty="0">
                <a:solidFill>
                  <a:prstClr val="white"/>
                </a:solidFill>
              </a:rPr>
              <a:t>支払伝票　振込先情報の追加（出力）</a:t>
            </a:r>
            <a:endParaRPr lang="en-US" altLang="ja-JP" sz="1200" dirty="0">
              <a:solidFill>
                <a:prstClr val="white"/>
              </a:solidFill>
            </a:endParaRPr>
          </a:p>
          <a:p>
            <a:pPr lvl="0">
              <a:lnSpc>
                <a:spcPct val="100000"/>
              </a:lnSpc>
            </a:pPr>
            <a:endParaRPr lang="en-US" altLang="ja-JP" sz="1200" b="0" dirty="0">
              <a:solidFill>
                <a:prstClr val="white"/>
              </a:solidFill>
            </a:endParaRPr>
          </a:p>
          <a:p>
            <a:pPr>
              <a:lnSpc>
                <a:spcPct val="100000"/>
              </a:lnSpc>
            </a:pPr>
            <a:r>
              <a:rPr lang="en-US" altLang="ja-JP" sz="1200" dirty="0">
                <a:solidFill>
                  <a:prstClr val="white"/>
                </a:solidFill>
              </a:rPr>
              <a:t>3.</a:t>
            </a:r>
            <a:r>
              <a:rPr lang="ja-JP" altLang="en-US" sz="1200" dirty="0">
                <a:solidFill>
                  <a:prstClr val="white"/>
                </a:solidFill>
              </a:rPr>
              <a:t>支払伝票　他システム伝票番号の追加（出力）</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4.</a:t>
            </a:r>
            <a:r>
              <a:rPr lang="ja-JP" altLang="en-US" sz="1200" dirty="0">
                <a:solidFill>
                  <a:prstClr val="white"/>
                </a:solidFill>
              </a:rPr>
              <a:t>固定資産　</a:t>
            </a:r>
            <a:r>
              <a:rPr lang="ja-JP" altLang="en-US" sz="1200" dirty="0"/>
              <a:t>稟議</a:t>
            </a:r>
            <a:r>
              <a:rPr lang="en-US" altLang="ja-JP" sz="1200" dirty="0"/>
              <a:t>No</a:t>
            </a:r>
            <a:r>
              <a:rPr lang="ja-JP" altLang="en-US" sz="1200" dirty="0">
                <a:solidFill>
                  <a:prstClr val="white"/>
                </a:solidFill>
              </a:rPr>
              <a:t>桁数拡張（入力・出力）</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5.</a:t>
            </a:r>
            <a:r>
              <a:rPr lang="ja-JP" altLang="en-US" sz="1200" dirty="0">
                <a:solidFill>
                  <a:prstClr val="white"/>
                </a:solidFill>
              </a:rPr>
              <a:t>サンプルフォーマットの追加</a:t>
            </a:r>
            <a:endParaRPr lang="en-US" altLang="ja-JP" sz="1200" dirty="0">
              <a:solidFill>
                <a:prstClr val="white"/>
              </a:solidFill>
            </a:endParaRPr>
          </a:p>
          <a:p>
            <a:pPr lvl="0">
              <a:lnSpc>
                <a:spcPct val="100000"/>
              </a:lnSpc>
            </a:pPr>
            <a:endParaRPr lang="en-US" altLang="ja-JP" sz="1200" b="0" dirty="0">
              <a:solidFill>
                <a:prstClr val="white"/>
              </a:solidFill>
            </a:endParaRPr>
          </a:p>
        </p:txBody>
      </p:sp>
    </p:spTree>
    <p:extLst>
      <p:ext uri="{BB962C8B-B14F-4D97-AF65-F5344CB8AC3E}">
        <p14:creationId xmlns:p14="http://schemas.microsoft.com/office/powerpoint/2010/main" val="6699085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a:stretch>
            <a:fillRect/>
          </a:stretch>
        </p:blipFill>
        <p:spPr>
          <a:xfrm>
            <a:off x="2080591" y="2684387"/>
            <a:ext cx="5515745" cy="895475"/>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151</a:t>
            </a:fld>
            <a:endParaRPr kumimoji="1" lang="ja-JP" altLang="en-US" dirty="0"/>
          </a:p>
        </p:txBody>
      </p:sp>
      <p:sp>
        <p:nvSpPr>
          <p:cNvPr id="3" name="テキスト プレースホルダー 2"/>
          <p:cNvSpPr>
            <a:spLocks noGrp="1"/>
          </p:cNvSpPr>
          <p:nvPr>
            <p:ph type="body" sz="quarter" idx="14"/>
          </p:nvPr>
        </p:nvSpPr>
        <p:spPr>
          <a:xfrm>
            <a:off x="360000" y="843558"/>
            <a:ext cx="8784000" cy="25922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t>　収益認識基準対応の「消費税課税金額」、「法人税売上高」についてスーパーインターフェースでの出力ができるように</a:t>
            </a:r>
            <a:endParaRPr lang="en-US" altLang="ja-JP" dirty="0"/>
          </a:p>
          <a:p>
            <a:pPr>
              <a:lnSpc>
                <a:spcPts val="1900"/>
              </a:lnSpc>
              <a:buClr>
                <a:srgbClr val="F9BE00"/>
              </a:buClr>
            </a:pPr>
            <a:r>
              <a:rPr lang="ja-JP" altLang="en-US" dirty="0"/>
              <a:t>　対応しました</a:t>
            </a:r>
            <a:br>
              <a:rPr lang="ja-JP" altLang="en-US" dirty="0"/>
            </a:br>
            <a:r>
              <a:rPr lang="ja-JP" altLang="en-US" dirty="0"/>
              <a:t>　次の伝票種類が対象になります</a:t>
            </a:r>
            <a:endParaRPr lang="en-US" altLang="ja-JP" dirty="0"/>
          </a:p>
          <a:p>
            <a:pPr>
              <a:lnSpc>
                <a:spcPts val="1900"/>
              </a:lnSpc>
              <a:buClr>
                <a:srgbClr val="F9BE00"/>
              </a:buClr>
            </a:pPr>
            <a:r>
              <a:rPr lang="ja-JP" altLang="en-US" dirty="0">
                <a:solidFill>
                  <a:prstClr val="black"/>
                </a:solidFill>
              </a:rPr>
              <a:t>　　対象：「仕訳伝票」、「債権伝票」</a:t>
            </a:r>
            <a:endParaRPr lang="en-US" altLang="ja-JP" dirty="0">
              <a:solidFill>
                <a:prstClr val="black"/>
              </a:solidFill>
            </a:endParaRPr>
          </a:p>
          <a:p>
            <a:pPr lvl="0">
              <a:lnSpc>
                <a:spcPts val="1900"/>
              </a:lnSpc>
              <a:buClr>
                <a:srgbClr val="F9BE00"/>
              </a:buClr>
            </a:pPr>
            <a:r>
              <a:rPr lang="ja-JP" altLang="en-US" dirty="0">
                <a:solidFill>
                  <a:prstClr val="black"/>
                </a:solidFill>
              </a:rPr>
              <a:t>　ご利用の際は「</a:t>
            </a:r>
            <a:r>
              <a:rPr lang="en-US" altLang="ja-JP" dirty="0">
                <a:solidFill>
                  <a:prstClr val="black"/>
                </a:solidFill>
              </a:rPr>
              <a:t>CMSW2WRK</a:t>
            </a:r>
            <a:r>
              <a:rPr lang="ja-JP" altLang="en-US" dirty="0">
                <a:solidFill>
                  <a:prstClr val="black"/>
                </a:solidFill>
              </a:rPr>
              <a:t>（仕訳伝票）」、「</a:t>
            </a:r>
            <a:r>
              <a:rPr lang="en-US" altLang="ja-JP" dirty="0">
                <a:solidFill>
                  <a:prstClr val="black"/>
                </a:solidFill>
              </a:rPr>
              <a:t>ARSI2WRK</a:t>
            </a:r>
            <a:r>
              <a:rPr lang="ja-JP" altLang="en-US" dirty="0">
                <a:solidFill>
                  <a:prstClr val="black"/>
                </a:solidFill>
              </a:rPr>
              <a:t>（債権伝票）」の出力定義ファイルに</a:t>
            </a:r>
            <a:r>
              <a:rPr lang="ja-JP" altLang="en-US" sz="1200" dirty="0"/>
              <a:t>「</a:t>
            </a:r>
            <a:r>
              <a:rPr lang="ja-JP" altLang="en-US" dirty="0">
                <a:solidFill>
                  <a:prstClr val="black"/>
                </a:solidFill>
              </a:rPr>
              <a:t>消費税課税金額</a:t>
            </a:r>
            <a:r>
              <a:rPr lang="ja-JP" altLang="en-US" sz="1200" dirty="0"/>
              <a:t>」</a:t>
            </a:r>
            <a:endParaRPr lang="en-US" altLang="ja-JP" sz="1200" dirty="0"/>
          </a:p>
          <a:p>
            <a:pPr lvl="0">
              <a:lnSpc>
                <a:spcPts val="1900"/>
              </a:lnSpc>
              <a:buClr>
                <a:srgbClr val="F9BE00"/>
              </a:buClr>
            </a:pPr>
            <a:r>
              <a:rPr lang="ja-JP" altLang="en-US" sz="1200" dirty="0"/>
              <a:t>　「</a:t>
            </a:r>
            <a:r>
              <a:rPr lang="ja-JP" altLang="en-US" dirty="0">
                <a:solidFill>
                  <a:prstClr val="black"/>
                </a:solidFill>
              </a:rPr>
              <a:t>法人税売上高</a:t>
            </a:r>
            <a:r>
              <a:rPr lang="ja-JP" altLang="en-US" sz="1200" dirty="0"/>
              <a:t>」項目を追加する</a:t>
            </a:r>
            <a:r>
              <a:rPr lang="ja-JP" altLang="en-US" dirty="0">
                <a:solidFill>
                  <a:prstClr val="black"/>
                </a:solidFill>
              </a:rPr>
              <a:t>ことで使用可能になります</a:t>
            </a:r>
            <a:endParaRPr lang="en-US" altLang="ja-JP" sz="1200" dirty="0"/>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r>
              <a:rPr lang="ja-JP" altLang="en-US" sz="1800"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a:t>
            </a:r>
            <a:r>
              <a:rPr lang="ja-JP" altLang="en-US" sz="2000" dirty="0">
                <a:solidFill>
                  <a:prstClr val="white"/>
                </a:solidFill>
                <a:latin typeface="+mn-ea"/>
                <a:ea typeface="+mn-ea"/>
              </a:rPr>
              <a:t>　</a:t>
            </a:r>
            <a:r>
              <a:rPr lang="ja-JP" altLang="en-US" sz="2000" dirty="0">
                <a:latin typeface="+mn-ea"/>
              </a:rPr>
              <a:t>スーパーインターフェース</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ea typeface="+mn-ea"/>
              </a:rPr>
              <a:t>1.</a:t>
            </a:r>
            <a:r>
              <a:rPr lang="ja-JP" altLang="en-US" sz="1800" dirty="0"/>
              <a:t>仕訳伝票、債権伝票　</a:t>
            </a:r>
            <a:r>
              <a:rPr lang="zh-TW" altLang="en-US" sz="1800" dirty="0"/>
              <a:t>収益認識基準</a:t>
            </a:r>
            <a:r>
              <a:rPr lang="ja-JP" altLang="en-US" sz="1800" dirty="0"/>
              <a:t>対応（出力）</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©SuperStream Inc. All rights reserved.</a:t>
            </a:r>
            <a:endParaRPr lang="ja-JP" altLang="en-US" dirty="0"/>
          </a:p>
        </p:txBody>
      </p:sp>
      <p:sp>
        <p:nvSpPr>
          <p:cNvPr id="9" name="テキスト ボックス 8">
            <a:extLst>
              <a:ext uri="{FF2B5EF4-FFF2-40B4-BE49-F238E27FC236}">
                <a16:creationId xmlns:a16="http://schemas.microsoft.com/office/drawing/2014/main" id="{04309542-81D2-40E9-BF93-41EBFC6EBF50}"/>
              </a:ext>
            </a:extLst>
          </p:cNvPr>
          <p:cNvSpPr txBox="1"/>
          <p:nvPr/>
        </p:nvSpPr>
        <p:spPr>
          <a:xfrm>
            <a:off x="463939" y="2619813"/>
            <a:ext cx="1665841" cy="253916"/>
          </a:xfrm>
          <a:prstGeom prst="rect">
            <a:avLst/>
          </a:prstGeom>
          <a:noFill/>
        </p:spPr>
        <p:txBody>
          <a:bodyPr wrap="none" rtlCol="0">
            <a:spAutoFit/>
          </a:bodyPr>
          <a:lstStyle/>
          <a:p>
            <a:r>
              <a:rPr kumimoji="1" lang="ja-JP" altLang="en-US" sz="1050" u="sng" dirty="0"/>
              <a:t>出力定義の追加（仕訳）</a:t>
            </a:r>
          </a:p>
        </p:txBody>
      </p:sp>
      <p:sp>
        <p:nvSpPr>
          <p:cNvPr id="12" name="テキスト ボックス 11">
            <a:extLst>
              <a:ext uri="{FF2B5EF4-FFF2-40B4-BE49-F238E27FC236}">
                <a16:creationId xmlns:a16="http://schemas.microsoft.com/office/drawing/2014/main" id="{84C30971-9BF2-42E4-9AD3-DE6F94E9AB4A}"/>
              </a:ext>
            </a:extLst>
          </p:cNvPr>
          <p:cNvSpPr txBox="1"/>
          <p:nvPr/>
        </p:nvSpPr>
        <p:spPr>
          <a:xfrm>
            <a:off x="377139" y="4576021"/>
            <a:ext cx="8222953" cy="335989"/>
          </a:xfrm>
          <a:prstGeom prst="rect">
            <a:avLst/>
          </a:prstGeom>
          <a:noFill/>
        </p:spPr>
        <p:txBody>
          <a:bodyPr wrap="square">
            <a:spAutoFit/>
          </a:bodyPr>
          <a:lstStyle/>
          <a:p>
            <a:pPr lvl="0">
              <a:lnSpc>
                <a:spcPts val="1900"/>
              </a:lnSpc>
              <a:buClr>
                <a:srgbClr val="F9BE00"/>
              </a:buClr>
            </a:pPr>
            <a:r>
              <a:rPr lang="en-US" altLang="ja-JP" sz="1200" dirty="0">
                <a:solidFill>
                  <a:srgbClr val="FF0000"/>
                </a:solidFill>
              </a:rPr>
              <a:t>※</a:t>
            </a:r>
            <a:r>
              <a:rPr lang="zh-TW" altLang="en-US" sz="1200" dirty="0">
                <a:solidFill>
                  <a:srgbClr val="FF0000"/>
                </a:solidFill>
              </a:rPr>
              <a:t>収益認識基準</a:t>
            </a:r>
            <a:r>
              <a:rPr lang="ja-JP" altLang="en-US" sz="1200" dirty="0">
                <a:solidFill>
                  <a:srgbClr val="FF0000"/>
                </a:solidFill>
              </a:rPr>
              <a:t>用項目をご利用しない場合、従来の出力定義ファイルのままご使用できます</a:t>
            </a:r>
            <a:endParaRPr lang="en-US" altLang="ja-JP" sz="1200" dirty="0">
              <a:solidFill>
                <a:prstClr val="black"/>
              </a:solidFill>
            </a:endParaRPr>
          </a:p>
        </p:txBody>
      </p:sp>
      <p:sp>
        <p:nvSpPr>
          <p:cNvPr id="13" name="正方形/長方形 12">
            <a:extLst>
              <a:ext uri="{FF2B5EF4-FFF2-40B4-BE49-F238E27FC236}">
                <a16:creationId xmlns:a16="http://schemas.microsoft.com/office/drawing/2014/main" id="{87992151-6C8C-4111-AE69-8B84F6A1F266}"/>
              </a:ext>
            </a:extLst>
          </p:cNvPr>
          <p:cNvSpPr/>
          <p:nvPr/>
        </p:nvSpPr>
        <p:spPr>
          <a:xfrm>
            <a:off x="2080800" y="3219822"/>
            <a:ext cx="5414295" cy="3678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9" name="図 18"/>
          <p:cNvPicPr>
            <a:picLocks noChangeAspect="1"/>
          </p:cNvPicPr>
          <p:nvPr/>
        </p:nvPicPr>
        <p:blipFill>
          <a:blip r:embed="rId3"/>
          <a:stretch>
            <a:fillRect/>
          </a:stretch>
        </p:blipFill>
        <p:spPr>
          <a:xfrm>
            <a:off x="2118697" y="3685074"/>
            <a:ext cx="5477639" cy="866896"/>
          </a:xfrm>
          <a:prstGeom prst="rect">
            <a:avLst/>
          </a:prstGeom>
        </p:spPr>
      </p:pic>
      <p:sp>
        <p:nvSpPr>
          <p:cNvPr id="16" name="正方形/長方形 15">
            <a:extLst>
              <a:ext uri="{FF2B5EF4-FFF2-40B4-BE49-F238E27FC236}">
                <a16:creationId xmlns:a16="http://schemas.microsoft.com/office/drawing/2014/main" id="{40F271E4-81AD-458D-9651-2803783813B3}"/>
              </a:ext>
            </a:extLst>
          </p:cNvPr>
          <p:cNvSpPr/>
          <p:nvPr/>
        </p:nvSpPr>
        <p:spPr>
          <a:xfrm>
            <a:off x="2107372" y="4191930"/>
            <a:ext cx="5380952" cy="3520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7" name="テキスト ボックス 16">
            <a:extLst>
              <a:ext uri="{FF2B5EF4-FFF2-40B4-BE49-F238E27FC236}">
                <a16:creationId xmlns:a16="http://schemas.microsoft.com/office/drawing/2014/main" id="{93404F18-EDE5-4B2C-BD6D-1E95FD63C52D}"/>
              </a:ext>
            </a:extLst>
          </p:cNvPr>
          <p:cNvSpPr txBox="1"/>
          <p:nvPr/>
        </p:nvSpPr>
        <p:spPr>
          <a:xfrm>
            <a:off x="463939" y="3642960"/>
            <a:ext cx="1665841" cy="253916"/>
          </a:xfrm>
          <a:prstGeom prst="rect">
            <a:avLst/>
          </a:prstGeom>
          <a:noFill/>
        </p:spPr>
        <p:txBody>
          <a:bodyPr wrap="none" rtlCol="0">
            <a:spAutoFit/>
          </a:bodyPr>
          <a:lstStyle/>
          <a:p>
            <a:r>
              <a:rPr kumimoji="1" lang="ja-JP" altLang="en-US" sz="1050" u="sng" dirty="0"/>
              <a:t>出力定義の追加（債権）</a:t>
            </a:r>
          </a:p>
        </p:txBody>
      </p:sp>
    </p:spTree>
    <p:extLst>
      <p:ext uri="{BB962C8B-B14F-4D97-AF65-F5344CB8AC3E}">
        <p14:creationId xmlns:p14="http://schemas.microsoft.com/office/powerpoint/2010/main" val="9460871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152</a:t>
            </a:fld>
            <a:endParaRPr kumimoji="1" lang="ja-JP" altLang="en-US" dirty="0"/>
          </a:p>
        </p:txBody>
      </p:sp>
      <p:sp>
        <p:nvSpPr>
          <p:cNvPr id="3" name="テキスト プレースホルダー 2"/>
          <p:cNvSpPr>
            <a:spLocks noGrp="1"/>
          </p:cNvSpPr>
          <p:nvPr>
            <p:ph type="body" sz="quarter" idx="14"/>
          </p:nvPr>
        </p:nvSpPr>
        <p:spPr>
          <a:xfrm>
            <a:off x="360000" y="843558"/>
            <a:ext cx="8424000" cy="25922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支払伝票の</a:t>
            </a:r>
            <a:r>
              <a:rPr lang="zh-TW" altLang="en-US" sz="1200" dirty="0"/>
              <a:t>振込先</a:t>
            </a:r>
            <a:r>
              <a:rPr lang="ja-JP" altLang="en-US" sz="1200" dirty="0"/>
              <a:t>情報レコード</a:t>
            </a:r>
            <a:r>
              <a:rPr lang="ja-JP" altLang="en-US" dirty="0"/>
              <a:t>が</a:t>
            </a:r>
            <a:r>
              <a:rPr lang="ja-JP" altLang="en-US" sz="1200" dirty="0"/>
              <a:t>出力可能となりました</a:t>
            </a:r>
            <a:endParaRPr lang="en-US" altLang="ja-JP" dirty="0">
              <a:solidFill>
                <a:prstClr val="black"/>
              </a:solidFill>
            </a:endParaRPr>
          </a:p>
          <a:p>
            <a:pPr lvl="0">
              <a:lnSpc>
                <a:spcPts val="1900"/>
              </a:lnSpc>
              <a:buClr>
                <a:srgbClr val="F9BE00"/>
              </a:buClr>
            </a:pPr>
            <a:r>
              <a:rPr lang="ja-JP" altLang="en-US" dirty="0">
                <a:solidFill>
                  <a:prstClr val="black"/>
                </a:solidFill>
              </a:rPr>
              <a:t>　ご利用の際は「</a:t>
            </a:r>
            <a:r>
              <a:rPr lang="en-US" altLang="ja-JP" dirty="0">
                <a:solidFill>
                  <a:prstClr val="black"/>
                </a:solidFill>
              </a:rPr>
              <a:t>APFRSWRK</a:t>
            </a:r>
            <a:r>
              <a:rPr lang="ja-JP" altLang="en-US" dirty="0">
                <a:solidFill>
                  <a:prstClr val="black"/>
                </a:solidFill>
              </a:rPr>
              <a:t>（</a:t>
            </a:r>
            <a:r>
              <a:rPr lang="ja-JP" altLang="ja-JP" dirty="0"/>
              <a:t>支払伝票</a:t>
            </a:r>
            <a:r>
              <a:rPr lang="ja-JP" altLang="en-US" dirty="0">
                <a:solidFill>
                  <a:prstClr val="black"/>
                </a:solidFill>
              </a:rPr>
              <a:t>）」の出力定義ファイルを新規に作成することで使用可能になります</a:t>
            </a:r>
            <a:endParaRPr lang="en-US" altLang="ja-JP" sz="1200" dirty="0"/>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r>
              <a:rPr lang="ja-JP" altLang="en-US" sz="1800"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a:t>
            </a:r>
            <a:r>
              <a:rPr lang="ja-JP" altLang="en-US" sz="2000" dirty="0">
                <a:solidFill>
                  <a:prstClr val="white"/>
                </a:solidFill>
                <a:latin typeface="+mn-ea"/>
                <a:ea typeface="+mn-ea"/>
              </a:rPr>
              <a:t>　</a:t>
            </a:r>
            <a:r>
              <a:rPr lang="ja-JP" altLang="en-US" sz="2000" dirty="0">
                <a:latin typeface="+mn-ea"/>
              </a:rPr>
              <a:t>スーパーインターフェース</a:t>
            </a:r>
            <a:r>
              <a:rPr lang="en-US" altLang="ja-JP" dirty="0">
                <a:solidFill>
                  <a:prstClr val="white"/>
                </a:solidFill>
              </a:rPr>
              <a:t/>
            </a:r>
            <a:br>
              <a:rPr lang="en-US" altLang="ja-JP" dirty="0">
                <a:solidFill>
                  <a:prstClr val="white"/>
                </a:solidFill>
              </a:rPr>
            </a:br>
            <a:r>
              <a:rPr lang="en-US" altLang="ja-JP" sz="1800" dirty="0">
                <a:solidFill>
                  <a:prstClr val="white"/>
                </a:solidFill>
              </a:rPr>
              <a:t>2.</a:t>
            </a:r>
            <a:r>
              <a:rPr lang="ja-JP" altLang="en-US" sz="1800" dirty="0">
                <a:solidFill>
                  <a:prstClr val="white"/>
                </a:solidFill>
              </a:rPr>
              <a:t>支払伝票　振込先情報の追加（出力）</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テキスト ボックス 7">
            <a:extLst>
              <a:ext uri="{FF2B5EF4-FFF2-40B4-BE49-F238E27FC236}">
                <a16:creationId xmlns:a16="http://schemas.microsoft.com/office/drawing/2014/main" id="{6EC975DC-7607-4ADE-8170-9AABCA4260EF}"/>
              </a:ext>
            </a:extLst>
          </p:cNvPr>
          <p:cNvSpPr txBox="1"/>
          <p:nvPr/>
        </p:nvSpPr>
        <p:spPr>
          <a:xfrm>
            <a:off x="360000" y="4546268"/>
            <a:ext cx="8051495" cy="335989"/>
          </a:xfrm>
          <a:prstGeom prst="rect">
            <a:avLst/>
          </a:prstGeom>
          <a:noFill/>
        </p:spPr>
        <p:txBody>
          <a:bodyPr wrap="square">
            <a:spAutoFit/>
          </a:bodyPr>
          <a:lstStyle/>
          <a:p>
            <a:pPr lvl="0">
              <a:lnSpc>
                <a:spcPts val="1900"/>
              </a:lnSpc>
              <a:buClr>
                <a:srgbClr val="F9BE00"/>
              </a:buClr>
            </a:pPr>
            <a:r>
              <a:rPr lang="en-US" altLang="ja-JP" sz="1200" dirty="0">
                <a:solidFill>
                  <a:srgbClr val="FF0000"/>
                </a:solidFill>
              </a:rPr>
              <a:t>※</a:t>
            </a:r>
            <a:r>
              <a:rPr lang="zh-TW" altLang="en-US" sz="1200" dirty="0">
                <a:solidFill>
                  <a:srgbClr val="FF0000"/>
                </a:solidFill>
              </a:rPr>
              <a:t>振込先情報</a:t>
            </a:r>
            <a:r>
              <a:rPr lang="ja-JP" altLang="en-US" sz="1200" dirty="0">
                <a:solidFill>
                  <a:srgbClr val="FF0000"/>
                </a:solidFill>
              </a:rPr>
              <a:t>をご利用しない場合、従来の出力定義ファイルのままご使用できます</a:t>
            </a:r>
            <a:endParaRPr lang="en-US" altLang="ja-JP" sz="1200" dirty="0">
              <a:solidFill>
                <a:prstClr val="black"/>
              </a:solidFill>
            </a:endParaRPr>
          </a:p>
        </p:txBody>
      </p:sp>
      <p:sp>
        <p:nvSpPr>
          <p:cNvPr id="16" name="テキスト ボックス 15">
            <a:extLst>
              <a:ext uri="{FF2B5EF4-FFF2-40B4-BE49-F238E27FC236}">
                <a16:creationId xmlns:a16="http://schemas.microsoft.com/office/drawing/2014/main" id="{1DD86BC0-2250-4BEE-B5D5-9FE07083B793}"/>
              </a:ext>
            </a:extLst>
          </p:cNvPr>
          <p:cNvSpPr txBox="1"/>
          <p:nvPr/>
        </p:nvSpPr>
        <p:spPr>
          <a:xfrm>
            <a:off x="493242" y="1969275"/>
            <a:ext cx="1935145" cy="253916"/>
          </a:xfrm>
          <a:prstGeom prst="rect">
            <a:avLst/>
          </a:prstGeom>
          <a:noFill/>
        </p:spPr>
        <p:txBody>
          <a:bodyPr wrap="none" rtlCol="0">
            <a:spAutoFit/>
          </a:bodyPr>
          <a:lstStyle/>
          <a:p>
            <a:r>
              <a:rPr kumimoji="1" lang="ja-JP" altLang="en-US" sz="1050" u="sng" dirty="0"/>
              <a:t>追加された出力定義ファイル</a:t>
            </a:r>
          </a:p>
        </p:txBody>
      </p:sp>
      <p:pic>
        <p:nvPicPr>
          <p:cNvPr id="12" name="図 11"/>
          <p:cNvPicPr>
            <a:picLocks noChangeAspect="1"/>
          </p:cNvPicPr>
          <p:nvPr/>
        </p:nvPicPr>
        <p:blipFill>
          <a:blip r:embed="rId2"/>
          <a:stretch>
            <a:fillRect/>
          </a:stretch>
        </p:blipFill>
        <p:spPr>
          <a:xfrm>
            <a:off x="2501770" y="2047947"/>
            <a:ext cx="4014446" cy="2506256"/>
          </a:xfrm>
          <a:prstGeom prst="rect">
            <a:avLst/>
          </a:prstGeom>
          <a:ln w="28575">
            <a:solidFill>
              <a:srgbClr val="FF0000"/>
            </a:solidFill>
          </a:ln>
        </p:spPr>
      </p:pic>
    </p:spTree>
    <p:extLst>
      <p:ext uri="{BB962C8B-B14F-4D97-AF65-F5344CB8AC3E}">
        <p14:creationId xmlns:p14="http://schemas.microsoft.com/office/powerpoint/2010/main" val="13076955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153</a:t>
            </a:fld>
            <a:endParaRPr kumimoji="1" lang="ja-JP" altLang="en-US" dirty="0"/>
          </a:p>
        </p:txBody>
      </p:sp>
      <p:sp>
        <p:nvSpPr>
          <p:cNvPr id="3" name="テキスト プレースホルダー 2"/>
          <p:cNvSpPr>
            <a:spLocks noGrp="1"/>
          </p:cNvSpPr>
          <p:nvPr>
            <p:ph type="body" sz="quarter" idx="14"/>
          </p:nvPr>
        </p:nvSpPr>
        <p:spPr>
          <a:xfrm>
            <a:off x="360000" y="825607"/>
            <a:ext cx="8424000" cy="1458111"/>
          </a:xfrm>
          <a:ln>
            <a:noFill/>
          </a:ln>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支払伝票の</a:t>
            </a:r>
            <a:r>
              <a:rPr lang="ja-JP" altLang="en-US" sz="1200" dirty="0"/>
              <a:t>他システム伝票番号が出力可能となりました</a:t>
            </a:r>
            <a:endParaRPr lang="en-US" altLang="ja-JP" sz="1200" dirty="0"/>
          </a:p>
          <a:p>
            <a:pPr>
              <a:lnSpc>
                <a:spcPts val="1900"/>
              </a:lnSpc>
              <a:buClr>
                <a:srgbClr val="F9BE00"/>
              </a:buClr>
            </a:pPr>
            <a:r>
              <a:rPr lang="ja-JP" altLang="en-US" dirty="0">
                <a:solidFill>
                  <a:prstClr val="black"/>
                </a:solidFill>
              </a:rPr>
              <a:t>　他システム伝票番号は支払伝票ヘッダの「他システム伝票番号」項目と、債務明細の「摘要</a:t>
            </a:r>
            <a:r>
              <a:rPr lang="en-US" altLang="ja-JP" dirty="0">
                <a:solidFill>
                  <a:prstClr val="black"/>
                </a:solidFill>
              </a:rPr>
              <a:t>2</a:t>
            </a:r>
            <a:r>
              <a:rPr lang="ja-JP" altLang="en-US" dirty="0">
                <a:solidFill>
                  <a:prstClr val="black"/>
                </a:solidFill>
              </a:rPr>
              <a:t>」に出力されます</a:t>
            </a:r>
            <a:endParaRPr lang="en-US" altLang="ja-JP" dirty="0">
              <a:solidFill>
                <a:prstClr val="black"/>
              </a:solidFill>
            </a:endParaRPr>
          </a:p>
          <a:p>
            <a:pPr lvl="0">
              <a:lnSpc>
                <a:spcPts val="1900"/>
              </a:lnSpc>
              <a:buClr>
                <a:srgbClr val="F9BE00"/>
              </a:buClr>
            </a:pPr>
            <a:r>
              <a:rPr lang="ja-JP" altLang="en-US" dirty="0">
                <a:solidFill>
                  <a:prstClr val="black"/>
                </a:solidFill>
              </a:rPr>
              <a:t>　ご利用の際は「</a:t>
            </a:r>
            <a:r>
              <a:rPr lang="en-US" altLang="ja-JP" dirty="0">
                <a:solidFill>
                  <a:prstClr val="black"/>
                </a:solidFill>
              </a:rPr>
              <a:t>APGDHWRK</a:t>
            </a:r>
            <a:r>
              <a:rPr lang="ja-JP" altLang="en-US" dirty="0">
                <a:solidFill>
                  <a:prstClr val="black"/>
                </a:solidFill>
              </a:rPr>
              <a:t>（支払伝票）」の出力定義ファイルに「他システム伝票番号」項目を追加することで</a:t>
            </a:r>
            <a:endParaRPr lang="en-US" altLang="ja-JP" dirty="0">
              <a:solidFill>
                <a:prstClr val="black"/>
              </a:solidFill>
            </a:endParaRPr>
          </a:p>
          <a:p>
            <a:pPr lvl="0">
              <a:lnSpc>
                <a:spcPts val="1900"/>
              </a:lnSpc>
              <a:buClr>
                <a:srgbClr val="F9BE00"/>
              </a:buClr>
            </a:pPr>
            <a:r>
              <a:rPr lang="ja-JP" altLang="en-US" dirty="0">
                <a:solidFill>
                  <a:prstClr val="black"/>
                </a:solidFill>
              </a:rPr>
              <a:t>　使用可能になります</a:t>
            </a: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a:t>
            </a:r>
            <a:r>
              <a:rPr lang="ja-JP" altLang="en-US" sz="2000" dirty="0">
                <a:solidFill>
                  <a:prstClr val="white"/>
                </a:solidFill>
                <a:latin typeface="+mn-ea"/>
                <a:ea typeface="+mn-ea"/>
              </a:rPr>
              <a:t>　</a:t>
            </a:r>
            <a:r>
              <a:rPr lang="ja-JP" altLang="en-US" sz="2000" dirty="0">
                <a:latin typeface="+mn-ea"/>
              </a:rPr>
              <a:t>スーパーインターフェース</a:t>
            </a:r>
            <a:r>
              <a:rPr lang="en-US" altLang="ja-JP" dirty="0">
                <a:solidFill>
                  <a:prstClr val="white"/>
                </a:solidFill>
              </a:rPr>
              <a:t/>
            </a:r>
            <a:br>
              <a:rPr lang="en-US" altLang="ja-JP" dirty="0">
                <a:solidFill>
                  <a:prstClr val="white"/>
                </a:solidFill>
              </a:rPr>
            </a:br>
            <a:r>
              <a:rPr lang="ja-JP" altLang="en-US" sz="1800" dirty="0">
                <a:solidFill>
                  <a:prstClr val="white"/>
                </a:solidFill>
              </a:rPr>
              <a:t>３</a:t>
            </a:r>
            <a:r>
              <a:rPr lang="en-US" altLang="ja-JP" sz="1800" dirty="0">
                <a:solidFill>
                  <a:prstClr val="white"/>
                </a:solidFill>
              </a:rPr>
              <a:t>.</a:t>
            </a:r>
            <a:r>
              <a:rPr lang="ja-JP" altLang="en-US" sz="1800" dirty="0">
                <a:solidFill>
                  <a:prstClr val="white"/>
                </a:solidFill>
              </a:rPr>
              <a:t>支払伝票　他システム伝票番号の追加（出力）</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テキスト ボックス 7">
            <a:extLst>
              <a:ext uri="{FF2B5EF4-FFF2-40B4-BE49-F238E27FC236}">
                <a16:creationId xmlns:a16="http://schemas.microsoft.com/office/drawing/2014/main" id="{0F7D5649-9E3D-44C0-8F0B-CB6F9F5AFB32}"/>
              </a:ext>
            </a:extLst>
          </p:cNvPr>
          <p:cNvSpPr txBox="1"/>
          <p:nvPr/>
        </p:nvSpPr>
        <p:spPr>
          <a:xfrm>
            <a:off x="360000" y="4113648"/>
            <a:ext cx="8190000" cy="335989"/>
          </a:xfrm>
          <a:prstGeom prst="rect">
            <a:avLst/>
          </a:prstGeom>
          <a:noFill/>
        </p:spPr>
        <p:txBody>
          <a:bodyPr wrap="square">
            <a:spAutoFit/>
          </a:bodyPr>
          <a:lstStyle/>
          <a:p>
            <a:pPr lvl="0">
              <a:lnSpc>
                <a:spcPts val="1900"/>
              </a:lnSpc>
              <a:buClr>
                <a:srgbClr val="F9BE00"/>
              </a:buClr>
            </a:pPr>
            <a:r>
              <a:rPr lang="en-US" altLang="ja-JP" sz="1200" dirty="0">
                <a:solidFill>
                  <a:srgbClr val="FF0000"/>
                </a:solidFill>
              </a:rPr>
              <a:t>※</a:t>
            </a:r>
            <a:r>
              <a:rPr lang="ja-JP" altLang="en-US" sz="1200" dirty="0">
                <a:solidFill>
                  <a:srgbClr val="FF0000"/>
                </a:solidFill>
              </a:rPr>
              <a:t>他システム伝票番号をご利用しない場合、従来の出力定義ファイルのままご使用できます</a:t>
            </a:r>
            <a:endParaRPr lang="en-US" altLang="ja-JP" sz="1200" dirty="0">
              <a:solidFill>
                <a:prstClr val="black"/>
              </a:solidFill>
            </a:endParaRPr>
          </a:p>
        </p:txBody>
      </p:sp>
      <p:sp>
        <p:nvSpPr>
          <p:cNvPr id="9" name="テキスト ボックス 8">
            <a:extLst>
              <a:ext uri="{FF2B5EF4-FFF2-40B4-BE49-F238E27FC236}">
                <a16:creationId xmlns:a16="http://schemas.microsoft.com/office/drawing/2014/main" id="{2EA1E089-4C03-4A7C-A174-DAF3144E4E1E}"/>
              </a:ext>
            </a:extLst>
          </p:cNvPr>
          <p:cNvSpPr txBox="1"/>
          <p:nvPr/>
        </p:nvSpPr>
        <p:spPr>
          <a:xfrm>
            <a:off x="463939" y="2589139"/>
            <a:ext cx="1127232" cy="253916"/>
          </a:xfrm>
          <a:prstGeom prst="rect">
            <a:avLst/>
          </a:prstGeom>
          <a:noFill/>
        </p:spPr>
        <p:txBody>
          <a:bodyPr wrap="none" rtlCol="0">
            <a:spAutoFit/>
          </a:bodyPr>
          <a:lstStyle/>
          <a:p>
            <a:r>
              <a:rPr kumimoji="1" lang="ja-JP" altLang="en-US" sz="1050" u="sng" dirty="0"/>
              <a:t>出力定義の追加</a:t>
            </a:r>
          </a:p>
        </p:txBody>
      </p:sp>
      <p:pic>
        <p:nvPicPr>
          <p:cNvPr id="6" name="図 5"/>
          <p:cNvPicPr>
            <a:picLocks noChangeAspect="1"/>
          </p:cNvPicPr>
          <p:nvPr/>
        </p:nvPicPr>
        <p:blipFill>
          <a:blip r:embed="rId2"/>
          <a:stretch>
            <a:fillRect/>
          </a:stretch>
        </p:blipFill>
        <p:spPr>
          <a:xfrm>
            <a:off x="1583668" y="2646289"/>
            <a:ext cx="6105600" cy="1329617"/>
          </a:xfrm>
          <a:prstGeom prst="rect">
            <a:avLst/>
          </a:prstGeom>
        </p:spPr>
      </p:pic>
      <p:sp>
        <p:nvSpPr>
          <p:cNvPr id="12" name="正方形/長方形 11">
            <a:extLst>
              <a:ext uri="{FF2B5EF4-FFF2-40B4-BE49-F238E27FC236}">
                <a16:creationId xmlns:a16="http://schemas.microsoft.com/office/drawing/2014/main" id="{08E7573A-1A3E-460A-B6E1-42846B15E709}"/>
              </a:ext>
            </a:extLst>
          </p:cNvPr>
          <p:cNvSpPr/>
          <p:nvPr/>
        </p:nvSpPr>
        <p:spPr>
          <a:xfrm>
            <a:off x="1547664" y="3795886"/>
            <a:ext cx="6048672"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38659409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CE451B98-CEF9-43A3-9FC5-429AD6A60A09}"/>
              </a:ext>
            </a:extLst>
          </p:cNvPr>
          <p:cNvPicPr>
            <a:picLocks noChangeAspect="1"/>
          </p:cNvPicPr>
          <p:nvPr/>
        </p:nvPicPr>
        <p:blipFill>
          <a:blip r:embed="rId2"/>
          <a:stretch>
            <a:fillRect/>
          </a:stretch>
        </p:blipFill>
        <p:spPr>
          <a:xfrm>
            <a:off x="1630780" y="2965765"/>
            <a:ext cx="4219048" cy="542857"/>
          </a:xfrm>
          <a:prstGeom prst="rect">
            <a:avLst/>
          </a:prstGeom>
          <a:ln>
            <a:solidFill>
              <a:schemeClr val="tx2"/>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154</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a:t>
            </a:r>
            <a:r>
              <a:rPr lang="ja-JP" altLang="en-US" sz="2000" dirty="0">
                <a:solidFill>
                  <a:prstClr val="white"/>
                </a:solidFill>
                <a:latin typeface="+mn-ea"/>
                <a:ea typeface="+mn-ea"/>
              </a:rPr>
              <a:t>　</a:t>
            </a:r>
            <a:r>
              <a:rPr lang="ja-JP" altLang="en-US" sz="2000" dirty="0">
                <a:latin typeface="+mn-ea"/>
              </a:rPr>
              <a:t>スーパーインターフェース</a:t>
            </a:r>
            <a:r>
              <a:rPr lang="en-US" altLang="ja-JP" dirty="0">
                <a:solidFill>
                  <a:prstClr val="white"/>
                </a:solidFill>
              </a:rPr>
              <a:t/>
            </a:r>
            <a:br>
              <a:rPr lang="en-US" altLang="ja-JP" dirty="0">
                <a:solidFill>
                  <a:prstClr val="white"/>
                </a:solidFill>
              </a:rPr>
            </a:br>
            <a:r>
              <a:rPr lang="ja-JP" altLang="en-US" sz="1800" dirty="0">
                <a:solidFill>
                  <a:prstClr val="white"/>
                </a:solidFill>
              </a:rPr>
              <a:t>４</a:t>
            </a:r>
            <a:r>
              <a:rPr lang="en-US" altLang="ja-JP" sz="1800" dirty="0">
                <a:solidFill>
                  <a:prstClr val="white"/>
                </a:solidFill>
              </a:rPr>
              <a:t>.</a:t>
            </a:r>
            <a:r>
              <a:rPr lang="zh-TW" altLang="en-US" sz="1800" dirty="0">
                <a:solidFill>
                  <a:prstClr val="white"/>
                </a:solidFill>
              </a:rPr>
              <a:t>固定資産　</a:t>
            </a:r>
            <a:r>
              <a:rPr lang="ja-JP" altLang="en-US" sz="1800" dirty="0"/>
              <a:t>稟議</a:t>
            </a:r>
            <a:r>
              <a:rPr lang="en-US" altLang="ja-JP" sz="1800" dirty="0"/>
              <a:t>No</a:t>
            </a:r>
            <a:r>
              <a:rPr lang="zh-TW" altLang="en-US" sz="1800" dirty="0">
                <a:solidFill>
                  <a:prstClr val="white"/>
                </a:solidFill>
              </a:rPr>
              <a:t>桁数拡張</a:t>
            </a:r>
            <a:r>
              <a:rPr lang="ja-JP" altLang="en-US" sz="1800" dirty="0">
                <a:solidFill>
                  <a:prstClr val="white"/>
                </a:solidFill>
              </a:rPr>
              <a:t>（入力・出力）</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9" name="図 8">
            <a:extLst>
              <a:ext uri="{FF2B5EF4-FFF2-40B4-BE49-F238E27FC236}">
                <a16:creationId xmlns:a16="http://schemas.microsoft.com/office/drawing/2014/main" id="{B4DB53DA-8FE8-45C3-A00B-B27251643E28}"/>
              </a:ext>
            </a:extLst>
          </p:cNvPr>
          <p:cNvPicPr>
            <a:picLocks noChangeAspect="1"/>
          </p:cNvPicPr>
          <p:nvPr/>
        </p:nvPicPr>
        <p:blipFill>
          <a:blip r:embed="rId3"/>
          <a:stretch>
            <a:fillRect/>
          </a:stretch>
        </p:blipFill>
        <p:spPr>
          <a:xfrm>
            <a:off x="1638521" y="2132982"/>
            <a:ext cx="6066667" cy="571429"/>
          </a:xfrm>
          <a:prstGeom prst="rect">
            <a:avLst/>
          </a:prstGeom>
          <a:ln>
            <a:solidFill>
              <a:schemeClr val="tx2"/>
            </a:solidFill>
          </a:ln>
        </p:spPr>
      </p:pic>
      <p:sp>
        <p:nvSpPr>
          <p:cNvPr id="10" name="テキスト ボックス 9">
            <a:extLst>
              <a:ext uri="{FF2B5EF4-FFF2-40B4-BE49-F238E27FC236}">
                <a16:creationId xmlns:a16="http://schemas.microsoft.com/office/drawing/2014/main" id="{C87A5E45-348B-4199-87C8-3E87DDE15918}"/>
              </a:ext>
            </a:extLst>
          </p:cNvPr>
          <p:cNvSpPr txBox="1"/>
          <p:nvPr/>
        </p:nvSpPr>
        <p:spPr>
          <a:xfrm>
            <a:off x="503548" y="2138216"/>
            <a:ext cx="1127232" cy="253916"/>
          </a:xfrm>
          <a:prstGeom prst="rect">
            <a:avLst/>
          </a:prstGeom>
          <a:noFill/>
        </p:spPr>
        <p:txBody>
          <a:bodyPr wrap="none" rtlCol="0">
            <a:spAutoFit/>
          </a:bodyPr>
          <a:lstStyle/>
          <a:p>
            <a:r>
              <a:rPr kumimoji="1" lang="ja-JP" altLang="en-US" sz="1050" u="sng" dirty="0"/>
              <a:t>出力定義の変更</a:t>
            </a:r>
          </a:p>
        </p:txBody>
      </p:sp>
      <p:sp>
        <p:nvSpPr>
          <p:cNvPr id="3" name="テキスト プレースホルダー 2"/>
          <p:cNvSpPr>
            <a:spLocks noGrp="1"/>
          </p:cNvSpPr>
          <p:nvPr>
            <p:ph type="body" sz="quarter" idx="14"/>
          </p:nvPr>
        </p:nvSpPr>
        <p:spPr>
          <a:xfrm>
            <a:off x="360000" y="848161"/>
            <a:ext cx="8424000" cy="103951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固定資産の</a:t>
            </a:r>
            <a:r>
              <a:rPr lang="ja-JP" altLang="en-US" sz="1200" dirty="0"/>
              <a:t>稟議</a:t>
            </a:r>
            <a:r>
              <a:rPr lang="en-US" altLang="ja-JP" sz="1200" dirty="0"/>
              <a:t>No</a:t>
            </a:r>
            <a:r>
              <a:rPr lang="ja-JP" altLang="en-US" sz="1200" dirty="0"/>
              <a:t>項目について「</a:t>
            </a:r>
            <a:r>
              <a:rPr lang="en-US" altLang="ja-JP" sz="1200" dirty="0"/>
              <a:t>10</a:t>
            </a:r>
            <a:r>
              <a:rPr lang="ja-JP" altLang="en-US" sz="1200" dirty="0"/>
              <a:t>桁」までがご利用できましたが、「</a:t>
            </a:r>
            <a:r>
              <a:rPr lang="en-US" altLang="ja-JP" sz="1200" dirty="0"/>
              <a:t>15</a:t>
            </a:r>
            <a:r>
              <a:rPr lang="ja-JP" altLang="en-US" sz="1200" dirty="0"/>
              <a:t>桁」までご利用できるようになりました</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sz="1200" dirty="0"/>
              <a:t>15</a:t>
            </a:r>
            <a:r>
              <a:rPr lang="ja-JP" altLang="en-US" sz="1200" dirty="0"/>
              <a:t>桁で</a:t>
            </a:r>
            <a:r>
              <a:rPr lang="ja-JP" altLang="en-US" sz="1200" dirty="0">
                <a:latin typeface="+mn-ea"/>
              </a:rPr>
              <a:t>スーパーインターフェースをご利用の際は</a:t>
            </a:r>
            <a:r>
              <a:rPr lang="ja-JP" altLang="en-US" dirty="0">
                <a:solidFill>
                  <a:prstClr val="black"/>
                </a:solidFill>
              </a:rPr>
              <a:t>「</a:t>
            </a:r>
            <a:r>
              <a:rPr lang="en-US" altLang="ja-JP" dirty="0">
                <a:solidFill>
                  <a:prstClr val="black"/>
                </a:solidFill>
              </a:rPr>
              <a:t>FANTRWRK</a:t>
            </a:r>
            <a:r>
              <a:rPr lang="ja-JP" altLang="en-US" dirty="0">
                <a:solidFill>
                  <a:prstClr val="black"/>
                </a:solidFill>
              </a:rPr>
              <a:t> （固定資産）」の出力定義ファイル、入力定義</a:t>
            </a:r>
            <a:endParaRPr lang="en-US" altLang="ja-JP" dirty="0">
              <a:solidFill>
                <a:prstClr val="black"/>
              </a:solidFill>
            </a:endParaRPr>
          </a:p>
          <a:p>
            <a:pPr lvl="0">
              <a:lnSpc>
                <a:spcPts val="1900"/>
              </a:lnSpc>
              <a:buClr>
                <a:srgbClr val="F9BE00"/>
              </a:buClr>
            </a:pPr>
            <a:r>
              <a:rPr lang="ja-JP" altLang="en-US" dirty="0">
                <a:solidFill>
                  <a:prstClr val="black"/>
                </a:solidFill>
              </a:rPr>
              <a:t>　ファイルの</a:t>
            </a:r>
            <a:r>
              <a:rPr lang="ja-JP" altLang="en-US" sz="1200" dirty="0"/>
              <a:t>「稟議</a:t>
            </a:r>
            <a:r>
              <a:rPr lang="en-US" altLang="ja-JP" sz="1200" dirty="0"/>
              <a:t>No</a:t>
            </a:r>
            <a:r>
              <a:rPr lang="ja-JP" altLang="en-US" sz="1200" dirty="0">
                <a:solidFill>
                  <a:prstClr val="black"/>
                </a:solidFill>
              </a:rPr>
              <a:t>」項目の桁数を</a:t>
            </a:r>
            <a:r>
              <a:rPr lang="en-US" altLang="ja-JP" sz="1200" dirty="0">
                <a:solidFill>
                  <a:prstClr val="black"/>
                </a:solidFill>
              </a:rPr>
              <a:t>15</a:t>
            </a:r>
            <a:r>
              <a:rPr lang="ja-JP" altLang="en-US" sz="1200" dirty="0">
                <a:solidFill>
                  <a:prstClr val="black"/>
                </a:solidFill>
              </a:rPr>
              <a:t>に変更してご利用ください</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7" name="正方形/長方形 6">
            <a:extLst>
              <a:ext uri="{FF2B5EF4-FFF2-40B4-BE49-F238E27FC236}">
                <a16:creationId xmlns:a16="http://schemas.microsoft.com/office/drawing/2014/main" id="{5C8A546D-F680-480C-B6BF-1D9CAC1BCA9A}"/>
              </a:ext>
            </a:extLst>
          </p:cNvPr>
          <p:cNvSpPr/>
          <p:nvPr/>
        </p:nvSpPr>
        <p:spPr>
          <a:xfrm>
            <a:off x="4189263" y="2307180"/>
            <a:ext cx="468052" cy="261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テキスト ボックス 12">
            <a:extLst>
              <a:ext uri="{FF2B5EF4-FFF2-40B4-BE49-F238E27FC236}">
                <a16:creationId xmlns:a16="http://schemas.microsoft.com/office/drawing/2014/main" id="{9ED8A8CE-8A64-4FDE-B7B4-6EACFC7F3A02}"/>
              </a:ext>
            </a:extLst>
          </p:cNvPr>
          <p:cNvSpPr txBox="1"/>
          <p:nvPr/>
        </p:nvSpPr>
        <p:spPr>
          <a:xfrm>
            <a:off x="503548" y="2965765"/>
            <a:ext cx="1127232" cy="253916"/>
          </a:xfrm>
          <a:prstGeom prst="rect">
            <a:avLst/>
          </a:prstGeom>
          <a:noFill/>
        </p:spPr>
        <p:txBody>
          <a:bodyPr wrap="none" rtlCol="0">
            <a:spAutoFit/>
          </a:bodyPr>
          <a:lstStyle/>
          <a:p>
            <a:r>
              <a:rPr lang="ja-JP" altLang="en-US" sz="1050" u="sng" dirty="0"/>
              <a:t>入力</a:t>
            </a:r>
            <a:r>
              <a:rPr kumimoji="1" lang="ja-JP" altLang="en-US" sz="1050" u="sng" dirty="0"/>
              <a:t>定義の変更</a:t>
            </a:r>
          </a:p>
        </p:txBody>
      </p:sp>
      <p:sp>
        <p:nvSpPr>
          <p:cNvPr id="17" name="正方形/長方形 16">
            <a:extLst>
              <a:ext uri="{FF2B5EF4-FFF2-40B4-BE49-F238E27FC236}">
                <a16:creationId xmlns:a16="http://schemas.microsoft.com/office/drawing/2014/main" id="{4F1021C5-719E-4010-BA30-F3A8375398F5}"/>
              </a:ext>
            </a:extLst>
          </p:cNvPr>
          <p:cNvSpPr/>
          <p:nvPr/>
        </p:nvSpPr>
        <p:spPr>
          <a:xfrm>
            <a:off x="4355976" y="3111810"/>
            <a:ext cx="468052" cy="261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11334477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155</a:t>
            </a:fld>
            <a:endParaRPr kumimoji="1" lang="ja-JP" altLang="en-US" dirty="0"/>
          </a:p>
        </p:txBody>
      </p:sp>
      <p:sp>
        <p:nvSpPr>
          <p:cNvPr id="3" name="テキスト プレースホルダー 2"/>
          <p:cNvSpPr>
            <a:spLocks noGrp="1"/>
          </p:cNvSpPr>
          <p:nvPr>
            <p:ph type="body" sz="quarter" idx="14"/>
          </p:nvPr>
        </p:nvSpPr>
        <p:spPr>
          <a:xfrm>
            <a:off x="360000" y="843558"/>
            <a:ext cx="8424000" cy="25922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en-US" altLang="ja-JP" dirty="0" err="1">
                <a:solidFill>
                  <a:prstClr val="black"/>
                </a:solidFill>
              </a:rPr>
              <a:t>SuperStream</a:t>
            </a:r>
            <a:r>
              <a:rPr lang="en-US" altLang="ja-JP" dirty="0">
                <a:solidFill>
                  <a:prstClr val="black"/>
                </a:solidFill>
              </a:rPr>
              <a:t>-NX</a:t>
            </a:r>
            <a:r>
              <a:rPr lang="ja-JP" altLang="en-US">
                <a:solidFill>
                  <a:prstClr val="black"/>
                </a:solidFill>
              </a:rPr>
              <a:t> スーパーインターフェースでご利用いただけるサンプルフォーマットについて、以下５パターン分</a:t>
            </a:r>
            <a:endParaRPr lang="en-US" altLang="ja-JP">
              <a:solidFill>
                <a:prstClr val="black"/>
              </a:solidFill>
            </a:endParaRPr>
          </a:p>
          <a:p>
            <a:pPr>
              <a:lnSpc>
                <a:spcPts val="1900"/>
              </a:lnSpc>
              <a:buClr>
                <a:srgbClr val="F9BE00"/>
              </a:buClr>
            </a:pPr>
            <a:r>
              <a:rPr lang="ja-JP" altLang="en-US" dirty="0">
                <a:solidFill>
                  <a:prstClr val="black"/>
                </a:solidFill>
              </a:rPr>
              <a:t>　を追加しました</a:t>
            </a:r>
            <a:r>
              <a:rPr lang="ja-JP" altLang="en-US" sz="1800"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a:t>
            </a:r>
            <a:r>
              <a:rPr lang="ja-JP" altLang="en-US" sz="2000" dirty="0">
                <a:solidFill>
                  <a:prstClr val="white"/>
                </a:solidFill>
                <a:latin typeface="+mn-ea"/>
                <a:ea typeface="+mn-ea"/>
              </a:rPr>
              <a:t>　</a:t>
            </a:r>
            <a:r>
              <a:rPr lang="ja-JP" altLang="en-US" sz="2000" dirty="0">
                <a:latin typeface="+mn-ea"/>
              </a:rPr>
              <a:t>スーパーインターフェース</a:t>
            </a:r>
            <a:r>
              <a:rPr lang="en-US" altLang="ja-JP" dirty="0">
                <a:solidFill>
                  <a:prstClr val="white"/>
                </a:solidFill>
              </a:rPr>
              <a:t/>
            </a:r>
            <a:br>
              <a:rPr lang="en-US" altLang="ja-JP" dirty="0">
                <a:solidFill>
                  <a:prstClr val="white"/>
                </a:solidFill>
              </a:rPr>
            </a:br>
            <a:r>
              <a:rPr lang="en-US" altLang="ja-JP" sz="1800" dirty="0">
                <a:solidFill>
                  <a:prstClr val="white"/>
                </a:solidFill>
              </a:rPr>
              <a:t>5.</a:t>
            </a:r>
            <a:r>
              <a:rPr lang="ja-JP" altLang="en-US" sz="1800" dirty="0">
                <a:solidFill>
                  <a:prstClr val="white"/>
                </a:solidFill>
              </a:rPr>
              <a:t>サンプルフォーマットの追加</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8" name="表 7"/>
          <p:cNvGraphicFramePr>
            <a:graphicFrameLocks noGrp="1"/>
          </p:cNvGraphicFramePr>
          <p:nvPr/>
        </p:nvGraphicFramePr>
        <p:xfrm>
          <a:off x="360000" y="1707654"/>
          <a:ext cx="8424000" cy="2053004"/>
        </p:xfrm>
        <a:graphic>
          <a:graphicData uri="http://schemas.openxmlformats.org/drawingml/2006/table">
            <a:tbl>
              <a:tblPr firstRow="1" bandRow="1">
                <a:tableStyleId>{21E4AEA4-8DFA-4A89-87EB-49C32662AFE0}</a:tableStyleId>
              </a:tblPr>
              <a:tblGrid>
                <a:gridCol w="467584">
                  <a:extLst>
                    <a:ext uri="{9D8B030D-6E8A-4147-A177-3AD203B41FA5}">
                      <a16:colId xmlns:a16="http://schemas.microsoft.com/office/drawing/2014/main" val="559767677"/>
                    </a:ext>
                  </a:extLst>
                </a:gridCol>
                <a:gridCol w="3456384">
                  <a:extLst>
                    <a:ext uri="{9D8B030D-6E8A-4147-A177-3AD203B41FA5}">
                      <a16:colId xmlns:a16="http://schemas.microsoft.com/office/drawing/2014/main" val="3689817853"/>
                    </a:ext>
                  </a:extLst>
                </a:gridCol>
                <a:gridCol w="2880320">
                  <a:extLst>
                    <a:ext uri="{9D8B030D-6E8A-4147-A177-3AD203B41FA5}">
                      <a16:colId xmlns:a16="http://schemas.microsoft.com/office/drawing/2014/main" val="4229973721"/>
                    </a:ext>
                  </a:extLst>
                </a:gridCol>
                <a:gridCol w="1619712">
                  <a:extLst>
                    <a:ext uri="{9D8B030D-6E8A-4147-A177-3AD203B41FA5}">
                      <a16:colId xmlns:a16="http://schemas.microsoft.com/office/drawing/2014/main" val="2099661740"/>
                    </a:ext>
                  </a:extLst>
                </a:gridCol>
              </a:tblGrid>
              <a:tr h="284651">
                <a:tc>
                  <a:txBody>
                    <a:bodyPr/>
                    <a:lstStyle/>
                    <a:p>
                      <a:r>
                        <a:rPr kumimoji="1" lang="en-US" altLang="ja-JP" sz="1200" dirty="0"/>
                        <a:t>No.</a:t>
                      </a:r>
                      <a:endParaRPr kumimoji="1" lang="ja-JP" altLang="en-US" sz="1200" dirty="0"/>
                    </a:p>
                  </a:txBody>
                  <a:tcPr>
                    <a:solidFill>
                      <a:schemeClr val="tx2"/>
                    </a:solidFill>
                  </a:tcPr>
                </a:tc>
                <a:tc>
                  <a:txBody>
                    <a:bodyPr/>
                    <a:lstStyle/>
                    <a:p>
                      <a:r>
                        <a:rPr kumimoji="1" lang="ja-JP" altLang="en-US" sz="1200" dirty="0"/>
                        <a:t>ファイル名</a:t>
                      </a:r>
                    </a:p>
                  </a:txBody>
                  <a:tcPr>
                    <a:solidFill>
                      <a:schemeClr val="tx2"/>
                    </a:solidFill>
                  </a:tcPr>
                </a:tc>
                <a:tc>
                  <a:txBody>
                    <a:bodyPr/>
                    <a:lstStyle/>
                    <a:p>
                      <a:r>
                        <a:rPr kumimoji="1" lang="ja-JP" altLang="en-US" sz="1200" dirty="0"/>
                        <a:t>説明</a:t>
                      </a:r>
                    </a:p>
                  </a:txBody>
                  <a:tcPr>
                    <a:solidFill>
                      <a:schemeClr val="tx2"/>
                    </a:solidFill>
                  </a:tcPr>
                </a:tc>
                <a:tc>
                  <a:txBody>
                    <a:bodyPr/>
                    <a:lstStyle/>
                    <a:p>
                      <a:r>
                        <a:rPr kumimoji="1" lang="ja-JP" altLang="en-US" sz="1200" dirty="0"/>
                        <a:t>備考</a:t>
                      </a:r>
                    </a:p>
                  </a:txBody>
                  <a:tcPr>
                    <a:solidFill>
                      <a:schemeClr val="tx2"/>
                    </a:solidFill>
                  </a:tcPr>
                </a:tc>
                <a:extLst>
                  <a:ext uri="{0D108BD9-81ED-4DB2-BD59-A6C34878D82A}">
                    <a16:rowId xmlns:a16="http://schemas.microsoft.com/office/drawing/2014/main" val="2210769486"/>
                  </a:ext>
                </a:extLst>
              </a:tr>
              <a:tr h="284651">
                <a:tc>
                  <a:txBody>
                    <a:bodyPr/>
                    <a:lstStyle/>
                    <a:p>
                      <a:r>
                        <a:rPr kumimoji="1" lang="en-US" altLang="ja-JP" sz="1200" b="0" dirty="0"/>
                        <a:t>1</a:t>
                      </a:r>
                      <a:endParaRPr kumimoji="1" lang="ja-JP" altLang="en-US" sz="1200" b="0" dirty="0"/>
                    </a:p>
                  </a:txBody>
                  <a:tcPr/>
                </a:tc>
                <a:tc>
                  <a:txBody>
                    <a:bodyPr/>
                    <a:lstStyle/>
                    <a:p>
                      <a:r>
                        <a:rPr lang="en-US" altLang="ja-JP" sz="1200" dirty="0">
                          <a:solidFill>
                            <a:prstClr val="black"/>
                          </a:solidFill>
                        </a:rPr>
                        <a:t>00.</a:t>
                      </a:r>
                      <a:r>
                        <a:rPr lang="ja-JP" altLang="en-US" sz="1200" dirty="0">
                          <a:solidFill>
                            <a:prstClr val="black"/>
                          </a:solidFill>
                        </a:rPr>
                        <a:t>定義ファイル</a:t>
                      </a:r>
                      <a:r>
                        <a:rPr lang="en-US" altLang="ja-JP" sz="1200" dirty="0">
                          <a:solidFill>
                            <a:prstClr val="black"/>
                          </a:solidFill>
                        </a:rPr>
                        <a:t>(</a:t>
                      </a:r>
                      <a:r>
                        <a:rPr lang="ja-JP" altLang="en-US" sz="1200" dirty="0">
                          <a:solidFill>
                            <a:prstClr val="black"/>
                          </a:solidFill>
                        </a:rPr>
                        <a:t>仕訳伝票</a:t>
                      </a:r>
                      <a:r>
                        <a:rPr lang="en-US" altLang="ja-JP" sz="1200" dirty="0">
                          <a:solidFill>
                            <a:prstClr val="black"/>
                          </a:solidFill>
                        </a:rPr>
                        <a:t>)_</a:t>
                      </a:r>
                      <a:r>
                        <a:rPr lang="ja-JP" altLang="en-US" sz="1200" dirty="0">
                          <a:solidFill>
                            <a:prstClr val="black"/>
                          </a:solidFill>
                        </a:rPr>
                        <a:t>収益認識基準対応 </a:t>
                      </a:r>
                      <a:endParaRPr kumimoji="1" lang="ja-JP" altLang="en-US" sz="1200" b="1" dirty="0"/>
                    </a:p>
                  </a:txBody>
                  <a:tcPr/>
                </a:tc>
                <a:tc>
                  <a:txBody>
                    <a:bodyPr/>
                    <a:lstStyle/>
                    <a:p>
                      <a:r>
                        <a:rPr lang="ja-JP" altLang="en-US" sz="1200" dirty="0">
                          <a:solidFill>
                            <a:prstClr val="black"/>
                          </a:solidFill>
                        </a:rPr>
                        <a:t>収益認識基準対応・仕訳伝票サンプル</a:t>
                      </a:r>
                      <a:endParaRPr kumimoji="1" lang="ja-JP" altLang="en-US" sz="1200" dirty="0"/>
                    </a:p>
                  </a:txBody>
                  <a:tcPr/>
                </a:tc>
                <a:tc>
                  <a:txBody>
                    <a:bodyPr/>
                    <a:lstStyle/>
                    <a:p>
                      <a:r>
                        <a:rPr kumimoji="1" lang="ja-JP" altLang="en-US" sz="1200" dirty="0"/>
                        <a:t>本年度対応分</a:t>
                      </a:r>
                    </a:p>
                  </a:txBody>
                  <a:tcPr/>
                </a:tc>
                <a:extLst>
                  <a:ext uri="{0D108BD9-81ED-4DB2-BD59-A6C34878D82A}">
                    <a16:rowId xmlns:a16="http://schemas.microsoft.com/office/drawing/2014/main" val="838868306"/>
                  </a:ext>
                </a:extLst>
              </a:tr>
              <a:tr h="284651">
                <a:tc>
                  <a:txBody>
                    <a:bodyPr/>
                    <a:lstStyle/>
                    <a:p>
                      <a:r>
                        <a:rPr kumimoji="1" lang="en-US" altLang="ja-JP" sz="1200" dirty="0"/>
                        <a:t>2</a:t>
                      </a:r>
                      <a:endParaRPr kumimoji="1" lang="ja-JP" altLang="en-US" sz="1200" dirty="0"/>
                    </a:p>
                  </a:txBody>
                  <a:tcPr/>
                </a:tc>
                <a:tc>
                  <a:txBody>
                    <a:bodyPr/>
                    <a:lstStyle/>
                    <a:p>
                      <a:r>
                        <a:rPr lang="en-US" altLang="ja-JP" sz="1200" dirty="0">
                          <a:solidFill>
                            <a:prstClr val="black"/>
                          </a:solidFill>
                        </a:rPr>
                        <a:t>01.</a:t>
                      </a:r>
                      <a:r>
                        <a:rPr lang="ja-JP" altLang="en-US" sz="1200" dirty="0">
                          <a:solidFill>
                            <a:prstClr val="black"/>
                          </a:solidFill>
                        </a:rPr>
                        <a:t>定義ファイル</a:t>
                      </a:r>
                      <a:r>
                        <a:rPr lang="en-US" altLang="ja-JP" sz="1200" dirty="0">
                          <a:solidFill>
                            <a:prstClr val="black"/>
                          </a:solidFill>
                        </a:rPr>
                        <a:t>(</a:t>
                      </a:r>
                      <a:r>
                        <a:rPr lang="ja-JP" altLang="en-US" sz="1200" dirty="0">
                          <a:solidFill>
                            <a:prstClr val="black"/>
                          </a:solidFill>
                        </a:rPr>
                        <a:t>債権伝票</a:t>
                      </a:r>
                      <a:r>
                        <a:rPr lang="en-US" altLang="ja-JP" sz="1200" dirty="0">
                          <a:solidFill>
                            <a:prstClr val="black"/>
                          </a:solidFill>
                        </a:rPr>
                        <a:t>)_</a:t>
                      </a:r>
                      <a:r>
                        <a:rPr lang="ja-JP" altLang="en-US" sz="1200" dirty="0">
                          <a:solidFill>
                            <a:prstClr val="black"/>
                          </a:solidFill>
                        </a:rPr>
                        <a:t>収益認識基準対応 </a:t>
                      </a:r>
                      <a:endParaRPr kumimoji="1" lang="ja-JP" altLang="en-US" sz="1200" dirty="0"/>
                    </a:p>
                  </a:txBody>
                  <a:tcPr/>
                </a:tc>
                <a:tc>
                  <a:txBody>
                    <a:bodyPr/>
                    <a:lstStyle/>
                    <a:p>
                      <a:r>
                        <a:rPr lang="ja-JP" altLang="en-US" sz="1200" dirty="0">
                          <a:solidFill>
                            <a:prstClr val="black"/>
                          </a:solidFill>
                        </a:rPr>
                        <a:t>収益認識基準対応・債権伝票サンプル</a:t>
                      </a:r>
                      <a:endParaRPr kumimoji="1" lang="ja-JP" altLang="en-US" sz="1200" dirty="0"/>
                    </a:p>
                  </a:txBody>
                  <a:tcPr/>
                </a:tc>
                <a:tc>
                  <a:txBody>
                    <a:bodyPr/>
                    <a:lstStyle/>
                    <a:p>
                      <a:r>
                        <a:rPr kumimoji="1" lang="ja-JP" altLang="en-US" sz="1200" dirty="0"/>
                        <a:t>本年度対応分</a:t>
                      </a:r>
                    </a:p>
                  </a:txBody>
                  <a:tcPr/>
                </a:tc>
                <a:extLst>
                  <a:ext uri="{0D108BD9-81ED-4DB2-BD59-A6C34878D82A}">
                    <a16:rowId xmlns:a16="http://schemas.microsoft.com/office/drawing/2014/main" val="1230007073"/>
                  </a:ext>
                </a:extLst>
              </a:tr>
              <a:tr h="284651">
                <a:tc>
                  <a:txBody>
                    <a:bodyPr/>
                    <a:lstStyle/>
                    <a:p>
                      <a:r>
                        <a:rPr kumimoji="1" lang="en-US" altLang="ja-JP" sz="1200" dirty="0"/>
                        <a:t>3</a:t>
                      </a:r>
                      <a:endParaRPr kumimoji="1" lang="ja-JP" altLang="en-US" sz="1200" dirty="0"/>
                    </a:p>
                  </a:txBody>
                  <a:tcPr/>
                </a:tc>
                <a:tc>
                  <a:txBody>
                    <a:bodyPr/>
                    <a:lstStyle/>
                    <a:p>
                      <a:r>
                        <a:rPr lang="en-US" altLang="ja-JP" sz="1200" dirty="0">
                          <a:solidFill>
                            <a:prstClr val="black"/>
                          </a:solidFill>
                        </a:rPr>
                        <a:t>03.</a:t>
                      </a:r>
                      <a:r>
                        <a:rPr lang="ja-JP" altLang="en-US" sz="1200" dirty="0">
                          <a:solidFill>
                            <a:prstClr val="black"/>
                          </a:solidFill>
                        </a:rPr>
                        <a:t>定義ファイル</a:t>
                      </a:r>
                      <a:r>
                        <a:rPr lang="en-US" altLang="ja-JP" sz="1200" dirty="0">
                          <a:solidFill>
                            <a:prstClr val="black"/>
                          </a:solidFill>
                        </a:rPr>
                        <a:t>(</a:t>
                      </a:r>
                      <a:r>
                        <a:rPr lang="ja-JP" altLang="en-US" sz="1200" dirty="0">
                          <a:solidFill>
                            <a:prstClr val="black"/>
                          </a:solidFill>
                        </a:rPr>
                        <a:t>支払伝票</a:t>
                      </a:r>
                      <a:r>
                        <a:rPr lang="en-US" altLang="ja-JP" sz="1200" dirty="0">
                          <a:solidFill>
                            <a:prstClr val="black"/>
                          </a:solidFill>
                        </a:rPr>
                        <a:t>)_</a:t>
                      </a:r>
                      <a:r>
                        <a:rPr lang="ja-JP" altLang="en-US" sz="1200" dirty="0">
                          <a:solidFill>
                            <a:prstClr val="black"/>
                          </a:solidFill>
                        </a:rPr>
                        <a:t>振込先情報</a:t>
                      </a:r>
                      <a:endParaRPr kumimoji="1" lang="ja-JP" altLang="en-US" sz="1200" dirty="0"/>
                    </a:p>
                  </a:txBody>
                  <a:tcPr/>
                </a:tc>
                <a:tc>
                  <a:txBody>
                    <a:bodyPr/>
                    <a:lstStyle/>
                    <a:p>
                      <a:r>
                        <a:rPr lang="ja-JP" altLang="en-US" sz="1200" dirty="0">
                          <a:solidFill>
                            <a:prstClr val="black"/>
                          </a:solidFill>
                        </a:rPr>
                        <a:t>支払伝票振込先情報サンプル</a:t>
                      </a:r>
                      <a:endParaRPr kumimoji="1" lang="ja-JP" altLang="en-US" sz="1200" dirty="0"/>
                    </a:p>
                  </a:txBody>
                  <a:tcPr/>
                </a:tc>
                <a:tc>
                  <a:txBody>
                    <a:bodyPr/>
                    <a:lstStyle/>
                    <a:p>
                      <a:r>
                        <a:rPr kumimoji="1" lang="ja-JP" altLang="en-US" sz="1200" dirty="0"/>
                        <a:t>本年度対応分</a:t>
                      </a:r>
                    </a:p>
                  </a:txBody>
                  <a:tcPr/>
                </a:tc>
                <a:extLst>
                  <a:ext uri="{0D108BD9-81ED-4DB2-BD59-A6C34878D82A}">
                    <a16:rowId xmlns:a16="http://schemas.microsoft.com/office/drawing/2014/main" val="2022275758"/>
                  </a:ext>
                </a:extLst>
              </a:tr>
              <a:tr h="284651">
                <a:tc>
                  <a:txBody>
                    <a:bodyPr/>
                    <a:lstStyle/>
                    <a:p>
                      <a:r>
                        <a:rPr kumimoji="1" lang="en-US" altLang="ja-JP" sz="1200" dirty="0"/>
                        <a:t>4</a:t>
                      </a:r>
                      <a:endParaRPr kumimoji="1" lang="ja-JP" altLang="en-US" sz="1200" dirty="0"/>
                    </a:p>
                  </a:txBody>
                  <a:tcPr/>
                </a:tc>
                <a:tc>
                  <a:txBody>
                    <a:bodyPr/>
                    <a:lstStyle/>
                    <a:p>
                      <a:r>
                        <a:rPr lang="en-US" altLang="ja-JP" sz="1200" dirty="0">
                          <a:solidFill>
                            <a:prstClr val="black"/>
                          </a:solidFill>
                        </a:rPr>
                        <a:t>03.</a:t>
                      </a:r>
                      <a:r>
                        <a:rPr lang="ja-JP" altLang="en-US" sz="1200" dirty="0">
                          <a:solidFill>
                            <a:prstClr val="black"/>
                          </a:solidFill>
                        </a:rPr>
                        <a:t>定義ファイル</a:t>
                      </a:r>
                      <a:r>
                        <a:rPr lang="en-US" altLang="ja-JP" sz="1200" dirty="0">
                          <a:solidFill>
                            <a:prstClr val="black"/>
                          </a:solidFill>
                        </a:rPr>
                        <a:t>(</a:t>
                      </a:r>
                      <a:r>
                        <a:rPr lang="ja-JP" altLang="en-US" sz="1200" dirty="0">
                          <a:solidFill>
                            <a:prstClr val="black"/>
                          </a:solidFill>
                        </a:rPr>
                        <a:t>支払伝票</a:t>
                      </a:r>
                      <a:r>
                        <a:rPr lang="en-US" altLang="ja-JP" sz="1200" dirty="0">
                          <a:solidFill>
                            <a:prstClr val="black"/>
                          </a:solidFill>
                        </a:rPr>
                        <a:t>)_</a:t>
                      </a:r>
                      <a:r>
                        <a:rPr lang="ja-JP" altLang="en-US" sz="1200" dirty="0">
                          <a:solidFill>
                            <a:prstClr val="black"/>
                          </a:solidFill>
                        </a:rPr>
                        <a:t>スポット </a:t>
                      </a:r>
                      <a:endParaRPr kumimoji="1" lang="ja-JP" altLang="en-US" sz="1200" dirty="0"/>
                    </a:p>
                  </a:txBody>
                  <a:tcPr/>
                </a:tc>
                <a:tc>
                  <a:txBody>
                    <a:bodyPr/>
                    <a:lstStyle/>
                    <a:p>
                      <a:r>
                        <a:rPr lang="ja-JP" altLang="en-US" sz="1200" dirty="0">
                          <a:solidFill>
                            <a:prstClr val="black"/>
                          </a:solidFill>
                        </a:rPr>
                        <a:t>支払伝票スポット支払サンプル</a:t>
                      </a:r>
                      <a:endParaRPr kumimoji="1" lang="ja-JP" altLang="en-US" sz="1200" dirty="0"/>
                    </a:p>
                  </a:txBody>
                  <a:tcPr/>
                </a:tc>
                <a:tc>
                  <a:txBody>
                    <a:bodyPr/>
                    <a:lstStyle/>
                    <a:p>
                      <a:r>
                        <a:rPr lang="en-US" altLang="ja-JP" sz="1200" dirty="0"/>
                        <a:t>2020</a:t>
                      </a:r>
                      <a:r>
                        <a:rPr lang="ja-JP" altLang="en-US" sz="1200" dirty="0"/>
                        <a:t>年</a:t>
                      </a:r>
                      <a:r>
                        <a:rPr lang="en-US" altLang="ja-JP" sz="1200" dirty="0"/>
                        <a:t>10</a:t>
                      </a:r>
                      <a:r>
                        <a:rPr lang="ja-JP" altLang="en-US" sz="1200" dirty="0"/>
                        <a:t>月パッチ対応分</a:t>
                      </a:r>
                      <a:endParaRPr kumimoji="1" lang="ja-JP" altLang="en-US" sz="1200" dirty="0"/>
                    </a:p>
                  </a:txBody>
                  <a:tcPr/>
                </a:tc>
                <a:extLst>
                  <a:ext uri="{0D108BD9-81ED-4DB2-BD59-A6C34878D82A}">
                    <a16:rowId xmlns:a16="http://schemas.microsoft.com/office/drawing/2014/main" val="1815940018"/>
                  </a:ext>
                </a:extLst>
              </a:tr>
              <a:tr h="284651">
                <a:tc>
                  <a:txBody>
                    <a:bodyPr/>
                    <a:lstStyle/>
                    <a:p>
                      <a:r>
                        <a:rPr kumimoji="1" lang="en-US" altLang="ja-JP" sz="1200" dirty="0"/>
                        <a:t>5</a:t>
                      </a:r>
                      <a:endParaRPr kumimoji="1" lang="ja-JP" altLang="en-US" sz="1200" dirty="0"/>
                    </a:p>
                  </a:txBody>
                  <a:tcPr/>
                </a:tc>
                <a:tc>
                  <a:txBody>
                    <a:bodyPr/>
                    <a:lstStyle/>
                    <a:p>
                      <a:r>
                        <a:rPr lang="en-US" altLang="ja-JP" sz="1200" dirty="0">
                          <a:solidFill>
                            <a:prstClr val="black"/>
                          </a:solidFill>
                        </a:rPr>
                        <a:t>03.</a:t>
                      </a:r>
                      <a:r>
                        <a:rPr lang="ja-JP" altLang="en-US" sz="1200" dirty="0">
                          <a:solidFill>
                            <a:prstClr val="black"/>
                          </a:solidFill>
                        </a:rPr>
                        <a:t>定義ファイル</a:t>
                      </a:r>
                      <a:r>
                        <a:rPr lang="en-US" altLang="ja-JP" sz="1200" dirty="0">
                          <a:solidFill>
                            <a:prstClr val="black"/>
                          </a:solidFill>
                        </a:rPr>
                        <a:t>(</a:t>
                      </a:r>
                      <a:r>
                        <a:rPr lang="ja-JP" altLang="en-US" sz="1200" dirty="0">
                          <a:solidFill>
                            <a:prstClr val="black"/>
                          </a:solidFill>
                        </a:rPr>
                        <a:t>支払伝票</a:t>
                      </a:r>
                      <a:r>
                        <a:rPr lang="en-US" altLang="ja-JP" sz="1200" dirty="0">
                          <a:solidFill>
                            <a:prstClr val="black"/>
                          </a:solidFill>
                        </a:rPr>
                        <a:t>)_</a:t>
                      </a:r>
                      <a:r>
                        <a:rPr lang="ja-JP" altLang="en-US" sz="1200" dirty="0">
                          <a:solidFill>
                            <a:prstClr val="black"/>
                          </a:solidFill>
                        </a:rPr>
                        <a:t>期日振替 </a:t>
                      </a:r>
                      <a:endParaRPr kumimoji="1" lang="ja-JP" altLang="en-US" sz="1200" dirty="0"/>
                    </a:p>
                  </a:txBody>
                  <a:tcPr/>
                </a:tc>
                <a:tc>
                  <a:txBody>
                    <a:bodyPr/>
                    <a:lstStyle/>
                    <a:p>
                      <a:r>
                        <a:rPr lang="ja-JP" altLang="en-US" sz="1200" dirty="0">
                          <a:solidFill>
                            <a:prstClr val="black"/>
                          </a:solidFill>
                        </a:rPr>
                        <a:t>支払伝票期日振替サンプル</a:t>
                      </a:r>
                      <a:endParaRPr kumimoji="1" lang="ja-JP" altLang="en-US" sz="1200" dirty="0"/>
                    </a:p>
                  </a:txBody>
                  <a:tcPr/>
                </a:tc>
                <a:tc>
                  <a:txBody>
                    <a:bodyPr/>
                    <a:lstStyle/>
                    <a:p>
                      <a:r>
                        <a:rPr lang="en-US" altLang="ja-JP" sz="1200" dirty="0"/>
                        <a:t>2020</a:t>
                      </a:r>
                      <a:r>
                        <a:rPr lang="ja-JP" altLang="en-US" sz="1200" dirty="0"/>
                        <a:t>年</a:t>
                      </a:r>
                      <a:r>
                        <a:rPr lang="en-US" altLang="ja-JP" sz="1200" dirty="0"/>
                        <a:t>10</a:t>
                      </a:r>
                      <a:r>
                        <a:rPr lang="ja-JP" altLang="en-US" sz="1200" dirty="0"/>
                        <a:t>月パッチ対応分</a:t>
                      </a:r>
                      <a:endParaRPr kumimoji="1" lang="ja-JP" altLang="en-US" sz="1200" dirty="0"/>
                    </a:p>
                  </a:txBody>
                  <a:tcPr/>
                </a:tc>
                <a:extLst>
                  <a:ext uri="{0D108BD9-81ED-4DB2-BD59-A6C34878D82A}">
                    <a16:rowId xmlns:a16="http://schemas.microsoft.com/office/drawing/2014/main" val="1746105144"/>
                  </a:ext>
                </a:extLst>
              </a:tr>
            </a:tbl>
          </a:graphicData>
        </a:graphic>
      </p:graphicFrame>
    </p:spTree>
    <p:extLst>
      <p:ext uri="{BB962C8B-B14F-4D97-AF65-F5344CB8AC3E}">
        <p14:creationId xmlns:p14="http://schemas.microsoft.com/office/powerpoint/2010/main" val="19403692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8972" y="1543481"/>
            <a:ext cx="5688632" cy="1424313"/>
          </a:xfrm>
        </p:spPr>
        <p:txBody>
          <a:bodyPr/>
          <a:lstStyle/>
          <a:p>
            <a:r>
              <a:rPr kumimoji="1" lang="ja-JP" altLang="en-US" dirty="0"/>
              <a:t>第二部</a:t>
            </a:r>
            <a:r>
              <a:rPr kumimoji="1" lang="en-US" altLang="ja-JP" dirty="0"/>
              <a:t/>
            </a:r>
            <a:br>
              <a:rPr kumimoji="1" lang="en-US" altLang="ja-JP" dirty="0"/>
            </a:br>
            <a:r>
              <a:rPr lang="en-US" altLang="ja-JP" dirty="0"/>
              <a:t>SuperStream-NX </a:t>
            </a:r>
            <a:r>
              <a:rPr lang="ja-JP" altLang="en-US" dirty="0"/>
              <a:t>会計ソリューション</a:t>
            </a:r>
            <a:r>
              <a:rPr lang="en-US" altLang="ja-JP" dirty="0"/>
              <a:t/>
            </a:r>
            <a:br>
              <a:rPr lang="en-US" altLang="ja-JP" dirty="0"/>
            </a:br>
            <a:r>
              <a:rPr lang="ja-JP" altLang="en-US" sz="1800" dirty="0"/>
              <a:t>対象製品：固定資産管理、建設仮勘定管理オプション</a:t>
            </a:r>
            <a:endParaRPr kumimoji="1" lang="ja-JP" altLang="en-US" sz="1800" dirty="0"/>
          </a:p>
        </p:txBody>
      </p:sp>
      <p:sp>
        <p:nvSpPr>
          <p:cNvPr id="3" name="フッター プレースホルダー 2"/>
          <p:cNvSpPr>
            <a:spLocks noGrp="1"/>
          </p:cNvSpPr>
          <p:nvPr>
            <p:ph type="ftr" sz="quarter" idx="4294967295"/>
          </p:nvPr>
        </p:nvSpPr>
        <p:spPr>
          <a:xfrm>
            <a:off x="396776" y="4957092"/>
            <a:ext cx="2159000" cy="134938"/>
          </a:xfrm>
        </p:spPr>
        <p:txBody>
          <a:bodyPr/>
          <a:lstStyle/>
          <a:p>
            <a:r>
              <a:rPr lang="en-US" altLang="ja-JP" dirty="0">
                <a:solidFill>
                  <a:schemeClr val="bg1"/>
                </a:solidFill>
              </a:rPr>
              <a:t>©SuperStream Inc. All rights reserved.</a:t>
            </a:r>
            <a:endParaRPr lang="ja-JP" altLang="en-US" dirty="0">
              <a:solidFill>
                <a:schemeClr val="bg1"/>
              </a:solidFill>
            </a:endParaRPr>
          </a:p>
        </p:txBody>
      </p:sp>
      <p:sp>
        <p:nvSpPr>
          <p:cNvPr id="4" name="正方形/長方形 3"/>
          <p:cNvSpPr/>
          <p:nvPr/>
        </p:nvSpPr>
        <p:spPr>
          <a:xfrm>
            <a:off x="353271" y="3699947"/>
            <a:ext cx="4572000" cy="1304203"/>
          </a:xfrm>
          <a:prstGeom prst="rect">
            <a:avLst/>
          </a:prstGeom>
        </p:spPr>
        <p:txBody>
          <a:bodyPr>
            <a:spAutoFit/>
          </a:bodyPr>
          <a:lstStyle/>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スーパーストリーム株式会社</a:t>
            </a:r>
            <a:endParaRPr lang="en-US" altLang="ja-JP" b="1" dirty="0">
              <a:solidFill>
                <a:schemeClr val="bg1"/>
              </a:solidFill>
              <a:effectLst>
                <a:outerShdw blurRad="38100" dist="38100" dir="2700000" algn="tl">
                  <a:srgbClr val="000000">
                    <a:alpha val="43137"/>
                  </a:srgbClr>
                </a:outerShdw>
              </a:effectLst>
            </a:endParaRPr>
          </a:p>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企画開発本部 カスタマーサポート部</a:t>
            </a:r>
            <a:endParaRPr lang="en-US" altLang="ja-JP" b="1" dirty="0">
              <a:solidFill>
                <a:schemeClr val="bg1"/>
              </a:solidFill>
              <a:effectLst>
                <a:outerShdw blurRad="38100" dist="38100" dir="2700000" algn="tl">
                  <a:srgbClr val="000000">
                    <a:alpha val="43137"/>
                  </a:srgbClr>
                </a:outerShdw>
              </a:effectLst>
            </a:endParaRPr>
          </a:p>
          <a:p>
            <a:pPr>
              <a:lnSpc>
                <a:spcPct val="150000"/>
              </a:lnSpc>
              <a:tabLst>
                <a:tab pos="457200" algn="l"/>
              </a:tabLst>
            </a:pPr>
            <a:r>
              <a:rPr lang="ja-JP" altLang="en-US" b="1" dirty="0">
                <a:solidFill>
                  <a:schemeClr val="bg1"/>
                </a:solidFill>
                <a:effectLst>
                  <a:outerShdw blurRad="38100" dist="38100" dir="2700000" algn="tl">
                    <a:srgbClr val="000000">
                      <a:alpha val="43137"/>
                    </a:srgbClr>
                  </a:outerShdw>
                </a:effectLst>
              </a:rPr>
              <a:t>下和田 さや香</a:t>
            </a:r>
            <a:endParaRPr lang="en-US" altLang="ja-JP"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93432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78AE49ED-73EF-499C-8307-28EB0E7CF529}" type="slidenum">
              <a:rPr lang="ja-JP" altLang="en-US" dirty="0" smtClean="0"/>
              <a:pPr/>
              <a:t>157</a:t>
            </a:fld>
            <a:endParaRPr lang="ja-JP" altLang="en-US" dirty="0"/>
          </a:p>
        </p:txBody>
      </p:sp>
      <p:sp>
        <p:nvSpPr>
          <p:cNvPr id="3" name="フッター プレースホルダー 2"/>
          <p:cNvSpPr>
            <a:spLocks noGrp="1"/>
          </p:cNvSpPr>
          <p:nvPr>
            <p:ph type="ftr" sz="quarter" idx="11"/>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4" name="タイトル 3"/>
          <p:cNvSpPr>
            <a:spLocks noGrp="1"/>
          </p:cNvSpPr>
          <p:nvPr>
            <p:ph type="title"/>
          </p:nvPr>
        </p:nvSpPr>
        <p:spPr/>
        <p:txBody>
          <a:bodyPr/>
          <a:lstStyle/>
          <a:p>
            <a:pPr>
              <a:lnSpc>
                <a:spcPct val="100000"/>
              </a:lnSpc>
            </a:pPr>
            <a:r>
              <a:rPr lang="en-US" altLang="ja-JP" sz="2400" dirty="0">
                <a:solidFill>
                  <a:schemeClr val="accent6"/>
                </a:solidFill>
              </a:rPr>
              <a:t>01</a:t>
            </a:r>
            <a:r>
              <a:rPr lang="en-US" altLang="ja-JP" sz="1600" dirty="0"/>
              <a:t/>
            </a:r>
            <a:br>
              <a:rPr lang="en-US" altLang="ja-JP" sz="1600" dirty="0"/>
            </a:br>
            <a:r>
              <a:rPr lang="en-US" altLang="ja-JP" sz="2400" dirty="0">
                <a:latin typeface="+mn-ea"/>
              </a:rPr>
              <a:t>SuperStream-NX </a:t>
            </a:r>
            <a:r>
              <a:rPr lang="ja-JP" altLang="en-US" sz="2400" dirty="0">
                <a:latin typeface="+mn-ea"/>
              </a:rPr>
              <a:t>固定資産管理</a:t>
            </a:r>
            <a:br>
              <a:rPr lang="ja-JP" altLang="en-US" sz="2400" dirty="0">
                <a:latin typeface="+mn-ea"/>
              </a:rPr>
            </a:br>
            <a:r>
              <a:rPr lang="en-US" altLang="ja-JP" sz="2400" dirty="0">
                <a:latin typeface="+mn-ea"/>
              </a:rPr>
              <a:t>2021-06-01</a:t>
            </a:r>
            <a:r>
              <a:rPr lang="ja-JP" altLang="en-US" sz="2400" dirty="0">
                <a:latin typeface="+mn-ea"/>
              </a:rPr>
              <a:t>版</a:t>
            </a:r>
            <a:r>
              <a:rPr lang="en-US" altLang="ja-JP" sz="2400" dirty="0">
                <a:latin typeface="+mn-ea"/>
              </a:rPr>
              <a:t/>
            </a:r>
            <a:br>
              <a:rPr lang="en-US" altLang="ja-JP" sz="2400" dirty="0">
                <a:latin typeface="+mn-ea"/>
              </a:rPr>
            </a:br>
            <a:r>
              <a:rPr lang="ja-JP" altLang="en-US" sz="2400" dirty="0">
                <a:latin typeface="+mn-ea"/>
              </a:rPr>
              <a:t>～機能追加・改善～</a:t>
            </a:r>
            <a:endParaRPr kumimoji="1" lang="ja-JP" altLang="en-US" dirty="0"/>
          </a:p>
        </p:txBody>
      </p:sp>
    </p:spTree>
    <p:extLst>
      <p:ext uri="{BB962C8B-B14F-4D97-AF65-F5344CB8AC3E}">
        <p14:creationId xmlns:p14="http://schemas.microsoft.com/office/powerpoint/2010/main" val="31825869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dirty="0">
                <a:solidFill>
                  <a:schemeClr val="bg1"/>
                </a:solidFill>
              </a:rPr>
              <a:t>©</a:t>
            </a:r>
            <a:r>
              <a:rPr lang="en-US" altLang="ja-JP" dirty="0" err="1">
                <a:solidFill>
                  <a:schemeClr val="bg1"/>
                </a:solidFill>
              </a:rPr>
              <a:t>SuperStream</a:t>
            </a:r>
            <a:r>
              <a:rPr lang="en-US" altLang="ja-JP" dirty="0">
                <a:solidFill>
                  <a:schemeClr val="bg1"/>
                </a:solidFill>
              </a:rPr>
              <a:t> Inc. All rights reserved.</a:t>
            </a:r>
            <a:endParaRPr lang="ja-JP" altLang="en-US" dirty="0"/>
          </a:p>
        </p:txBody>
      </p:sp>
      <p:sp>
        <p:nvSpPr>
          <p:cNvPr id="15" name="テキスト プレースホルダー 2"/>
          <p:cNvSpPr>
            <a:spLocks noGrp="1"/>
          </p:cNvSpPr>
          <p:nvPr>
            <p:ph type="body" sz="quarter" idx="14"/>
          </p:nvPr>
        </p:nvSpPr>
        <p:spPr>
          <a:xfrm>
            <a:off x="4535996" y="627534"/>
            <a:ext cx="4392488" cy="4032448"/>
          </a:xfrm>
        </p:spPr>
        <p:txBody>
          <a:bodyPr/>
          <a:lstStyle/>
          <a:p>
            <a:pPr>
              <a:lnSpc>
                <a:spcPct val="150000"/>
              </a:lnSpc>
              <a:spcAft>
                <a:spcPts val="400"/>
              </a:spcAft>
            </a:pPr>
            <a:r>
              <a:rPr lang="en-US" altLang="ja-JP" dirty="0" err="1"/>
              <a:t>SuperSutream</a:t>
            </a:r>
            <a:r>
              <a:rPr lang="en-US" altLang="ja-JP" dirty="0"/>
              <a:t>-NX 2021-06-01 </a:t>
            </a:r>
            <a:r>
              <a:rPr lang="ja-JP" altLang="en-US"/>
              <a:t>（固定資産管理）</a:t>
            </a:r>
            <a:endParaRPr lang="en-US" altLang="ja-JP"/>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00000"/>
              </a:lnSpc>
              <a:spcAft>
                <a:spcPts val="400"/>
              </a:spcAft>
            </a:pPr>
            <a:endParaRPr lang="en-US" altLang="ja-JP" b="0" dirty="0">
              <a:solidFill>
                <a:schemeClr val="accent1">
                  <a:lumMod val="60000"/>
                  <a:lumOff val="40000"/>
                </a:schemeClr>
              </a:solidFill>
            </a:endParaRPr>
          </a:p>
          <a:p>
            <a:pPr>
              <a:lnSpc>
                <a:spcPct val="100000"/>
              </a:lnSpc>
            </a:pPr>
            <a:r>
              <a:rPr lang="ja-JP" altLang="en-US" sz="1200" dirty="0"/>
              <a:t>　</a:t>
            </a:r>
            <a:r>
              <a:rPr lang="en-US" altLang="ja-JP" sz="1200" dirty="0"/>
              <a:t>1.FA</a:t>
            </a:r>
            <a:r>
              <a:rPr lang="zh-TW" altLang="en-US" sz="1200" dirty="0"/>
              <a:t>汎用検索照会</a:t>
            </a:r>
            <a:endParaRPr lang="en-US" altLang="zh-TW" sz="1200" dirty="0"/>
          </a:p>
          <a:p>
            <a:pPr>
              <a:lnSpc>
                <a:spcPct val="100000"/>
              </a:lnSpc>
            </a:pPr>
            <a:r>
              <a:rPr lang="ja-JP" altLang="en-US" sz="1200" dirty="0"/>
              <a:t>　</a:t>
            </a:r>
            <a:r>
              <a:rPr lang="en-US" altLang="ja-JP" sz="1200" dirty="0"/>
              <a:t>2.</a:t>
            </a:r>
            <a:r>
              <a:rPr lang="ja-JP" altLang="en-US" sz="1200" dirty="0"/>
              <a:t>その他機能改善</a:t>
            </a:r>
            <a:endParaRPr lang="en-US" altLang="zh-TW" sz="1200" dirty="0"/>
          </a:p>
          <a:p>
            <a:pPr>
              <a:lnSpc>
                <a:spcPct val="100000"/>
              </a:lnSpc>
            </a:pPr>
            <a:r>
              <a:rPr lang="ja-JP" altLang="en-US" sz="1200" dirty="0"/>
              <a:t>　</a:t>
            </a:r>
            <a:r>
              <a:rPr lang="en-US" altLang="ja-JP" sz="1200" dirty="0"/>
              <a:t>3.</a:t>
            </a:r>
            <a:r>
              <a:rPr lang="ja-JP" altLang="en-US" sz="1200" dirty="0"/>
              <a:t>性能改善</a:t>
            </a:r>
            <a:endParaRPr lang="en-US" altLang="ja-JP" sz="1200" dirty="0"/>
          </a:p>
        </p:txBody>
      </p:sp>
    </p:spTree>
    <p:extLst>
      <p:ext uri="{BB962C8B-B14F-4D97-AF65-F5344CB8AC3E}">
        <p14:creationId xmlns:p14="http://schemas.microsoft.com/office/powerpoint/2010/main" val="3229974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159</a:t>
            </a:fld>
            <a:endParaRPr kumimoji="1" lang="ja-JP" altLang="en-US" dirty="0"/>
          </a:p>
        </p:txBody>
      </p:sp>
      <p:sp>
        <p:nvSpPr>
          <p:cNvPr id="3" name="テキスト プレースホルダー 2"/>
          <p:cNvSpPr>
            <a:spLocks noGrp="1"/>
          </p:cNvSpPr>
          <p:nvPr>
            <p:ph type="body" sz="quarter" idx="14"/>
          </p:nvPr>
        </p:nvSpPr>
        <p:spPr>
          <a:xfrm>
            <a:off x="360000" y="843558"/>
            <a:ext cx="8424000" cy="93610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出力項目および、出力条件を任意に選択し、資産情報を照会する機能を新設しました</a:t>
            </a:r>
            <a:endParaRPr lang="en-US" altLang="ja-JP" dirty="0">
              <a:solidFill>
                <a:prstClr val="black"/>
              </a:solidFill>
            </a:endParaRPr>
          </a:p>
          <a:p>
            <a:pPr lvl="0">
              <a:lnSpc>
                <a:spcPts val="1900"/>
              </a:lnSpc>
              <a:buClr>
                <a:srgbClr val="F9BE00"/>
              </a:buClr>
            </a:pPr>
            <a:r>
              <a:rPr lang="ja-JP" altLang="en-US">
                <a:solidFill>
                  <a:prstClr val="black"/>
                </a:solidFill>
              </a:rPr>
              <a:t>　画面のグリッド機能で</a:t>
            </a:r>
            <a:r>
              <a:rPr lang="en-US" altLang="ja-JP" dirty="0">
                <a:solidFill>
                  <a:prstClr val="black"/>
                </a:solidFill>
              </a:rPr>
              <a:t>Excel</a:t>
            </a:r>
            <a:r>
              <a:rPr lang="ja-JP" altLang="en-US">
                <a:solidFill>
                  <a:prstClr val="black"/>
                </a:solidFill>
              </a:rPr>
              <a:t>出力や、</a:t>
            </a:r>
            <a:r>
              <a:rPr lang="en-US" altLang="ja-JP" dirty="0">
                <a:solidFill>
                  <a:prstClr val="black"/>
                </a:solidFill>
              </a:rPr>
              <a:t>Pivot</a:t>
            </a:r>
            <a:r>
              <a:rPr lang="ja-JP" altLang="en-US">
                <a:solidFill>
                  <a:prstClr val="black"/>
                </a:solidFill>
              </a:rPr>
              <a:t>や</a:t>
            </a:r>
            <a:r>
              <a:rPr lang="en-US" altLang="ja-JP" dirty="0" err="1">
                <a:solidFill>
                  <a:prstClr val="black"/>
                </a:solidFill>
              </a:rPr>
              <a:t>ReportPlus</a:t>
            </a:r>
            <a:r>
              <a:rPr lang="ja-JP" altLang="en-US">
                <a:solidFill>
                  <a:prstClr val="black"/>
                </a:solidFill>
              </a:rPr>
              <a:t>機能を利用したデータ分析などがおこなえます</a:t>
            </a:r>
            <a:endParaRPr lang="en-US" altLang="ja-JP">
              <a:solidFill>
                <a:prstClr val="black"/>
              </a:solidFill>
            </a:endParaRPr>
          </a:p>
          <a:p>
            <a:pPr lvl="0">
              <a:lnSpc>
                <a:spcPts val="1900"/>
              </a:lnSpc>
              <a:buClr>
                <a:srgbClr val="F9BE00"/>
              </a:buClr>
            </a:pPr>
            <a:r>
              <a:rPr lang="ja-JP" altLang="en-US" dirty="0">
                <a:solidFill>
                  <a:prstClr val="black"/>
                </a:solidFill>
              </a:rPr>
              <a:t>　また、登録した出力条件はデータ出力・取込機能を利用し、グループ会社への連携がおこなえます</a:t>
            </a:r>
            <a:endParaRPr lang="ja-JP" altLang="en-US" sz="1400"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テキスト プレースホルダー 2"/>
          <p:cNvSpPr txBox="1">
            <a:spLocks/>
          </p:cNvSpPr>
          <p:nvPr/>
        </p:nvSpPr>
        <p:spPr>
          <a:xfrm>
            <a:off x="474203" y="1851670"/>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汎用検索表示項目パターン登録</a:t>
            </a:r>
            <a:endParaRPr lang="en-US" altLang="ja-JP" sz="825" u="sng" dirty="0">
              <a:solidFill>
                <a:prstClr val="black"/>
              </a:solidFill>
              <a:latin typeface="メイリオ"/>
              <a:ea typeface="メイリオ"/>
            </a:endParaRPr>
          </a:p>
        </p:txBody>
      </p:sp>
      <p:sp>
        <p:nvSpPr>
          <p:cNvPr id="8" name="山形 7"/>
          <p:cNvSpPr/>
          <p:nvPr/>
        </p:nvSpPr>
        <p:spPr>
          <a:xfrm>
            <a:off x="2735796" y="4414956"/>
            <a:ext cx="2067268" cy="389042"/>
          </a:xfrm>
          <a:prstGeom prst="chevron">
            <a:avLst>
              <a:gd name="adj" fmla="val 37568"/>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出力パターンの登録</a:t>
            </a:r>
          </a:p>
        </p:txBody>
      </p:sp>
      <p:sp>
        <p:nvSpPr>
          <p:cNvPr id="10" name="山形 9"/>
          <p:cNvSpPr/>
          <p:nvPr/>
        </p:nvSpPr>
        <p:spPr>
          <a:xfrm>
            <a:off x="4716016" y="4414956"/>
            <a:ext cx="2067268" cy="389042"/>
          </a:xfrm>
          <a:prstGeom prst="chevron">
            <a:avLst>
              <a:gd name="adj" fmla="val 37568"/>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資産情報の照会</a:t>
            </a:r>
          </a:p>
        </p:txBody>
      </p:sp>
      <p:sp>
        <p:nvSpPr>
          <p:cNvPr id="11" name="山形 10"/>
          <p:cNvSpPr/>
          <p:nvPr/>
        </p:nvSpPr>
        <p:spPr>
          <a:xfrm>
            <a:off x="6696236" y="4408464"/>
            <a:ext cx="2067268" cy="389042"/>
          </a:xfrm>
          <a:prstGeom prst="chevron">
            <a:avLst>
              <a:gd name="adj" fmla="val 37568"/>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100" dirty="0">
                <a:solidFill>
                  <a:schemeClr val="tx1"/>
                </a:solidFill>
              </a:rPr>
              <a:t>データ出力・取込</a:t>
            </a:r>
          </a:p>
        </p:txBody>
      </p:sp>
      <p:sp>
        <p:nvSpPr>
          <p:cNvPr id="12" name="テキスト プレースホルダー 2"/>
          <p:cNvSpPr txBox="1">
            <a:spLocks/>
          </p:cNvSpPr>
          <p:nvPr/>
        </p:nvSpPr>
        <p:spPr>
          <a:xfrm>
            <a:off x="474203" y="3867894"/>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汎用検索照会の流れ</a:t>
            </a:r>
            <a:endParaRPr lang="en-US" altLang="ja-JP" sz="825" u="sng" dirty="0">
              <a:solidFill>
                <a:prstClr val="black"/>
              </a:solidFill>
              <a:latin typeface="メイリオ"/>
              <a:ea typeface="メイリオ"/>
            </a:endParaRPr>
          </a:p>
        </p:txBody>
      </p:sp>
      <p:sp>
        <p:nvSpPr>
          <p:cNvPr id="13" name="山形 12"/>
          <p:cNvSpPr/>
          <p:nvPr/>
        </p:nvSpPr>
        <p:spPr>
          <a:xfrm>
            <a:off x="611560" y="4414956"/>
            <a:ext cx="2199331" cy="389042"/>
          </a:xfrm>
          <a:prstGeom prst="chevron">
            <a:avLst>
              <a:gd name="adj" fmla="val 37568"/>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100" dirty="0">
                <a:solidFill>
                  <a:schemeClr val="tx1"/>
                </a:solidFill>
              </a:rPr>
              <a:t>表示項目</a:t>
            </a:r>
            <a:endParaRPr lang="en-US" altLang="ja-JP" sz="1100" dirty="0">
              <a:solidFill>
                <a:schemeClr val="tx1"/>
              </a:solidFill>
            </a:endParaRPr>
          </a:p>
          <a:p>
            <a:pPr algn="ctr"/>
            <a:r>
              <a:rPr kumimoji="1" lang="ja-JP" altLang="en-US" sz="1100" dirty="0">
                <a:solidFill>
                  <a:schemeClr val="tx1"/>
                </a:solidFill>
              </a:rPr>
              <a:t>パターンの登録</a:t>
            </a:r>
          </a:p>
        </p:txBody>
      </p:sp>
      <p:sp>
        <p:nvSpPr>
          <p:cNvPr id="14" name="テキスト プレースホルダー 2"/>
          <p:cNvSpPr txBox="1">
            <a:spLocks/>
          </p:cNvSpPr>
          <p:nvPr/>
        </p:nvSpPr>
        <p:spPr>
          <a:xfrm>
            <a:off x="4463988" y="1851670"/>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a:t>
            </a:r>
            <a:endParaRPr lang="en-US" altLang="ja-JP" sz="825" u="sng" dirty="0">
              <a:solidFill>
                <a:prstClr val="black"/>
              </a:solidFill>
              <a:latin typeface="メイリオ"/>
              <a:ea typeface="メイリオ"/>
            </a:endParaRPr>
          </a:p>
        </p:txBody>
      </p:sp>
      <p:pic>
        <p:nvPicPr>
          <p:cNvPr id="17" name="図 16"/>
          <p:cNvPicPr>
            <a:picLocks noChangeAspect="1"/>
          </p:cNvPicPr>
          <p:nvPr/>
        </p:nvPicPr>
        <p:blipFill>
          <a:blip r:embed="rId2"/>
          <a:stretch>
            <a:fillRect/>
          </a:stretch>
        </p:blipFill>
        <p:spPr>
          <a:xfrm>
            <a:off x="683567" y="2103698"/>
            <a:ext cx="3323403" cy="1719719"/>
          </a:xfrm>
          <a:prstGeom prst="rect">
            <a:avLst/>
          </a:prstGeom>
          <a:ln>
            <a:solidFill>
              <a:srgbClr val="00B0F0"/>
            </a:solidFill>
          </a:ln>
        </p:spPr>
      </p:pic>
      <p:sp>
        <p:nvSpPr>
          <p:cNvPr id="16" name="山形 15"/>
          <p:cNvSpPr/>
          <p:nvPr/>
        </p:nvSpPr>
        <p:spPr>
          <a:xfrm>
            <a:off x="611560" y="4129050"/>
            <a:ext cx="2196244" cy="239614"/>
          </a:xfrm>
          <a:prstGeom prst="chevron">
            <a:avLst>
              <a:gd name="adj" fmla="val 375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900" dirty="0">
                <a:solidFill>
                  <a:schemeClr val="tx1"/>
                </a:solidFill>
              </a:rPr>
              <a:t>FA</a:t>
            </a:r>
            <a:r>
              <a:rPr lang="ja-JP" altLang="en-US" sz="900" dirty="0">
                <a:solidFill>
                  <a:schemeClr val="tx1"/>
                </a:solidFill>
              </a:rPr>
              <a:t>汎用検索表示項目パターン登録</a:t>
            </a:r>
            <a:endParaRPr kumimoji="1" lang="ja-JP" altLang="en-US" sz="900" dirty="0">
              <a:solidFill>
                <a:schemeClr val="tx1"/>
              </a:solidFill>
            </a:endParaRPr>
          </a:p>
        </p:txBody>
      </p:sp>
      <p:sp>
        <p:nvSpPr>
          <p:cNvPr id="18" name="山形 17"/>
          <p:cNvSpPr/>
          <p:nvPr/>
        </p:nvSpPr>
        <p:spPr>
          <a:xfrm>
            <a:off x="2755108" y="4126170"/>
            <a:ext cx="6008396" cy="239614"/>
          </a:xfrm>
          <a:prstGeom prst="chevron">
            <a:avLst>
              <a:gd name="adj" fmla="val 375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1000" dirty="0">
                <a:solidFill>
                  <a:schemeClr val="tx1"/>
                </a:solidFill>
              </a:rPr>
              <a:t>FA</a:t>
            </a:r>
            <a:r>
              <a:rPr lang="ja-JP" altLang="en-US" sz="1000" dirty="0">
                <a:solidFill>
                  <a:schemeClr val="tx1"/>
                </a:solidFill>
              </a:rPr>
              <a:t>汎用検索照会</a:t>
            </a:r>
            <a:endParaRPr kumimoji="1" lang="ja-JP" altLang="en-US" sz="1000" dirty="0">
              <a:solidFill>
                <a:schemeClr val="tx1"/>
              </a:solidFill>
            </a:endParaRPr>
          </a:p>
        </p:txBody>
      </p:sp>
      <p:pic>
        <p:nvPicPr>
          <p:cNvPr id="6" name="図 5"/>
          <p:cNvPicPr>
            <a:picLocks noChangeAspect="1"/>
          </p:cNvPicPr>
          <p:nvPr/>
        </p:nvPicPr>
        <p:blipFill>
          <a:blip r:embed="rId3"/>
          <a:stretch>
            <a:fillRect/>
          </a:stretch>
        </p:blipFill>
        <p:spPr>
          <a:xfrm>
            <a:off x="4572001" y="2103698"/>
            <a:ext cx="3312368" cy="1723889"/>
          </a:xfrm>
          <a:prstGeom prst="rect">
            <a:avLst/>
          </a:prstGeom>
          <a:ln>
            <a:solidFill>
              <a:srgbClr val="00B0F0"/>
            </a:solidFill>
          </a:ln>
        </p:spPr>
      </p:pic>
      <p:sp>
        <p:nvSpPr>
          <p:cNvPr id="19" name="正方形/長方形 18"/>
          <p:cNvSpPr/>
          <p:nvPr/>
        </p:nvSpPr>
        <p:spPr>
          <a:xfrm>
            <a:off x="3112212" y="4811041"/>
            <a:ext cx="5508612" cy="261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メイリオ"/>
                <a:ea typeface="メイリオ"/>
                <a:cs typeface="+mn-cs"/>
              </a:rPr>
              <a:t>2021</a:t>
            </a:r>
            <a:r>
              <a:rPr kumimoji="1" lang="ja-JP" altLang="en-US" sz="1100" b="0" i="0" u="none" strike="noStrike" kern="1200" cap="none" spc="0" normalizeH="0" baseline="0" noProof="0" dirty="0">
                <a:ln>
                  <a:noFill/>
                </a:ln>
                <a:solidFill>
                  <a:srgbClr val="FF0000"/>
                </a:solidFill>
                <a:effectLst/>
                <a:uLnTx/>
                <a:uFillTx/>
                <a:latin typeface="メイリオ"/>
                <a:ea typeface="メイリオ"/>
                <a:cs typeface="+mn-cs"/>
              </a:rPr>
              <a:t>年版にアップグレードした場合は、手動でメニュー登録が必要です</a:t>
            </a:r>
            <a:endParaRPr kumimoji="1" lang="en-US" altLang="ja-JP" sz="1100" b="0" i="0" u="none" strike="noStrike" kern="1200" cap="none" spc="0" normalizeH="0" baseline="0" noProof="0" dirty="0">
              <a:ln>
                <a:noFill/>
              </a:ln>
              <a:solidFill>
                <a:srgbClr val="FF0000"/>
              </a:solidFill>
              <a:effectLst/>
              <a:uLnTx/>
              <a:uFillTx/>
              <a:latin typeface="メイリオ"/>
              <a:ea typeface="メイリオ"/>
              <a:cs typeface="+mn-cs"/>
            </a:endParaRPr>
          </a:p>
        </p:txBody>
      </p:sp>
      <p:grpSp>
        <p:nvGrpSpPr>
          <p:cNvPr id="20" name="グループ化 19"/>
          <p:cNvGrpSpPr/>
          <p:nvPr/>
        </p:nvGrpSpPr>
        <p:grpSpPr>
          <a:xfrm>
            <a:off x="2345268" y="4803998"/>
            <a:ext cx="1248949" cy="216024"/>
            <a:chOff x="219713" y="3893920"/>
            <a:chExt cx="1248949" cy="216024"/>
          </a:xfrm>
        </p:grpSpPr>
        <p:sp>
          <p:nvSpPr>
            <p:cNvPr id="21" name="テキスト プレースホルダー 2"/>
            <p:cNvSpPr txBox="1">
              <a:spLocks/>
            </p:cNvSpPr>
            <p:nvPr/>
          </p:nvSpPr>
          <p:spPr>
            <a:xfrm>
              <a:off x="360000" y="3893920"/>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00" b="1" u="sng" dirty="0">
                  <a:solidFill>
                    <a:prstClr val="black"/>
                  </a:solidFill>
                  <a:latin typeface="メイリオ"/>
                  <a:ea typeface="メイリオ"/>
                </a:rPr>
                <a:t>ポイント</a:t>
              </a:r>
              <a:endParaRPr lang="en-US" altLang="ja-JP" sz="800" u="sng" dirty="0">
                <a:solidFill>
                  <a:prstClr val="black"/>
                </a:solidFill>
                <a:latin typeface="メイリオ"/>
                <a:ea typeface="メイリオ"/>
              </a:endParaRPr>
            </a:p>
          </p:txBody>
        </p:sp>
        <p:sp>
          <p:nvSpPr>
            <p:cNvPr id="22" name="Freeform 37"/>
            <p:cNvSpPr>
              <a:spLocks/>
            </p:cNvSpPr>
            <p:nvPr/>
          </p:nvSpPr>
          <p:spPr bwMode="auto">
            <a:xfrm>
              <a:off x="219713" y="3938758"/>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630213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16</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lIns="0" tIns="0" rIns="0" bIns="0" anchor="t"/>
          <a:lstStyle/>
          <a:p>
            <a:pPr lvl="0">
              <a:lnSpc>
                <a:spcPts val="1900"/>
              </a:lnSpc>
              <a:buClr>
                <a:srgbClr val="F9BE00"/>
              </a:buClr>
            </a:pPr>
            <a:endParaRPr lang="en-US" altLang="ja-JP" sz="1800" b="1" dirty="0">
              <a:solidFill>
                <a:srgbClr val="FFC000"/>
              </a:solidFill>
            </a:endParaRPr>
          </a:p>
          <a:p>
            <a:pPr lvl="0">
              <a:lnSpc>
                <a:spcPts val="1900"/>
              </a:lnSpc>
              <a:buClr>
                <a:srgbClr val="F9BE00"/>
              </a:buClr>
            </a:pPr>
            <a:endParaRPr lang="en-US" altLang="ja-JP" sz="1800" b="1" dirty="0">
              <a:solidFill>
                <a:srgbClr val="FFC000"/>
              </a:solidFill>
            </a:endParaRPr>
          </a:p>
          <a:p>
            <a:pPr lvl="0">
              <a:lnSpc>
                <a:spcPts val="1900"/>
              </a:lnSpc>
              <a:buClr>
                <a:srgbClr val="F9BE00"/>
              </a:buClr>
            </a:pPr>
            <a:endParaRPr lang="en-US" altLang="ja-JP" sz="1800" b="1" dirty="0">
              <a:solidFill>
                <a:srgbClr val="FFC000"/>
              </a:solidFill>
            </a:endParaRPr>
          </a:p>
          <a:p>
            <a:pPr lvl="0">
              <a:lnSpc>
                <a:spcPts val="1900"/>
              </a:lnSpc>
              <a:buClr>
                <a:srgbClr val="F9BE00"/>
              </a:buClr>
            </a:pPr>
            <a:r>
              <a:rPr lang="ja-JP" altLang="en-US" sz="1800" b="1">
                <a:solidFill>
                  <a:srgbClr val="FFC000"/>
                </a:solidFill>
              </a:rPr>
              <a:t>■</a:t>
            </a:r>
            <a:r>
              <a:rPr lang="en-US" altLang="ja-JP" sz="1800" b="1" dirty="0">
                <a:solidFill>
                  <a:schemeClr val="tx2"/>
                </a:solidFill>
              </a:rPr>
              <a:t> </a:t>
            </a:r>
            <a:r>
              <a:rPr lang="en-US" altLang="ja-JP" sz="1800" b="1" dirty="0" err="1">
                <a:solidFill>
                  <a:schemeClr val="tx2"/>
                </a:solidFill>
              </a:rPr>
              <a:t>SuperStream</a:t>
            </a:r>
            <a:r>
              <a:rPr lang="en-US" altLang="ja-JP" sz="1800" b="1" dirty="0">
                <a:solidFill>
                  <a:schemeClr val="tx2"/>
                </a:solidFill>
              </a:rPr>
              <a:t>-NX AI-OCR</a:t>
            </a:r>
            <a:r>
              <a:rPr lang="ja-JP" altLang="en-US" sz="1800" b="1">
                <a:solidFill>
                  <a:schemeClr val="tx2"/>
                </a:solidFill>
              </a:rPr>
              <a:t>（請求書明細）</a:t>
            </a:r>
            <a:r>
              <a:rPr lang="en-US" altLang="ja-JP" sz="1800" b="1" dirty="0">
                <a:solidFill>
                  <a:schemeClr val="tx2"/>
                </a:solidFill>
              </a:rPr>
              <a:t>※</a:t>
            </a:r>
            <a:r>
              <a:rPr lang="ja-JP" altLang="en-US" sz="1800" b="1">
                <a:solidFill>
                  <a:schemeClr val="tx2"/>
                </a:solidFill>
              </a:rPr>
              <a:t>新オプション製品</a:t>
            </a:r>
            <a:endParaRPr lang="en-US" altLang="ja-JP" sz="1800" b="1">
              <a:solidFill>
                <a:schemeClr val="tx2"/>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9" name="タイトル 3">
            <a:extLst>
              <a:ext uri="{FF2B5EF4-FFF2-40B4-BE49-F238E27FC236}">
                <a16:creationId xmlns:a16="http://schemas.microsoft.com/office/drawing/2014/main" id="{A2518C85-709B-4D79-9595-1D47E471848B}"/>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11" name="図 8" descr="ダイアグラム が含まれている画像&#10;&#10;説明は自動で生成されたものです">
            <a:extLst>
              <a:ext uri="{FF2B5EF4-FFF2-40B4-BE49-F238E27FC236}">
                <a16:creationId xmlns:a16="http://schemas.microsoft.com/office/drawing/2014/main" id="{24C6B52B-0851-4D66-A11A-11E88DC6BFF4}"/>
              </a:ext>
            </a:extLst>
          </p:cNvPr>
          <p:cNvPicPr>
            <a:picLocks noChangeAspect="1"/>
          </p:cNvPicPr>
          <p:nvPr/>
        </p:nvPicPr>
        <p:blipFill>
          <a:blip r:embed="rId2"/>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19222841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4319972" y="2054404"/>
            <a:ext cx="4266170" cy="2641582"/>
          </a:xfrm>
          <a:prstGeom prst="rect">
            <a:avLst/>
          </a:prstGeom>
          <a:ln>
            <a:solidFill>
              <a:srgbClr val="00B0F0"/>
            </a:solidFill>
          </a:ln>
        </p:spPr>
      </p:pic>
      <p:pic>
        <p:nvPicPr>
          <p:cNvPr id="6" name="図 5"/>
          <p:cNvPicPr>
            <a:picLocks noChangeAspect="1"/>
          </p:cNvPicPr>
          <p:nvPr/>
        </p:nvPicPr>
        <p:blipFill>
          <a:blip r:embed="rId3"/>
          <a:stretch>
            <a:fillRect/>
          </a:stretch>
        </p:blipFill>
        <p:spPr>
          <a:xfrm>
            <a:off x="683568" y="2054404"/>
            <a:ext cx="3427308" cy="2461562"/>
          </a:xfrm>
          <a:prstGeom prst="rect">
            <a:avLst/>
          </a:prstGeom>
          <a:ln>
            <a:solidFill>
              <a:srgbClr val="00B0F0"/>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160</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テキスト プレースホルダー 2"/>
          <p:cNvSpPr txBox="1">
            <a:spLocks/>
          </p:cNvSpPr>
          <p:nvPr/>
        </p:nvSpPr>
        <p:spPr>
          <a:xfrm>
            <a:off x="575556" y="1792954"/>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汎用検索表示項目パターン登録</a:t>
            </a:r>
            <a:endParaRPr lang="en-US" altLang="ja-JP" sz="825" u="sng" dirty="0">
              <a:solidFill>
                <a:prstClr val="black"/>
              </a:solidFill>
              <a:latin typeface="メイリオ"/>
              <a:ea typeface="メイリオ"/>
            </a:endParaRPr>
          </a:p>
        </p:txBody>
      </p:sp>
      <p:sp>
        <p:nvSpPr>
          <p:cNvPr id="8" name="山形 7"/>
          <p:cNvSpPr/>
          <p:nvPr/>
        </p:nvSpPr>
        <p:spPr>
          <a:xfrm>
            <a:off x="1362626"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出力</a:t>
            </a:r>
            <a:endParaRPr kumimoji="1" lang="en-US" altLang="ja-JP" sz="800" dirty="0">
              <a:solidFill>
                <a:schemeClr val="tx1"/>
              </a:solidFill>
            </a:endParaRPr>
          </a:p>
          <a:p>
            <a:pPr algn="ctr"/>
            <a:r>
              <a:rPr kumimoji="1" lang="ja-JP" altLang="en-US" sz="800" dirty="0">
                <a:solidFill>
                  <a:schemeClr val="tx1"/>
                </a:solidFill>
              </a:rPr>
              <a:t>パターンの登録</a:t>
            </a:r>
          </a:p>
        </p:txBody>
      </p:sp>
      <p:sp>
        <p:nvSpPr>
          <p:cNvPr id="10" name="山形 9"/>
          <p:cNvSpPr/>
          <p:nvPr/>
        </p:nvSpPr>
        <p:spPr>
          <a:xfrm>
            <a:off x="2473732"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資産情報</a:t>
            </a:r>
            <a:endParaRPr kumimoji="1" lang="en-US" altLang="ja-JP" sz="800" dirty="0">
              <a:solidFill>
                <a:schemeClr val="tx1"/>
              </a:solidFill>
            </a:endParaRPr>
          </a:p>
          <a:p>
            <a:pPr algn="ctr"/>
            <a:r>
              <a:rPr kumimoji="1" lang="ja-JP" altLang="en-US" sz="800" dirty="0">
                <a:solidFill>
                  <a:schemeClr val="tx1"/>
                </a:solidFill>
              </a:rPr>
              <a:t>照会</a:t>
            </a:r>
          </a:p>
        </p:txBody>
      </p:sp>
      <p:sp>
        <p:nvSpPr>
          <p:cNvPr id="11" name="山形 10"/>
          <p:cNvSpPr/>
          <p:nvPr/>
        </p:nvSpPr>
        <p:spPr>
          <a:xfrm>
            <a:off x="3584838"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データ</a:t>
            </a:r>
            <a:endParaRPr kumimoji="1" lang="en-US" altLang="ja-JP" sz="800" dirty="0">
              <a:solidFill>
                <a:schemeClr val="tx1"/>
              </a:solidFill>
            </a:endParaRPr>
          </a:p>
          <a:p>
            <a:pPr algn="ctr"/>
            <a:r>
              <a:rPr kumimoji="1" lang="ja-JP" altLang="en-US" sz="800" dirty="0">
                <a:solidFill>
                  <a:schemeClr val="tx1"/>
                </a:solidFill>
              </a:rPr>
              <a:t>出力・取込</a:t>
            </a:r>
          </a:p>
        </p:txBody>
      </p:sp>
      <p:sp>
        <p:nvSpPr>
          <p:cNvPr id="13" name="山形 12"/>
          <p:cNvSpPr/>
          <p:nvPr/>
        </p:nvSpPr>
        <p:spPr>
          <a:xfrm>
            <a:off x="251520" y="854381"/>
            <a:ext cx="1152128" cy="313213"/>
          </a:xfrm>
          <a:prstGeom prst="chevron">
            <a:avLst>
              <a:gd name="adj" fmla="val 375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800" dirty="0">
                <a:solidFill>
                  <a:schemeClr val="tx1"/>
                </a:solidFill>
              </a:rPr>
              <a:t>表示項目</a:t>
            </a:r>
            <a:endParaRPr lang="en-US" altLang="ja-JP" sz="800" dirty="0">
              <a:solidFill>
                <a:schemeClr val="tx1"/>
              </a:solidFill>
            </a:endParaRPr>
          </a:p>
          <a:p>
            <a:pPr algn="ctr"/>
            <a:r>
              <a:rPr kumimoji="1" lang="ja-JP" altLang="en-US" sz="800" dirty="0">
                <a:solidFill>
                  <a:schemeClr val="tx1"/>
                </a:solidFill>
              </a:rPr>
              <a:t>パターンの登録</a:t>
            </a:r>
          </a:p>
        </p:txBody>
      </p:sp>
      <p:sp>
        <p:nvSpPr>
          <p:cNvPr id="18" name="テキスト プレースホルダー 2"/>
          <p:cNvSpPr txBox="1">
            <a:spLocks/>
          </p:cNvSpPr>
          <p:nvPr/>
        </p:nvSpPr>
        <p:spPr>
          <a:xfrm>
            <a:off x="179511" y="1286428"/>
            <a:ext cx="8353979" cy="2365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200" dirty="0">
                <a:solidFill>
                  <a:prstClr val="black"/>
                </a:solidFill>
                <a:latin typeface="メイリオ"/>
                <a:ea typeface="メイリオ"/>
              </a:rPr>
              <a:t>FA</a:t>
            </a:r>
            <a:r>
              <a:rPr lang="ja-JP" altLang="en-US" sz="1200" dirty="0">
                <a:solidFill>
                  <a:prstClr val="black"/>
                </a:solidFill>
                <a:latin typeface="メイリオ"/>
                <a:ea typeface="メイリオ"/>
              </a:rPr>
              <a:t>汎用検索照会で利用する表示項目の設定は、予め</a:t>
            </a:r>
            <a:r>
              <a:rPr lang="en-US" altLang="ja-JP" sz="1200" dirty="0">
                <a:solidFill>
                  <a:prstClr val="black"/>
                </a:solidFill>
                <a:latin typeface="メイリオ"/>
                <a:ea typeface="メイリオ"/>
              </a:rPr>
              <a:t>FA</a:t>
            </a:r>
            <a:r>
              <a:rPr lang="ja-JP" altLang="en-US" sz="1200" dirty="0">
                <a:solidFill>
                  <a:prstClr val="black"/>
                </a:solidFill>
                <a:latin typeface="メイリオ"/>
                <a:ea typeface="メイリオ"/>
              </a:rPr>
              <a:t>汎用検索表示項目パターン登録でパターンとして登録しておくことで、選択が容易になります</a:t>
            </a:r>
            <a:endParaRPr lang="en-US" altLang="ja-JP" sz="1200" dirty="0">
              <a:solidFill>
                <a:prstClr val="black"/>
              </a:solidFill>
              <a:latin typeface="メイリオ"/>
              <a:ea typeface="メイリオ"/>
            </a:endParaRPr>
          </a:p>
        </p:txBody>
      </p:sp>
      <p:sp>
        <p:nvSpPr>
          <p:cNvPr id="21" name="テキスト プレースホルダー 2"/>
          <p:cNvSpPr txBox="1">
            <a:spLocks/>
          </p:cNvSpPr>
          <p:nvPr/>
        </p:nvSpPr>
        <p:spPr>
          <a:xfrm>
            <a:off x="4190306" y="1792954"/>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a:t>
            </a:r>
            <a:endParaRPr lang="en-US" altLang="ja-JP" sz="825" u="sng" dirty="0">
              <a:solidFill>
                <a:prstClr val="black"/>
              </a:solidFill>
              <a:latin typeface="メイリオ"/>
              <a:ea typeface="メイリオ"/>
            </a:endParaRPr>
          </a:p>
        </p:txBody>
      </p:sp>
      <p:sp>
        <p:nvSpPr>
          <p:cNvPr id="22" name="正方形/長方形 21"/>
          <p:cNvSpPr/>
          <p:nvPr/>
        </p:nvSpPr>
        <p:spPr>
          <a:xfrm>
            <a:off x="683568" y="2300672"/>
            <a:ext cx="1495431" cy="3430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cxnSp>
        <p:nvCxnSpPr>
          <p:cNvPr id="23" name="直線矢印コネクタ 22"/>
          <p:cNvCxnSpPr/>
          <p:nvPr/>
        </p:nvCxnSpPr>
        <p:spPr>
          <a:xfrm>
            <a:off x="2251007" y="2472214"/>
            <a:ext cx="1996957" cy="135541"/>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24" name="正方形/長方形 23"/>
          <p:cNvSpPr/>
          <p:nvPr/>
        </p:nvSpPr>
        <p:spPr>
          <a:xfrm>
            <a:off x="4355976" y="2381637"/>
            <a:ext cx="1296144" cy="254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6" name="正方形/長方形 25"/>
          <p:cNvSpPr/>
          <p:nvPr/>
        </p:nvSpPr>
        <p:spPr>
          <a:xfrm>
            <a:off x="4355977" y="2715766"/>
            <a:ext cx="1296144" cy="1980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 name="左カーブ矢印 2"/>
          <p:cNvSpPr/>
          <p:nvPr/>
        </p:nvSpPr>
        <p:spPr>
          <a:xfrm>
            <a:off x="5699198" y="2472242"/>
            <a:ext cx="324036" cy="972109"/>
          </a:xfrm>
          <a:prstGeom prst="curvedLef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1184522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14777" y="1738283"/>
            <a:ext cx="8081659" cy="2921699"/>
          </a:xfrm>
          <a:prstGeom prst="rect">
            <a:avLst/>
          </a:prstGeom>
          <a:ln>
            <a:solidFill>
              <a:srgbClr val="00B0F0"/>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161</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山形 7"/>
          <p:cNvSpPr/>
          <p:nvPr/>
        </p:nvSpPr>
        <p:spPr>
          <a:xfrm>
            <a:off x="1362626" y="854381"/>
            <a:ext cx="1152128" cy="313213"/>
          </a:xfrm>
          <a:prstGeom prst="chevron">
            <a:avLst>
              <a:gd name="adj" fmla="val 37568"/>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出力</a:t>
            </a:r>
            <a:endParaRPr kumimoji="1" lang="en-US" altLang="ja-JP" sz="800" dirty="0">
              <a:solidFill>
                <a:schemeClr val="tx1"/>
              </a:solidFill>
            </a:endParaRPr>
          </a:p>
          <a:p>
            <a:pPr algn="ctr"/>
            <a:r>
              <a:rPr kumimoji="1" lang="ja-JP" altLang="en-US" sz="800" dirty="0">
                <a:solidFill>
                  <a:schemeClr val="tx1"/>
                </a:solidFill>
              </a:rPr>
              <a:t>パターンの登録</a:t>
            </a:r>
          </a:p>
        </p:txBody>
      </p:sp>
      <p:sp>
        <p:nvSpPr>
          <p:cNvPr id="10" name="山形 9"/>
          <p:cNvSpPr/>
          <p:nvPr/>
        </p:nvSpPr>
        <p:spPr>
          <a:xfrm>
            <a:off x="2473732"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資産情報</a:t>
            </a:r>
            <a:endParaRPr kumimoji="1" lang="en-US" altLang="ja-JP" sz="800" dirty="0">
              <a:solidFill>
                <a:schemeClr val="tx1"/>
              </a:solidFill>
            </a:endParaRPr>
          </a:p>
          <a:p>
            <a:pPr algn="ctr"/>
            <a:r>
              <a:rPr kumimoji="1" lang="ja-JP" altLang="en-US" sz="800" dirty="0">
                <a:solidFill>
                  <a:schemeClr val="tx1"/>
                </a:solidFill>
              </a:rPr>
              <a:t>照会</a:t>
            </a:r>
          </a:p>
        </p:txBody>
      </p:sp>
      <p:sp>
        <p:nvSpPr>
          <p:cNvPr id="11" name="山形 10"/>
          <p:cNvSpPr/>
          <p:nvPr/>
        </p:nvSpPr>
        <p:spPr>
          <a:xfrm>
            <a:off x="3584838"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データ</a:t>
            </a:r>
            <a:endParaRPr kumimoji="1" lang="en-US" altLang="ja-JP" sz="800" dirty="0">
              <a:solidFill>
                <a:schemeClr val="tx1"/>
              </a:solidFill>
            </a:endParaRPr>
          </a:p>
          <a:p>
            <a:pPr algn="ctr"/>
            <a:r>
              <a:rPr kumimoji="1" lang="ja-JP" altLang="en-US" sz="800" dirty="0">
                <a:solidFill>
                  <a:schemeClr val="tx1"/>
                </a:solidFill>
              </a:rPr>
              <a:t>出力・取込</a:t>
            </a:r>
          </a:p>
        </p:txBody>
      </p:sp>
      <p:sp>
        <p:nvSpPr>
          <p:cNvPr id="13" name="山形 12"/>
          <p:cNvSpPr/>
          <p:nvPr/>
        </p:nvSpPr>
        <p:spPr>
          <a:xfrm>
            <a:off x="251520"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800" dirty="0">
                <a:solidFill>
                  <a:schemeClr val="tx1"/>
                </a:solidFill>
              </a:rPr>
              <a:t>表示項目</a:t>
            </a:r>
            <a:endParaRPr lang="en-US" altLang="ja-JP" sz="800" dirty="0">
              <a:solidFill>
                <a:schemeClr val="tx1"/>
              </a:solidFill>
            </a:endParaRPr>
          </a:p>
          <a:p>
            <a:pPr algn="ctr"/>
            <a:r>
              <a:rPr kumimoji="1" lang="ja-JP" altLang="en-US" sz="800" dirty="0">
                <a:solidFill>
                  <a:schemeClr val="tx1"/>
                </a:solidFill>
              </a:rPr>
              <a:t>パターンの登録</a:t>
            </a:r>
          </a:p>
        </p:txBody>
      </p:sp>
      <p:sp>
        <p:nvSpPr>
          <p:cNvPr id="21" name="テキスト プレースホルダー 2"/>
          <p:cNvSpPr txBox="1">
            <a:spLocks/>
          </p:cNvSpPr>
          <p:nvPr/>
        </p:nvSpPr>
        <p:spPr>
          <a:xfrm>
            <a:off x="314332" y="1491630"/>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a:t>
            </a:r>
            <a:endParaRPr lang="en-US" altLang="ja-JP" sz="825" u="sng" dirty="0">
              <a:solidFill>
                <a:prstClr val="black"/>
              </a:solidFill>
              <a:latin typeface="メイリオ"/>
              <a:ea typeface="メイリオ"/>
            </a:endParaRPr>
          </a:p>
        </p:txBody>
      </p:sp>
      <p:sp>
        <p:nvSpPr>
          <p:cNvPr id="25" name="テキスト プレースホルダー 2"/>
          <p:cNvSpPr txBox="1">
            <a:spLocks/>
          </p:cNvSpPr>
          <p:nvPr/>
        </p:nvSpPr>
        <p:spPr>
          <a:xfrm>
            <a:off x="179511" y="1286428"/>
            <a:ext cx="8353979" cy="2365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200" dirty="0">
                <a:solidFill>
                  <a:prstClr val="black"/>
                </a:solidFill>
                <a:latin typeface="メイリオ"/>
                <a:ea typeface="メイリオ"/>
              </a:rPr>
              <a:t>出力項目、および出力条件を任意に設定し、設定した出力条件をパターン登録することができます</a:t>
            </a:r>
            <a:endParaRPr lang="en-US" altLang="ja-JP" sz="1200" dirty="0">
              <a:solidFill>
                <a:prstClr val="black"/>
              </a:solidFill>
              <a:latin typeface="メイリオ"/>
              <a:ea typeface="メイリオ"/>
            </a:endParaRPr>
          </a:p>
        </p:txBody>
      </p:sp>
      <p:sp>
        <p:nvSpPr>
          <p:cNvPr id="12" name="線吹き出し 1 (枠付き) 11"/>
          <p:cNvSpPr/>
          <p:nvPr/>
        </p:nvSpPr>
        <p:spPr>
          <a:xfrm>
            <a:off x="3204082" y="1712309"/>
            <a:ext cx="1532884" cy="361551"/>
          </a:xfrm>
          <a:prstGeom prst="borderCallout1">
            <a:avLst>
              <a:gd name="adj1" fmla="val 18750"/>
              <a:gd name="adj2" fmla="val -8333"/>
              <a:gd name="adj3" fmla="val 105439"/>
              <a:gd name="adj4" fmla="val -39435"/>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000" dirty="0"/>
              <a:t>③設定した出力条件はパターン登録が可能</a:t>
            </a:r>
            <a:endParaRPr kumimoji="1" lang="ja-JP" altLang="en-US" sz="1000" dirty="0"/>
          </a:p>
        </p:txBody>
      </p:sp>
      <p:sp>
        <p:nvSpPr>
          <p:cNvPr id="16" name="線吹き出し 1 (枠付き) 15"/>
          <p:cNvSpPr/>
          <p:nvPr/>
        </p:nvSpPr>
        <p:spPr>
          <a:xfrm>
            <a:off x="2368310" y="2731416"/>
            <a:ext cx="1591621" cy="355385"/>
          </a:xfrm>
          <a:prstGeom prst="borderCallout1">
            <a:avLst>
              <a:gd name="adj1" fmla="val 18750"/>
              <a:gd name="adj2" fmla="val -8333"/>
              <a:gd name="adj3" fmla="val 105439"/>
              <a:gd name="adj4" fmla="val -39435"/>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000" dirty="0"/>
              <a:t>①出力、条件に利用する項目をツリーより選択</a:t>
            </a:r>
            <a:endParaRPr kumimoji="1" lang="ja-JP" altLang="en-US" sz="1000" dirty="0"/>
          </a:p>
        </p:txBody>
      </p:sp>
      <p:sp>
        <p:nvSpPr>
          <p:cNvPr id="17" name="線吹き出し 1 (枠付き) 16"/>
          <p:cNvSpPr/>
          <p:nvPr/>
        </p:nvSpPr>
        <p:spPr>
          <a:xfrm>
            <a:off x="6662985" y="2376031"/>
            <a:ext cx="1747244" cy="355385"/>
          </a:xfrm>
          <a:prstGeom prst="borderCallout1">
            <a:avLst>
              <a:gd name="adj1" fmla="val 18750"/>
              <a:gd name="adj2" fmla="val -8333"/>
              <a:gd name="adj3" fmla="val 105439"/>
              <a:gd name="adj4" fmla="val -39435"/>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000" dirty="0"/>
              <a:t>②ソート順や出力条件、</a:t>
            </a:r>
            <a:r>
              <a:rPr lang="en-US" altLang="ja-JP" sz="1000" dirty="0"/>
              <a:t/>
            </a:r>
            <a:br>
              <a:rPr lang="en-US" altLang="ja-JP" sz="1000" dirty="0"/>
            </a:br>
            <a:r>
              <a:rPr lang="ja-JP" altLang="en-US" sz="1000" dirty="0"/>
              <a:t>出力フォーマットを設定</a:t>
            </a:r>
            <a:endParaRPr kumimoji="1" lang="ja-JP" altLang="en-US" sz="1000" dirty="0"/>
          </a:p>
        </p:txBody>
      </p:sp>
      <p:sp>
        <p:nvSpPr>
          <p:cNvPr id="3" name="正方形/長方形 2"/>
          <p:cNvSpPr/>
          <p:nvPr/>
        </p:nvSpPr>
        <p:spPr>
          <a:xfrm>
            <a:off x="5148064" y="4072568"/>
            <a:ext cx="3385425" cy="816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2"/>
          <p:cNvSpPr txBox="1">
            <a:spLocks/>
          </p:cNvSpPr>
          <p:nvPr/>
        </p:nvSpPr>
        <p:spPr>
          <a:xfrm>
            <a:off x="5220501" y="4083918"/>
            <a:ext cx="1861444"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注意事項</a:t>
            </a:r>
            <a:endParaRPr lang="en-US" altLang="ja-JP" sz="825" u="sng" dirty="0">
              <a:solidFill>
                <a:prstClr val="black"/>
              </a:solidFill>
              <a:latin typeface="メイリオ"/>
              <a:ea typeface="メイリオ"/>
            </a:endParaRPr>
          </a:p>
        </p:txBody>
      </p:sp>
      <p:sp>
        <p:nvSpPr>
          <p:cNvPr id="18" name="正方形/長方形 17"/>
          <p:cNvSpPr/>
          <p:nvPr/>
        </p:nvSpPr>
        <p:spPr>
          <a:xfrm>
            <a:off x="5395460" y="4299942"/>
            <a:ext cx="3533024" cy="438582"/>
          </a:xfrm>
          <a:prstGeom prst="rect">
            <a:avLst/>
          </a:prstGeom>
        </p:spPr>
        <p:txBody>
          <a:bodyPr wrap="square">
            <a:spAutoFit/>
          </a:bodyPr>
          <a:lstStyle/>
          <a:p>
            <a:pPr lvl="0" defTabSz="685800">
              <a:defRPr/>
            </a:pPr>
            <a:r>
              <a:rPr lang="ja-JP" altLang="en-US" sz="1125" dirty="0">
                <a:solidFill>
                  <a:srgbClr val="FF0000"/>
                </a:solidFill>
              </a:rPr>
              <a:t>登録可能な項目数は</a:t>
            </a:r>
            <a:r>
              <a:rPr lang="en-US" altLang="ja-JP" sz="1125" dirty="0">
                <a:solidFill>
                  <a:srgbClr val="FF0000"/>
                </a:solidFill>
              </a:rPr>
              <a:t>500</a:t>
            </a:r>
            <a:r>
              <a:rPr lang="ja-JP" altLang="en-US" sz="1125" dirty="0">
                <a:solidFill>
                  <a:srgbClr val="FF0000"/>
                </a:solidFill>
              </a:rPr>
              <a:t>項目までとなります</a:t>
            </a:r>
            <a:endParaRPr lang="en-US" altLang="ja-JP" sz="1125" dirty="0">
              <a:solidFill>
                <a:srgbClr val="FF0000"/>
              </a:solidFill>
            </a:endParaRPr>
          </a:p>
          <a:p>
            <a:pPr lvl="0" defTabSz="685800">
              <a:defRPr/>
            </a:pPr>
            <a:r>
              <a:rPr lang="ja-JP" altLang="en-US" sz="1125" dirty="0">
                <a:solidFill>
                  <a:srgbClr val="FF0000"/>
                </a:solidFill>
              </a:rPr>
              <a:t>会社コードの条件値はログイン会社固定となります</a:t>
            </a:r>
            <a:endParaRPr lang="en-US" altLang="ja-JP" sz="1125" dirty="0">
              <a:solidFill>
                <a:srgbClr val="FF0000"/>
              </a:solidFill>
            </a:endParaRPr>
          </a:p>
        </p:txBody>
      </p:sp>
    </p:spTree>
    <p:extLst>
      <p:ext uri="{BB962C8B-B14F-4D97-AF65-F5344CB8AC3E}">
        <p14:creationId xmlns:p14="http://schemas.microsoft.com/office/powerpoint/2010/main" val="27540995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162</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山形 7"/>
          <p:cNvSpPr/>
          <p:nvPr/>
        </p:nvSpPr>
        <p:spPr>
          <a:xfrm>
            <a:off x="1362626" y="854381"/>
            <a:ext cx="1152128" cy="313213"/>
          </a:xfrm>
          <a:prstGeom prst="chevron">
            <a:avLst>
              <a:gd name="adj" fmla="val 37568"/>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出力</a:t>
            </a:r>
            <a:endParaRPr kumimoji="1" lang="en-US" altLang="ja-JP" sz="800" dirty="0">
              <a:solidFill>
                <a:schemeClr val="tx1"/>
              </a:solidFill>
            </a:endParaRPr>
          </a:p>
          <a:p>
            <a:pPr algn="ctr"/>
            <a:r>
              <a:rPr kumimoji="1" lang="ja-JP" altLang="en-US" sz="800" dirty="0">
                <a:solidFill>
                  <a:schemeClr val="tx1"/>
                </a:solidFill>
              </a:rPr>
              <a:t>パターンの登録</a:t>
            </a:r>
          </a:p>
        </p:txBody>
      </p:sp>
      <p:sp>
        <p:nvSpPr>
          <p:cNvPr id="10" name="山形 9"/>
          <p:cNvSpPr/>
          <p:nvPr/>
        </p:nvSpPr>
        <p:spPr>
          <a:xfrm>
            <a:off x="2473732"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資産情報</a:t>
            </a:r>
            <a:endParaRPr kumimoji="1" lang="en-US" altLang="ja-JP" sz="800" dirty="0">
              <a:solidFill>
                <a:schemeClr val="tx1"/>
              </a:solidFill>
            </a:endParaRPr>
          </a:p>
          <a:p>
            <a:pPr algn="ctr"/>
            <a:r>
              <a:rPr kumimoji="1" lang="ja-JP" altLang="en-US" sz="800" dirty="0">
                <a:solidFill>
                  <a:schemeClr val="tx1"/>
                </a:solidFill>
              </a:rPr>
              <a:t>照会</a:t>
            </a:r>
          </a:p>
        </p:txBody>
      </p:sp>
      <p:sp>
        <p:nvSpPr>
          <p:cNvPr id="11" name="山形 10"/>
          <p:cNvSpPr/>
          <p:nvPr/>
        </p:nvSpPr>
        <p:spPr>
          <a:xfrm>
            <a:off x="3584838"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データ</a:t>
            </a:r>
            <a:endParaRPr kumimoji="1" lang="en-US" altLang="ja-JP" sz="800" dirty="0">
              <a:solidFill>
                <a:schemeClr val="tx1"/>
              </a:solidFill>
            </a:endParaRPr>
          </a:p>
          <a:p>
            <a:pPr algn="ctr"/>
            <a:r>
              <a:rPr kumimoji="1" lang="ja-JP" altLang="en-US" sz="800" dirty="0">
                <a:solidFill>
                  <a:schemeClr val="tx1"/>
                </a:solidFill>
              </a:rPr>
              <a:t>出力・取込</a:t>
            </a:r>
          </a:p>
        </p:txBody>
      </p:sp>
      <p:sp>
        <p:nvSpPr>
          <p:cNvPr id="13" name="山形 12"/>
          <p:cNvSpPr/>
          <p:nvPr/>
        </p:nvSpPr>
        <p:spPr>
          <a:xfrm>
            <a:off x="251520"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800" dirty="0">
                <a:solidFill>
                  <a:schemeClr val="tx1"/>
                </a:solidFill>
              </a:rPr>
              <a:t>表示項目</a:t>
            </a:r>
            <a:endParaRPr lang="en-US" altLang="ja-JP" sz="800" dirty="0">
              <a:solidFill>
                <a:schemeClr val="tx1"/>
              </a:solidFill>
            </a:endParaRPr>
          </a:p>
          <a:p>
            <a:pPr algn="ctr"/>
            <a:r>
              <a:rPr kumimoji="1" lang="ja-JP" altLang="en-US" sz="800" dirty="0">
                <a:solidFill>
                  <a:schemeClr val="tx1"/>
                </a:solidFill>
              </a:rPr>
              <a:t>パターンの登録</a:t>
            </a:r>
          </a:p>
        </p:txBody>
      </p:sp>
      <p:graphicFrame>
        <p:nvGraphicFramePr>
          <p:cNvPr id="22" name="表 21"/>
          <p:cNvGraphicFramePr>
            <a:graphicFrameLocks noGrp="1"/>
          </p:cNvGraphicFramePr>
          <p:nvPr>
            <p:extLst>
              <p:ext uri="{D42A27DB-BD31-4B8C-83A1-F6EECF244321}">
                <p14:modId xmlns:p14="http://schemas.microsoft.com/office/powerpoint/2010/main" val="1815662983"/>
              </p:ext>
            </p:extLst>
          </p:nvPr>
        </p:nvGraphicFramePr>
        <p:xfrm>
          <a:off x="575556" y="1488810"/>
          <a:ext cx="8208443" cy="3333448"/>
        </p:xfrm>
        <a:graphic>
          <a:graphicData uri="http://schemas.openxmlformats.org/drawingml/2006/table">
            <a:tbl>
              <a:tblPr firstRow="1" bandRow="1">
                <a:tableStyleId>{21E4AEA4-8DFA-4A89-87EB-49C32662AFE0}</a:tableStyleId>
              </a:tblPr>
              <a:tblGrid>
                <a:gridCol w="2061862">
                  <a:extLst>
                    <a:ext uri="{9D8B030D-6E8A-4147-A177-3AD203B41FA5}">
                      <a16:colId xmlns:a16="http://schemas.microsoft.com/office/drawing/2014/main" val="988904688"/>
                    </a:ext>
                  </a:extLst>
                </a:gridCol>
                <a:gridCol w="6146581">
                  <a:extLst>
                    <a:ext uri="{9D8B030D-6E8A-4147-A177-3AD203B41FA5}">
                      <a16:colId xmlns:a16="http://schemas.microsoft.com/office/drawing/2014/main" val="3161134355"/>
                    </a:ext>
                  </a:extLst>
                </a:gridCol>
              </a:tblGrid>
              <a:tr h="146836">
                <a:tc>
                  <a:txBody>
                    <a:bodyPr/>
                    <a:lstStyle/>
                    <a:p>
                      <a:r>
                        <a:rPr kumimoji="1" lang="ja-JP" altLang="en-US" sz="1050" dirty="0"/>
                        <a:t>条件</a:t>
                      </a:r>
                    </a:p>
                  </a:txBody>
                  <a:tcPr/>
                </a:tc>
                <a:tc>
                  <a:txBody>
                    <a:bodyPr/>
                    <a:lstStyle/>
                    <a:p>
                      <a:r>
                        <a:rPr kumimoji="1" lang="ja-JP" altLang="en-US" sz="1050" dirty="0"/>
                        <a:t>説明</a:t>
                      </a:r>
                    </a:p>
                  </a:txBody>
                  <a:tcPr/>
                </a:tc>
                <a:extLst>
                  <a:ext uri="{0D108BD9-81ED-4DB2-BD59-A6C34878D82A}">
                    <a16:rowId xmlns:a16="http://schemas.microsoft.com/office/drawing/2014/main" val="1087952774"/>
                  </a:ext>
                </a:extLst>
              </a:tr>
              <a:tr h="1584341">
                <a:tc>
                  <a:txBody>
                    <a:bodyPr/>
                    <a:lstStyle/>
                    <a:p>
                      <a:r>
                        <a:rPr kumimoji="1" lang="ja-JP" altLang="en-US" sz="1050" dirty="0"/>
                        <a:t>並び順／昇降指定</a:t>
                      </a:r>
                    </a:p>
                  </a:txBody>
                  <a:tcPr/>
                </a:tc>
                <a:tc>
                  <a:txBody>
                    <a:bodyPr/>
                    <a:lstStyle/>
                    <a:p>
                      <a:r>
                        <a:rPr kumimoji="1" lang="ja-JP" altLang="en-US" sz="1050" dirty="0"/>
                        <a:t>ソート項目とする場合に「並び順」に数字を指定。また、ソートを昇順降順のどちらで行うか「昇降指定」で指定</a:t>
                      </a:r>
                      <a:endParaRPr kumimoji="1" lang="en-US" altLang="ja-JP" sz="1050" dirty="0"/>
                    </a:p>
                    <a:p>
                      <a:endParaRPr kumimoji="1" lang="en-US" altLang="ja-JP" sz="1050" dirty="0"/>
                    </a:p>
                    <a:p>
                      <a:endParaRPr kumimoji="1" lang="ja-JP" altLang="en-US" sz="1050" dirty="0"/>
                    </a:p>
                  </a:txBody>
                  <a:tcPr/>
                </a:tc>
                <a:extLst>
                  <a:ext uri="{0D108BD9-81ED-4DB2-BD59-A6C34878D82A}">
                    <a16:rowId xmlns:a16="http://schemas.microsoft.com/office/drawing/2014/main" val="1027816452"/>
                  </a:ext>
                </a:extLst>
              </a:tr>
              <a:tr h="1497647">
                <a:tc>
                  <a:txBody>
                    <a:bodyPr/>
                    <a:lstStyle/>
                    <a:p>
                      <a:r>
                        <a:rPr kumimoji="1" lang="ja-JP" altLang="en-US" sz="1050" dirty="0"/>
                        <a:t>表示区分</a:t>
                      </a:r>
                    </a:p>
                  </a:txBody>
                  <a:tcPr/>
                </a:tc>
                <a:tc>
                  <a:txBody>
                    <a:bodyPr/>
                    <a:lstStyle/>
                    <a:p>
                      <a:r>
                        <a:rPr kumimoji="1" lang="ja-JP" altLang="en-US" sz="1050" dirty="0"/>
                        <a:t>出力結果に表示するかしないかの設定。条件のみに利用する項目の場合、表示区分をチェックオフ</a:t>
                      </a:r>
                      <a:endParaRPr kumimoji="1" lang="en-US" altLang="ja-JP" sz="1050" dirty="0"/>
                    </a:p>
                  </a:txBody>
                  <a:tcPr/>
                </a:tc>
                <a:extLst>
                  <a:ext uri="{0D108BD9-81ED-4DB2-BD59-A6C34878D82A}">
                    <a16:rowId xmlns:a16="http://schemas.microsoft.com/office/drawing/2014/main" val="2803835450"/>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4077473837"/>
              </p:ext>
            </p:extLst>
          </p:nvPr>
        </p:nvGraphicFramePr>
        <p:xfrm>
          <a:off x="2835213" y="2330378"/>
          <a:ext cx="2268252" cy="853440"/>
        </p:xfrm>
        <a:graphic>
          <a:graphicData uri="http://schemas.openxmlformats.org/drawingml/2006/table">
            <a:tbl>
              <a:tblPr firstRow="1" bandRow="1">
                <a:tableStyleId>{93296810-A885-4BE3-A3E7-6D5BEEA58F35}</a:tableStyleId>
              </a:tblPr>
              <a:tblGrid>
                <a:gridCol w="851703">
                  <a:extLst>
                    <a:ext uri="{9D8B030D-6E8A-4147-A177-3AD203B41FA5}">
                      <a16:colId xmlns:a16="http://schemas.microsoft.com/office/drawing/2014/main" val="3605468794"/>
                    </a:ext>
                  </a:extLst>
                </a:gridCol>
                <a:gridCol w="656449">
                  <a:extLst>
                    <a:ext uri="{9D8B030D-6E8A-4147-A177-3AD203B41FA5}">
                      <a16:colId xmlns:a16="http://schemas.microsoft.com/office/drawing/2014/main" val="3789424605"/>
                    </a:ext>
                  </a:extLst>
                </a:gridCol>
                <a:gridCol w="760100">
                  <a:extLst>
                    <a:ext uri="{9D8B030D-6E8A-4147-A177-3AD203B41FA5}">
                      <a16:colId xmlns:a16="http://schemas.microsoft.com/office/drawing/2014/main" val="1070089945"/>
                    </a:ext>
                  </a:extLst>
                </a:gridCol>
              </a:tblGrid>
              <a:tr h="141891">
                <a:tc>
                  <a:txBody>
                    <a:bodyPr/>
                    <a:lstStyle/>
                    <a:p>
                      <a:r>
                        <a:rPr kumimoji="1" lang="ja-JP" altLang="en-US" sz="800" dirty="0"/>
                        <a:t>カテゴリ項目</a:t>
                      </a:r>
                    </a:p>
                  </a:txBody>
                  <a:tcPr/>
                </a:tc>
                <a:tc>
                  <a:txBody>
                    <a:bodyPr/>
                    <a:lstStyle/>
                    <a:p>
                      <a:r>
                        <a:rPr kumimoji="1" lang="ja-JP" altLang="en-US" sz="800" dirty="0"/>
                        <a:t>並び順</a:t>
                      </a:r>
                    </a:p>
                  </a:txBody>
                  <a:tcPr/>
                </a:tc>
                <a:tc>
                  <a:txBody>
                    <a:bodyPr/>
                    <a:lstStyle/>
                    <a:p>
                      <a:r>
                        <a:rPr kumimoji="1" lang="ja-JP" altLang="en-US" sz="800" dirty="0"/>
                        <a:t>昇降指定</a:t>
                      </a:r>
                    </a:p>
                  </a:txBody>
                  <a:tcPr/>
                </a:tc>
                <a:extLst>
                  <a:ext uri="{0D108BD9-81ED-4DB2-BD59-A6C34878D82A}">
                    <a16:rowId xmlns:a16="http://schemas.microsoft.com/office/drawing/2014/main" val="2452939904"/>
                  </a:ext>
                </a:extLst>
              </a:tr>
              <a:tr h="141891">
                <a:tc>
                  <a:txBody>
                    <a:bodyPr/>
                    <a:lstStyle/>
                    <a:p>
                      <a:r>
                        <a:rPr kumimoji="1" lang="ja-JP" altLang="en-US" sz="800" dirty="0"/>
                        <a:t>部門</a:t>
                      </a:r>
                    </a:p>
                  </a:txBody>
                  <a:tcPr>
                    <a:solidFill>
                      <a:srgbClr val="F8D1CB"/>
                    </a:solidFill>
                  </a:tcPr>
                </a:tc>
                <a:tc>
                  <a:txBody>
                    <a:bodyPr/>
                    <a:lstStyle/>
                    <a:p>
                      <a:pPr algn="r"/>
                      <a:r>
                        <a:rPr kumimoji="1" lang="en-US" altLang="ja-JP" sz="800" dirty="0"/>
                        <a:t>1</a:t>
                      </a:r>
                      <a:endParaRPr kumimoji="1" lang="ja-JP" altLang="en-US" sz="800" dirty="0"/>
                    </a:p>
                  </a:txBody>
                  <a:tcPr/>
                </a:tc>
                <a:tc>
                  <a:txBody>
                    <a:bodyPr/>
                    <a:lstStyle/>
                    <a:p>
                      <a:pPr algn="r"/>
                      <a:r>
                        <a:rPr kumimoji="1" lang="ja-JP" altLang="en-US" sz="800"/>
                        <a:t>昇順</a:t>
                      </a:r>
                      <a:endParaRPr kumimoji="1" lang="ja-JP" altLang="en-US" sz="800" dirty="0"/>
                    </a:p>
                  </a:txBody>
                  <a:tcPr/>
                </a:tc>
                <a:extLst>
                  <a:ext uri="{0D108BD9-81ED-4DB2-BD59-A6C34878D82A}">
                    <a16:rowId xmlns:a16="http://schemas.microsoft.com/office/drawing/2014/main" val="3223150721"/>
                  </a:ext>
                </a:extLst>
              </a:tr>
              <a:tr h="141891">
                <a:tc>
                  <a:txBody>
                    <a:bodyPr/>
                    <a:lstStyle/>
                    <a:p>
                      <a:r>
                        <a:rPr kumimoji="1" lang="ja-JP" altLang="en-US" sz="800" dirty="0"/>
                        <a:t>種類</a:t>
                      </a:r>
                    </a:p>
                  </a:txBody>
                  <a:tcPr/>
                </a:tc>
                <a:tc>
                  <a:txBody>
                    <a:bodyPr/>
                    <a:lstStyle/>
                    <a:p>
                      <a:pPr algn="r"/>
                      <a:r>
                        <a:rPr kumimoji="1" lang="en-US" altLang="ja-JP" sz="800" dirty="0"/>
                        <a:t>2</a:t>
                      </a:r>
                      <a:endParaRPr kumimoji="1" lang="ja-JP" altLang="en-US" sz="800" dirty="0"/>
                    </a:p>
                  </a:txBody>
                  <a:tcPr/>
                </a:tc>
                <a:tc>
                  <a:txBody>
                    <a:bodyPr/>
                    <a:lstStyle/>
                    <a:p>
                      <a:pPr algn="r"/>
                      <a:r>
                        <a:rPr kumimoji="1" lang="ja-JP" altLang="en-US" sz="800" dirty="0">
                          <a:solidFill>
                            <a:schemeClr val="tx1"/>
                          </a:solidFill>
                        </a:rPr>
                        <a:t>昇順</a:t>
                      </a:r>
                    </a:p>
                  </a:txBody>
                  <a:tcPr/>
                </a:tc>
                <a:extLst>
                  <a:ext uri="{0D108BD9-81ED-4DB2-BD59-A6C34878D82A}">
                    <a16:rowId xmlns:a16="http://schemas.microsoft.com/office/drawing/2014/main" val="250815892"/>
                  </a:ext>
                </a:extLst>
              </a:tr>
              <a:tr h="141891">
                <a:tc>
                  <a:txBody>
                    <a:bodyPr/>
                    <a:lstStyle/>
                    <a:p>
                      <a:r>
                        <a:rPr kumimoji="1" lang="ja-JP" altLang="en-US" sz="800" dirty="0"/>
                        <a:t>取得価額</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rPr>
                        <a:t>3</a:t>
                      </a:r>
                      <a:endParaRPr kumimoji="1" lang="ja-JP" altLang="en-US" sz="80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降順</a:t>
                      </a:r>
                    </a:p>
                  </a:txBody>
                  <a:tcPr/>
                </a:tc>
                <a:extLst>
                  <a:ext uri="{0D108BD9-81ED-4DB2-BD59-A6C34878D82A}">
                    <a16:rowId xmlns:a16="http://schemas.microsoft.com/office/drawing/2014/main" val="4117638677"/>
                  </a:ext>
                </a:extLst>
              </a:tr>
            </a:tbl>
          </a:graphicData>
        </a:graphic>
      </p:graphicFrame>
      <p:sp>
        <p:nvSpPr>
          <p:cNvPr id="24" name="正方形/長方形 23"/>
          <p:cNvSpPr/>
          <p:nvPr/>
        </p:nvSpPr>
        <p:spPr>
          <a:xfrm>
            <a:off x="2722183" y="2124894"/>
            <a:ext cx="4572000" cy="230832"/>
          </a:xfrm>
          <a:prstGeom prst="rect">
            <a:avLst/>
          </a:prstGeom>
        </p:spPr>
        <p:txBody>
          <a:bodyPr>
            <a:spAutoFit/>
          </a:bodyPr>
          <a:lstStyle/>
          <a:p>
            <a:r>
              <a:rPr lang="ja-JP" altLang="en-US" sz="900" dirty="0"/>
              <a:t>例）部門、種類別に取得価額の大きい順に出力</a:t>
            </a:r>
            <a:endParaRPr lang="en-US" altLang="ja-JP" sz="900" dirty="0"/>
          </a:p>
        </p:txBody>
      </p:sp>
      <p:graphicFrame>
        <p:nvGraphicFramePr>
          <p:cNvPr id="26" name="表 25"/>
          <p:cNvGraphicFramePr>
            <a:graphicFrameLocks noGrp="1"/>
          </p:cNvGraphicFramePr>
          <p:nvPr>
            <p:extLst>
              <p:ext uri="{D42A27DB-BD31-4B8C-83A1-F6EECF244321}">
                <p14:modId xmlns:p14="http://schemas.microsoft.com/office/powerpoint/2010/main" val="67826281"/>
              </p:ext>
            </p:extLst>
          </p:nvPr>
        </p:nvGraphicFramePr>
        <p:xfrm>
          <a:off x="5796137" y="2330378"/>
          <a:ext cx="2808311" cy="853440"/>
        </p:xfrm>
        <a:graphic>
          <a:graphicData uri="http://schemas.openxmlformats.org/drawingml/2006/table">
            <a:tbl>
              <a:tblPr firstRow="1" bandRow="1">
                <a:tableStyleId>{93296810-A885-4BE3-A3E7-6D5BEEA58F35}</a:tableStyleId>
              </a:tblPr>
              <a:tblGrid>
                <a:gridCol w="1054489">
                  <a:extLst>
                    <a:ext uri="{9D8B030D-6E8A-4147-A177-3AD203B41FA5}">
                      <a16:colId xmlns:a16="http://schemas.microsoft.com/office/drawing/2014/main" val="3605468794"/>
                    </a:ext>
                  </a:extLst>
                </a:gridCol>
                <a:gridCol w="889727">
                  <a:extLst>
                    <a:ext uri="{9D8B030D-6E8A-4147-A177-3AD203B41FA5}">
                      <a16:colId xmlns:a16="http://schemas.microsoft.com/office/drawing/2014/main" val="3789424605"/>
                    </a:ext>
                  </a:extLst>
                </a:gridCol>
                <a:gridCol w="864095">
                  <a:extLst>
                    <a:ext uri="{9D8B030D-6E8A-4147-A177-3AD203B41FA5}">
                      <a16:colId xmlns:a16="http://schemas.microsoft.com/office/drawing/2014/main" val="1070089945"/>
                    </a:ext>
                  </a:extLst>
                </a:gridCol>
              </a:tblGrid>
              <a:tr h="141891">
                <a:tc>
                  <a:txBody>
                    <a:bodyPr/>
                    <a:lstStyle/>
                    <a:p>
                      <a:r>
                        <a:rPr kumimoji="1" lang="ja-JP" altLang="en-US" sz="800" dirty="0"/>
                        <a:t>部門</a:t>
                      </a:r>
                    </a:p>
                  </a:txBody>
                  <a:tcPr/>
                </a:tc>
                <a:tc>
                  <a:txBody>
                    <a:bodyPr/>
                    <a:lstStyle/>
                    <a:p>
                      <a:r>
                        <a:rPr kumimoji="1" lang="ja-JP" altLang="en-US" sz="800" dirty="0"/>
                        <a:t>種類</a:t>
                      </a:r>
                    </a:p>
                  </a:txBody>
                  <a:tcPr/>
                </a:tc>
                <a:tc>
                  <a:txBody>
                    <a:bodyPr/>
                    <a:lstStyle/>
                    <a:p>
                      <a:r>
                        <a:rPr kumimoji="1" lang="ja-JP" altLang="en-US" sz="800" dirty="0"/>
                        <a:t>取得価額</a:t>
                      </a:r>
                    </a:p>
                  </a:txBody>
                  <a:tcPr/>
                </a:tc>
                <a:extLst>
                  <a:ext uri="{0D108BD9-81ED-4DB2-BD59-A6C34878D82A}">
                    <a16:rowId xmlns:a16="http://schemas.microsoft.com/office/drawing/2014/main" val="2452939904"/>
                  </a:ext>
                </a:extLst>
              </a:tr>
              <a:tr h="141891">
                <a:tc>
                  <a:txBody>
                    <a:bodyPr/>
                    <a:lstStyle/>
                    <a:p>
                      <a:r>
                        <a:rPr kumimoji="1" lang="en-US" altLang="ja-JP" sz="800" dirty="0"/>
                        <a:t>11100</a:t>
                      </a:r>
                      <a:r>
                        <a:rPr kumimoji="1" lang="ja-JP" altLang="en-US" sz="800" dirty="0"/>
                        <a:t>：東京１</a:t>
                      </a:r>
                      <a:r>
                        <a:rPr kumimoji="1" lang="en-US" altLang="ja-JP" sz="800" dirty="0"/>
                        <a:t>G</a:t>
                      </a:r>
                      <a:endParaRPr kumimoji="1" lang="ja-JP" altLang="en-US" sz="800" dirty="0">
                        <a:solidFill>
                          <a:schemeClr val="tx1"/>
                        </a:solidFill>
                      </a:endParaRPr>
                    </a:p>
                  </a:txBody>
                  <a:tcPr>
                    <a:solidFill>
                      <a:srgbClr val="F8D1CB"/>
                    </a:solidFill>
                  </a:tcPr>
                </a:tc>
                <a:tc>
                  <a:txBody>
                    <a:bodyPr/>
                    <a:lstStyle/>
                    <a:p>
                      <a:pPr algn="l"/>
                      <a:r>
                        <a:rPr kumimoji="1" lang="en-US" altLang="ja-JP" sz="800" dirty="0"/>
                        <a:t>02</a:t>
                      </a:r>
                      <a:r>
                        <a:rPr kumimoji="1" lang="ja-JP" altLang="en-US" sz="800" dirty="0"/>
                        <a:t>：機械装置</a:t>
                      </a:r>
                      <a:endParaRPr kumimoji="1" lang="ja-JP" altLang="en-US" sz="800" dirty="0">
                        <a:solidFill>
                          <a:schemeClr val="tx1"/>
                        </a:solidFill>
                      </a:endParaRPr>
                    </a:p>
                  </a:txBody>
                  <a:tcPr/>
                </a:tc>
                <a:tc>
                  <a:txBody>
                    <a:bodyPr/>
                    <a:lstStyle/>
                    <a:p>
                      <a:pPr algn="r"/>
                      <a:r>
                        <a:rPr kumimoji="1" lang="en-US" altLang="ja-JP" sz="800" dirty="0"/>
                        <a:t>3,000,000</a:t>
                      </a:r>
                    </a:p>
                  </a:txBody>
                  <a:tcPr/>
                </a:tc>
                <a:extLst>
                  <a:ext uri="{0D108BD9-81ED-4DB2-BD59-A6C34878D82A}">
                    <a16:rowId xmlns:a16="http://schemas.microsoft.com/office/drawing/2014/main" val="3223150721"/>
                  </a:ext>
                </a:extLst>
              </a:tr>
              <a:tr h="141891">
                <a:tc>
                  <a:txBody>
                    <a:bodyPr/>
                    <a:lstStyle/>
                    <a:p>
                      <a:r>
                        <a:rPr kumimoji="1" lang="en-US" altLang="ja-JP" sz="800" dirty="0"/>
                        <a:t>11100</a:t>
                      </a:r>
                      <a:r>
                        <a:rPr kumimoji="1" lang="ja-JP" altLang="en-US" sz="800" dirty="0"/>
                        <a:t>：東京１</a:t>
                      </a:r>
                      <a:r>
                        <a:rPr kumimoji="1" lang="en-US" altLang="ja-JP" sz="800" dirty="0"/>
                        <a:t>G</a:t>
                      </a:r>
                      <a:endParaRPr kumimoji="1" lang="ja-JP" altLang="en-US" sz="800" dirty="0">
                        <a:solidFill>
                          <a:schemeClr val="tx1"/>
                        </a:solidFill>
                      </a:endParaRPr>
                    </a:p>
                  </a:txBody>
                  <a:tcPr/>
                </a:tc>
                <a:tc>
                  <a:txBody>
                    <a:bodyPr/>
                    <a:lstStyle/>
                    <a:p>
                      <a:pPr algn="l"/>
                      <a:r>
                        <a:rPr lang="en-US" altLang="ja-JP" sz="800" dirty="0"/>
                        <a:t>03</a:t>
                      </a:r>
                      <a:r>
                        <a:rPr lang="ja-JP" altLang="en-US" sz="800" dirty="0"/>
                        <a:t>：器具備品</a:t>
                      </a:r>
                      <a:endParaRPr kumimoji="1" lang="ja-JP" altLang="en-US" sz="80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t>300,000</a:t>
                      </a:r>
                    </a:p>
                  </a:txBody>
                  <a:tcPr/>
                </a:tc>
                <a:extLst>
                  <a:ext uri="{0D108BD9-81ED-4DB2-BD59-A6C34878D82A}">
                    <a16:rowId xmlns:a16="http://schemas.microsoft.com/office/drawing/2014/main" val="250815892"/>
                  </a:ext>
                </a:extLst>
              </a:tr>
              <a:tr h="141891">
                <a:tc>
                  <a:txBody>
                    <a:bodyPr/>
                    <a:lstStyle/>
                    <a:p>
                      <a:r>
                        <a:rPr kumimoji="1" lang="en-US" altLang="ja-JP" sz="800" dirty="0"/>
                        <a:t>11100</a:t>
                      </a:r>
                      <a:r>
                        <a:rPr kumimoji="1" lang="ja-JP" altLang="en-US" sz="800" dirty="0"/>
                        <a:t>：東京１</a:t>
                      </a:r>
                      <a:r>
                        <a:rPr kumimoji="1" lang="en-US" altLang="ja-JP" sz="800" dirty="0"/>
                        <a:t>G</a:t>
                      </a:r>
                      <a:endParaRPr kumimoji="1" lang="ja-JP" altLang="en-US" sz="8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dirty="0"/>
                        <a:t>03</a:t>
                      </a:r>
                      <a:r>
                        <a:rPr lang="ja-JP" altLang="en-US" sz="800" dirty="0"/>
                        <a:t>：器具備品</a:t>
                      </a:r>
                      <a:endParaRPr kumimoji="1" lang="ja-JP" altLang="en-US" sz="800" dirty="0">
                        <a:solidFill>
                          <a:schemeClr val="tx1"/>
                        </a:solidFill>
                      </a:endParaRPr>
                    </a:p>
                  </a:txBody>
                  <a:tcPr/>
                </a:tc>
                <a:tc>
                  <a:txBody>
                    <a:bodyPr/>
                    <a:lstStyle/>
                    <a:p>
                      <a:pPr algn="r"/>
                      <a:r>
                        <a:rPr kumimoji="1" lang="en-US" altLang="ja-JP" sz="800" dirty="0"/>
                        <a:t>100,000</a:t>
                      </a:r>
                    </a:p>
                  </a:txBody>
                  <a:tcPr/>
                </a:tc>
                <a:extLst>
                  <a:ext uri="{0D108BD9-81ED-4DB2-BD59-A6C34878D82A}">
                    <a16:rowId xmlns:a16="http://schemas.microsoft.com/office/drawing/2014/main" val="4117638677"/>
                  </a:ext>
                </a:extLst>
              </a:tr>
            </a:tbl>
          </a:graphicData>
        </a:graphic>
      </p:graphicFrame>
      <p:sp>
        <p:nvSpPr>
          <p:cNvPr id="27" name="Freeform 49"/>
          <p:cNvSpPr>
            <a:spLocks/>
          </p:cNvSpPr>
          <p:nvPr/>
        </p:nvSpPr>
        <p:spPr bwMode="auto">
          <a:xfrm>
            <a:off x="5216495" y="2664603"/>
            <a:ext cx="468052" cy="339195"/>
          </a:xfrm>
          <a:custGeom>
            <a:avLst/>
            <a:gdLst>
              <a:gd name="T0" fmla="*/ 0 w 240"/>
              <a:gd name="T1" fmla="*/ 69 h 180"/>
              <a:gd name="T2" fmla="*/ 157 w 240"/>
              <a:gd name="T3" fmla="*/ 69 h 180"/>
              <a:gd name="T4" fmla="*/ 90 w 240"/>
              <a:gd name="T5" fmla="*/ 0 h 180"/>
              <a:gd name="T6" fmla="*/ 150 w 240"/>
              <a:gd name="T7" fmla="*/ 0 h 180"/>
              <a:gd name="T8" fmla="*/ 240 w 240"/>
              <a:gd name="T9" fmla="*/ 90 h 180"/>
              <a:gd name="T10" fmla="*/ 150 w 240"/>
              <a:gd name="T11" fmla="*/ 180 h 180"/>
              <a:gd name="T12" fmla="*/ 90 w 240"/>
              <a:gd name="T13" fmla="*/ 180 h 180"/>
              <a:gd name="T14" fmla="*/ 157 w 240"/>
              <a:gd name="T15" fmla="*/ 112 h 180"/>
              <a:gd name="T16" fmla="*/ 0 w 240"/>
              <a:gd name="T17" fmla="*/ 112 h 180"/>
              <a:gd name="T18" fmla="*/ 0 w 240"/>
              <a:gd name="T19" fmla="*/ 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80">
                <a:moveTo>
                  <a:pt x="0" y="69"/>
                </a:moveTo>
                <a:lnTo>
                  <a:pt x="157" y="69"/>
                </a:lnTo>
                <a:lnTo>
                  <a:pt x="90" y="0"/>
                </a:lnTo>
                <a:lnTo>
                  <a:pt x="150" y="0"/>
                </a:lnTo>
                <a:lnTo>
                  <a:pt x="240" y="90"/>
                </a:lnTo>
                <a:lnTo>
                  <a:pt x="150" y="180"/>
                </a:lnTo>
                <a:lnTo>
                  <a:pt x="90" y="180"/>
                </a:lnTo>
                <a:lnTo>
                  <a:pt x="157" y="112"/>
                </a:lnTo>
                <a:lnTo>
                  <a:pt x="0" y="112"/>
                </a:lnTo>
                <a:lnTo>
                  <a:pt x="0" y="69"/>
                </a:ln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8" name="正方形/長方形 27"/>
          <p:cNvSpPr/>
          <p:nvPr/>
        </p:nvSpPr>
        <p:spPr>
          <a:xfrm>
            <a:off x="5715533" y="2124894"/>
            <a:ext cx="2835292" cy="230832"/>
          </a:xfrm>
          <a:prstGeom prst="rect">
            <a:avLst/>
          </a:prstGeom>
        </p:spPr>
        <p:txBody>
          <a:bodyPr wrap="square">
            <a:spAutoFit/>
          </a:bodyPr>
          <a:lstStyle/>
          <a:p>
            <a:r>
              <a:rPr lang="ja-JP" altLang="en-US" sz="900" u="sng" dirty="0"/>
              <a:t>出力結果</a:t>
            </a:r>
            <a:endParaRPr lang="en-US" altLang="ja-JP" sz="900" u="sng" dirty="0"/>
          </a:p>
        </p:txBody>
      </p:sp>
      <p:graphicFrame>
        <p:nvGraphicFramePr>
          <p:cNvPr id="29" name="表 28"/>
          <p:cNvGraphicFramePr>
            <a:graphicFrameLocks noGrp="1"/>
          </p:cNvGraphicFramePr>
          <p:nvPr>
            <p:extLst>
              <p:ext uri="{D42A27DB-BD31-4B8C-83A1-F6EECF244321}">
                <p14:modId xmlns:p14="http://schemas.microsoft.com/office/powerpoint/2010/main" val="2829560268"/>
              </p:ext>
            </p:extLst>
          </p:nvPr>
        </p:nvGraphicFramePr>
        <p:xfrm>
          <a:off x="2835213" y="3858171"/>
          <a:ext cx="2268252" cy="853440"/>
        </p:xfrm>
        <a:graphic>
          <a:graphicData uri="http://schemas.openxmlformats.org/drawingml/2006/table">
            <a:tbl>
              <a:tblPr firstRow="1" bandRow="1">
                <a:tableStyleId>{93296810-A885-4BE3-A3E7-6D5BEEA58F35}</a:tableStyleId>
              </a:tblPr>
              <a:tblGrid>
                <a:gridCol w="851703">
                  <a:extLst>
                    <a:ext uri="{9D8B030D-6E8A-4147-A177-3AD203B41FA5}">
                      <a16:colId xmlns:a16="http://schemas.microsoft.com/office/drawing/2014/main" val="3605468794"/>
                    </a:ext>
                  </a:extLst>
                </a:gridCol>
                <a:gridCol w="656449">
                  <a:extLst>
                    <a:ext uri="{9D8B030D-6E8A-4147-A177-3AD203B41FA5}">
                      <a16:colId xmlns:a16="http://schemas.microsoft.com/office/drawing/2014/main" val="3789424605"/>
                    </a:ext>
                  </a:extLst>
                </a:gridCol>
                <a:gridCol w="760100">
                  <a:extLst>
                    <a:ext uri="{9D8B030D-6E8A-4147-A177-3AD203B41FA5}">
                      <a16:colId xmlns:a16="http://schemas.microsoft.com/office/drawing/2014/main" val="1070089945"/>
                    </a:ext>
                  </a:extLst>
                </a:gridCol>
              </a:tblGrid>
              <a:tr h="141891">
                <a:tc>
                  <a:txBody>
                    <a:bodyPr/>
                    <a:lstStyle/>
                    <a:p>
                      <a:r>
                        <a:rPr kumimoji="1" lang="ja-JP" altLang="en-US" sz="800" dirty="0"/>
                        <a:t>カテゴリ項目</a:t>
                      </a:r>
                    </a:p>
                  </a:txBody>
                  <a:tcPr/>
                </a:tc>
                <a:tc>
                  <a:txBody>
                    <a:bodyPr/>
                    <a:lstStyle/>
                    <a:p>
                      <a:r>
                        <a:rPr kumimoji="1" lang="ja-JP" altLang="en-US" sz="800" dirty="0"/>
                        <a:t>表示区分</a:t>
                      </a:r>
                    </a:p>
                  </a:txBody>
                  <a:tcPr/>
                </a:tc>
                <a:tc>
                  <a:txBody>
                    <a:bodyPr/>
                    <a:lstStyle/>
                    <a:p>
                      <a:r>
                        <a:rPr kumimoji="1" lang="ja-JP" altLang="en-US" sz="800" dirty="0"/>
                        <a:t>出力条件</a:t>
                      </a:r>
                    </a:p>
                  </a:txBody>
                  <a:tcPr/>
                </a:tc>
                <a:extLst>
                  <a:ext uri="{0D108BD9-81ED-4DB2-BD59-A6C34878D82A}">
                    <a16:rowId xmlns:a16="http://schemas.microsoft.com/office/drawing/2014/main" val="2452939904"/>
                  </a:ext>
                </a:extLst>
              </a:tr>
              <a:tr h="141891">
                <a:tc>
                  <a:txBody>
                    <a:bodyPr/>
                    <a:lstStyle/>
                    <a:p>
                      <a:r>
                        <a:rPr kumimoji="1" lang="ja-JP" altLang="en-US" sz="800" dirty="0"/>
                        <a:t>部門</a:t>
                      </a:r>
                    </a:p>
                  </a:txBody>
                  <a:tcPr>
                    <a:solidFill>
                      <a:srgbClr val="F8D1CB"/>
                    </a:solidFill>
                  </a:tcPr>
                </a:tc>
                <a:tc>
                  <a:txBody>
                    <a:bodyPr/>
                    <a:lstStyle/>
                    <a:p>
                      <a:pPr algn="r"/>
                      <a:r>
                        <a:rPr kumimoji="1" lang="ja-JP" altLang="en-US" sz="800" dirty="0"/>
                        <a:t>オフ</a:t>
                      </a:r>
                    </a:p>
                  </a:txBody>
                  <a:tcPr/>
                </a:tc>
                <a:tc>
                  <a:txBody>
                    <a:bodyPr/>
                    <a:lstStyle/>
                    <a:p>
                      <a:pPr algn="r"/>
                      <a:r>
                        <a:rPr kumimoji="1" lang="ja-JP" altLang="en-US" sz="800" dirty="0"/>
                        <a:t>＝</a:t>
                      </a:r>
                      <a:r>
                        <a:rPr kumimoji="1" lang="en-US" altLang="ja-JP" sz="800" dirty="0"/>
                        <a:t>11100</a:t>
                      </a:r>
                      <a:endParaRPr kumimoji="1" lang="ja-JP" altLang="en-US" sz="800" dirty="0"/>
                    </a:p>
                  </a:txBody>
                  <a:tcPr/>
                </a:tc>
                <a:extLst>
                  <a:ext uri="{0D108BD9-81ED-4DB2-BD59-A6C34878D82A}">
                    <a16:rowId xmlns:a16="http://schemas.microsoft.com/office/drawing/2014/main" val="3223150721"/>
                  </a:ext>
                </a:extLst>
              </a:tr>
              <a:tr h="141891">
                <a:tc>
                  <a:txBody>
                    <a:bodyPr/>
                    <a:lstStyle/>
                    <a:p>
                      <a:r>
                        <a:rPr kumimoji="1" lang="ja-JP" altLang="en-US" sz="800" dirty="0"/>
                        <a:t>資産番号１</a:t>
                      </a:r>
                    </a:p>
                  </a:txBody>
                  <a:tcPr/>
                </a:tc>
                <a:tc>
                  <a:txBody>
                    <a:bodyPr/>
                    <a:lstStyle/>
                    <a:p>
                      <a:pPr algn="r"/>
                      <a:r>
                        <a:rPr kumimoji="1" lang="ja-JP" altLang="en-US" sz="800" dirty="0"/>
                        <a:t>オン</a:t>
                      </a:r>
                    </a:p>
                  </a:txBody>
                  <a:tcPr/>
                </a:tc>
                <a:tc>
                  <a:txBody>
                    <a:bodyPr/>
                    <a:lstStyle/>
                    <a:p>
                      <a:pPr algn="r"/>
                      <a:r>
                        <a:rPr kumimoji="1" lang="en-US" altLang="ja-JP" sz="800" dirty="0">
                          <a:solidFill>
                            <a:schemeClr val="tx1"/>
                          </a:solidFill>
                        </a:rPr>
                        <a:t>-</a:t>
                      </a:r>
                      <a:endParaRPr kumimoji="1" lang="ja-JP" altLang="en-US" sz="800" dirty="0">
                        <a:solidFill>
                          <a:schemeClr val="tx1"/>
                        </a:solidFill>
                      </a:endParaRPr>
                    </a:p>
                  </a:txBody>
                  <a:tcPr/>
                </a:tc>
                <a:extLst>
                  <a:ext uri="{0D108BD9-81ED-4DB2-BD59-A6C34878D82A}">
                    <a16:rowId xmlns:a16="http://schemas.microsoft.com/office/drawing/2014/main" val="250815892"/>
                  </a:ext>
                </a:extLst>
              </a:tr>
              <a:tr h="141891">
                <a:tc>
                  <a:txBody>
                    <a:bodyPr/>
                    <a:lstStyle/>
                    <a:p>
                      <a:r>
                        <a:rPr kumimoji="1" lang="ja-JP" altLang="en-US" sz="800" dirty="0"/>
                        <a:t>取得価額</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オン</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rPr>
                        <a:t>-</a:t>
                      </a:r>
                      <a:endParaRPr kumimoji="1" lang="ja-JP" altLang="en-US" sz="800" dirty="0">
                        <a:solidFill>
                          <a:schemeClr val="tx1"/>
                        </a:solidFill>
                      </a:endParaRPr>
                    </a:p>
                  </a:txBody>
                  <a:tcPr/>
                </a:tc>
                <a:extLst>
                  <a:ext uri="{0D108BD9-81ED-4DB2-BD59-A6C34878D82A}">
                    <a16:rowId xmlns:a16="http://schemas.microsoft.com/office/drawing/2014/main" val="4117638677"/>
                  </a:ext>
                </a:extLst>
              </a:tr>
            </a:tbl>
          </a:graphicData>
        </a:graphic>
      </p:graphicFrame>
      <p:sp>
        <p:nvSpPr>
          <p:cNvPr id="30" name="正方形/長方形 29"/>
          <p:cNvSpPr/>
          <p:nvPr/>
        </p:nvSpPr>
        <p:spPr>
          <a:xfrm>
            <a:off x="2722183" y="3516497"/>
            <a:ext cx="4572000" cy="369332"/>
          </a:xfrm>
          <a:prstGeom prst="rect">
            <a:avLst/>
          </a:prstGeom>
        </p:spPr>
        <p:txBody>
          <a:bodyPr>
            <a:spAutoFit/>
          </a:bodyPr>
          <a:lstStyle/>
          <a:p>
            <a:r>
              <a:rPr lang="ja-JP" altLang="en-US" sz="900" dirty="0"/>
              <a:t>例）部門コードの出力は行わないが、</a:t>
            </a:r>
            <a:endParaRPr lang="en-US" altLang="ja-JP" sz="900" dirty="0"/>
          </a:p>
          <a:p>
            <a:r>
              <a:rPr lang="ja-JP" altLang="en-US" sz="900" dirty="0"/>
              <a:t>　　</a:t>
            </a:r>
            <a:r>
              <a:rPr lang="en-US" altLang="ja-JP" sz="900" dirty="0"/>
              <a:t>11100</a:t>
            </a:r>
            <a:r>
              <a:rPr lang="ja-JP" altLang="en-US" sz="900" dirty="0"/>
              <a:t>：東京１Ｇの資産のみ出力したい</a:t>
            </a:r>
            <a:endParaRPr lang="en-US" altLang="ja-JP" sz="900" dirty="0"/>
          </a:p>
        </p:txBody>
      </p:sp>
      <p:graphicFrame>
        <p:nvGraphicFramePr>
          <p:cNvPr id="31" name="表 30"/>
          <p:cNvGraphicFramePr>
            <a:graphicFrameLocks noGrp="1"/>
          </p:cNvGraphicFramePr>
          <p:nvPr>
            <p:extLst>
              <p:ext uri="{D42A27DB-BD31-4B8C-83A1-F6EECF244321}">
                <p14:modId xmlns:p14="http://schemas.microsoft.com/office/powerpoint/2010/main" val="1094679685"/>
              </p:ext>
            </p:extLst>
          </p:nvPr>
        </p:nvGraphicFramePr>
        <p:xfrm>
          <a:off x="5796137" y="3848634"/>
          <a:ext cx="1918584" cy="853440"/>
        </p:xfrm>
        <a:graphic>
          <a:graphicData uri="http://schemas.openxmlformats.org/drawingml/2006/table">
            <a:tbl>
              <a:tblPr firstRow="1" bandRow="1">
                <a:tableStyleId>{93296810-A885-4BE3-A3E7-6D5BEEA58F35}</a:tableStyleId>
              </a:tblPr>
              <a:tblGrid>
                <a:gridCol w="1054489">
                  <a:extLst>
                    <a:ext uri="{9D8B030D-6E8A-4147-A177-3AD203B41FA5}">
                      <a16:colId xmlns:a16="http://schemas.microsoft.com/office/drawing/2014/main" val="3605468794"/>
                    </a:ext>
                  </a:extLst>
                </a:gridCol>
                <a:gridCol w="864095">
                  <a:extLst>
                    <a:ext uri="{9D8B030D-6E8A-4147-A177-3AD203B41FA5}">
                      <a16:colId xmlns:a16="http://schemas.microsoft.com/office/drawing/2014/main" val="1070089945"/>
                    </a:ext>
                  </a:extLst>
                </a:gridCol>
              </a:tblGrid>
              <a:tr h="141891">
                <a:tc>
                  <a:txBody>
                    <a:bodyPr/>
                    <a:lstStyle/>
                    <a:p>
                      <a:r>
                        <a:rPr kumimoji="1" lang="ja-JP" altLang="en-US" sz="800" dirty="0"/>
                        <a:t>資産番号</a:t>
                      </a:r>
                    </a:p>
                  </a:txBody>
                  <a:tcPr/>
                </a:tc>
                <a:tc>
                  <a:txBody>
                    <a:bodyPr/>
                    <a:lstStyle/>
                    <a:p>
                      <a:r>
                        <a:rPr kumimoji="1" lang="ja-JP" altLang="en-US" sz="800" dirty="0"/>
                        <a:t>取得価額</a:t>
                      </a:r>
                    </a:p>
                  </a:txBody>
                  <a:tcPr/>
                </a:tc>
                <a:extLst>
                  <a:ext uri="{0D108BD9-81ED-4DB2-BD59-A6C34878D82A}">
                    <a16:rowId xmlns:a16="http://schemas.microsoft.com/office/drawing/2014/main" val="2452939904"/>
                  </a:ext>
                </a:extLst>
              </a:tr>
              <a:tr h="141891">
                <a:tc>
                  <a:txBody>
                    <a:bodyPr/>
                    <a:lstStyle/>
                    <a:p>
                      <a:r>
                        <a:rPr kumimoji="1" lang="en-US" altLang="ja-JP" sz="800" dirty="0"/>
                        <a:t>S01</a:t>
                      </a:r>
                      <a:endParaRPr kumimoji="1" lang="ja-JP" altLang="en-US" sz="800" dirty="0">
                        <a:solidFill>
                          <a:schemeClr val="tx1"/>
                        </a:solidFill>
                      </a:endParaRPr>
                    </a:p>
                  </a:txBody>
                  <a:tcPr>
                    <a:solidFill>
                      <a:srgbClr val="F8D1CB"/>
                    </a:solidFill>
                  </a:tcPr>
                </a:tc>
                <a:tc>
                  <a:txBody>
                    <a:bodyPr/>
                    <a:lstStyle/>
                    <a:p>
                      <a:pPr algn="r"/>
                      <a:r>
                        <a:rPr kumimoji="1" lang="en-US" altLang="ja-JP" sz="800" dirty="0"/>
                        <a:t>1,100,000</a:t>
                      </a:r>
                    </a:p>
                  </a:txBody>
                  <a:tcPr/>
                </a:tc>
                <a:extLst>
                  <a:ext uri="{0D108BD9-81ED-4DB2-BD59-A6C34878D82A}">
                    <a16:rowId xmlns:a16="http://schemas.microsoft.com/office/drawing/2014/main" val="3223150721"/>
                  </a:ext>
                </a:extLst>
              </a:tr>
              <a:tr h="141891">
                <a:tc>
                  <a:txBody>
                    <a:bodyPr/>
                    <a:lstStyle/>
                    <a:p>
                      <a:r>
                        <a:rPr kumimoji="1" lang="en-US" altLang="ja-JP" sz="800" dirty="0"/>
                        <a:t>S02</a:t>
                      </a:r>
                      <a:endParaRPr kumimoji="1" lang="ja-JP" altLang="en-US" sz="80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t>580,000</a:t>
                      </a:r>
                    </a:p>
                  </a:txBody>
                  <a:tcPr/>
                </a:tc>
                <a:extLst>
                  <a:ext uri="{0D108BD9-81ED-4DB2-BD59-A6C34878D82A}">
                    <a16:rowId xmlns:a16="http://schemas.microsoft.com/office/drawing/2014/main" val="250815892"/>
                  </a:ext>
                </a:extLst>
              </a:tr>
              <a:tr h="141891">
                <a:tc>
                  <a:txBody>
                    <a:bodyPr/>
                    <a:lstStyle/>
                    <a:p>
                      <a:r>
                        <a:rPr kumimoji="1" lang="en-US" altLang="ja-JP" sz="800" dirty="0"/>
                        <a:t>S03</a:t>
                      </a:r>
                      <a:endParaRPr kumimoji="1" lang="ja-JP" altLang="en-US" sz="800" dirty="0">
                        <a:solidFill>
                          <a:schemeClr val="tx1"/>
                        </a:solidFill>
                      </a:endParaRPr>
                    </a:p>
                  </a:txBody>
                  <a:tcPr/>
                </a:tc>
                <a:tc>
                  <a:txBody>
                    <a:bodyPr/>
                    <a:lstStyle/>
                    <a:p>
                      <a:pPr algn="r"/>
                      <a:r>
                        <a:rPr kumimoji="1" lang="en-US" altLang="ja-JP" sz="800" dirty="0"/>
                        <a:t>682,000</a:t>
                      </a:r>
                    </a:p>
                  </a:txBody>
                  <a:tcPr/>
                </a:tc>
                <a:extLst>
                  <a:ext uri="{0D108BD9-81ED-4DB2-BD59-A6C34878D82A}">
                    <a16:rowId xmlns:a16="http://schemas.microsoft.com/office/drawing/2014/main" val="4117638677"/>
                  </a:ext>
                </a:extLst>
              </a:tr>
            </a:tbl>
          </a:graphicData>
        </a:graphic>
      </p:graphicFrame>
      <p:sp>
        <p:nvSpPr>
          <p:cNvPr id="32" name="Freeform 49"/>
          <p:cNvSpPr>
            <a:spLocks/>
          </p:cNvSpPr>
          <p:nvPr/>
        </p:nvSpPr>
        <p:spPr bwMode="auto">
          <a:xfrm>
            <a:off x="5216495" y="4178595"/>
            <a:ext cx="468052" cy="339195"/>
          </a:xfrm>
          <a:custGeom>
            <a:avLst/>
            <a:gdLst>
              <a:gd name="T0" fmla="*/ 0 w 240"/>
              <a:gd name="T1" fmla="*/ 69 h 180"/>
              <a:gd name="T2" fmla="*/ 157 w 240"/>
              <a:gd name="T3" fmla="*/ 69 h 180"/>
              <a:gd name="T4" fmla="*/ 90 w 240"/>
              <a:gd name="T5" fmla="*/ 0 h 180"/>
              <a:gd name="T6" fmla="*/ 150 w 240"/>
              <a:gd name="T7" fmla="*/ 0 h 180"/>
              <a:gd name="T8" fmla="*/ 240 w 240"/>
              <a:gd name="T9" fmla="*/ 90 h 180"/>
              <a:gd name="T10" fmla="*/ 150 w 240"/>
              <a:gd name="T11" fmla="*/ 180 h 180"/>
              <a:gd name="T12" fmla="*/ 90 w 240"/>
              <a:gd name="T13" fmla="*/ 180 h 180"/>
              <a:gd name="T14" fmla="*/ 157 w 240"/>
              <a:gd name="T15" fmla="*/ 112 h 180"/>
              <a:gd name="T16" fmla="*/ 0 w 240"/>
              <a:gd name="T17" fmla="*/ 112 h 180"/>
              <a:gd name="T18" fmla="*/ 0 w 240"/>
              <a:gd name="T19" fmla="*/ 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80">
                <a:moveTo>
                  <a:pt x="0" y="69"/>
                </a:moveTo>
                <a:lnTo>
                  <a:pt x="157" y="69"/>
                </a:lnTo>
                <a:lnTo>
                  <a:pt x="90" y="0"/>
                </a:lnTo>
                <a:lnTo>
                  <a:pt x="150" y="0"/>
                </a:lnTo>
                <a:lnTo>
                  <a:pt x="240" y="90"/>
                </a:lnTo>
                <a:lnTo>
                  <a:pt x="150" y="180"/>
                </a:lnTo>
                <a:lnTo>
                  <a:pt x="90" y="180"/>
                </a:lnTo>
                <a:lnTo>
                  <a:pt x="157" y="112"/>
                </a:lnTo>
                <a:lnTo>
                  <a:pt x="0" y="112"/>
                </a:lnTo>
                <a:lnTo>
                  <a:pt x="0" y="69"/>
                </a:ln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 name="正方形/長方形 32"/>
          <p:cNvSpPr/>
          <p:nvPr/>
        </p:nvSpPr>
        <p:spPr>
          <a:xfrm>
            <a:off x="5715533" y="3640134"/>
            <a:ext cx="2835292" cy="230832"/>
          </a:xfrm>
          <a:prstGeom prst="rect">
            <a:avLst/>
          </a:prstGeom>
        </p:spPr>
        <p:txBody>
          <a:bodyPr wrap="square">
            <a:spAutoFit/>
          </a:bodyPr>
          <a:lstStyle/>
          <a:p>
            <a:r>
              <a:rPr lang="ja-JP" altLang="en-US" sz="900" u="sng" dirty="0"/>
              <a:t>出力結果</a:t>
            </a:r>
            <a:endParaRPr lang="en-US" altLang="ja-JP" sz="900" u="sng" dirty="0"/>
          </a:p>
        </p:txBody>
      </p:sp>
      <p:sp>
        <p:nvSpPr>
          <p:cNvPr id="34" name="テキスト プレースホルダー 2"/>
          <p:cNvSpPr txBox="1">
            <a:spLocks/>
          </p:cNvSpPr>
          <p:nvPr/>
        </p:nvSpPr>
        <p:spPr>
          <a:xfrm>
            <a:off x="503548" y="1222520"/>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条件設定例</a:t>
            </a:r>
            <a:endParaRPr lang="en-US" altLang="ja-JP" sz="825" u="sng" dirty="0">
              <a:solidFill>
                <a:prstClr val="black"/>
              </a:solidFill>
              <a:latin typeface="メイリオ"/>
              <a:ea typeface="メイリオ"/>
            </a:endParaRPr>
          </a:p>
        </p:txBody>
      </p:sp>
    </p:spTree>
    <p:extLst>
      <p:ext uri="{BB962C8B-B14F-4D97-AF65-F5344CB8AC3E}">
        <p14:creationId xmlns:p14="http://schemas.microsoft.com/office/powerpoint/2010/main" val="31225624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163</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山形 7"/>
          <p:cNvSpPr/>
          <p:nvPr/>
        </p:nvSpPr>
        <p:spPr>
          <a:xfrm>
            <a:off x="1362626" y="854381"/>
            <a:ext cx="1152128" cy="313213"/>
          </a:xfrm>
          <a:prstGeom prst="chevron">
            <a:avLst>
              <a:gd name="adj" fmla="val 37568"/>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出力</a:t>
            </a:r>
            <a:endParaRPr kumimoji="1" lang="en-US" altLang="ja-JP" sz="800" dirty="0">
              <a:solidFill>
                <a:schemeClr val="tx1"/>
              </a:solidFill>
            </a:endParaRPr>
          </a:p>
          <a:p>
            <a:pPr algn="ctr"/>
            <a:r>
              <a:rPr kumimoji="1" lang="ja-JP" altLang="en-US" sz="800" dirty="0">
                <a:solidFill>
                  <a:schemeClr val="tx1"/>
                </a:solidFill>
              </a:rPr>
              <a:t>パターンの登録</a:t>
            </a:r>
          </a:p>
        </p:txBody>
      </p:sp>
      <p:sp>
        <p:nvSpPr>
          <p:cNvPr id="10" name="山形 9"/>
          <p:cNvSpPr/>
          <p:nvPr/>
        </p:nvSpPr>
        <p:spPr>
          <a:xfrm>
            <a:off x="2473732"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資産情報</a:t>
            </a:r>
            <a:endParaRPr kumimoji="1" lang="en-US" altLang="ja-JP" sz="800" dirty="0">
              <a:solidFill>
                <a:schemeClr val="tx1"/>
              </a:solidFill>
            </a:endParaRPr>
          </a:p>
          <a:p>
            <a:pPr algn="ctr"/>
            <a:r>
              <a:rPr kumimoji="1" lang="ja-JP" altLang="en-US" sz="800" dirty="0">
                <a:solidFill>
                  <a:schemeClr val="tx1"/>
                </a:solidFill>
              </a:rPr>
              <a:t>照会</a:t>
            </a:r>
          </a:p>
        </p:txBody>
      </p:sp>
      <p:sp>
        <p:nvSpPr>
          <p:cNvPr id="11" name="山形 10"/>
          <p:cNvSpPr/>
          <p:nvPr/>
        </p:nvSpPr>
        <p:spPr>
          <a:xfrm>
            <a:off x="3584838"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データ</a:t>
            </a:r>
            <a:endParaRPr kumimoji="1" lang="en-US" altLang="ja-JP" sz="800" dirty="0">
              <a:solidFill>
                <a:schemeClr val="tx1"/>
              </a:solidFill>
            </a:endParaRPr>
          </a:p>
          <a:p>
            <a:pPr algn="ctr"/>
            <a:r>
              <a:rPr kumimoji="1" lang="ja-JP" altLang="en-US" sz="800" dirty="0">
                <a:solidFill>
                  <a:schemeClr val="tx1"/>
                </a:solidFill>
              </a:rPr>
              <a:t>出力・取込</a:t>
            </a:r>
          </a:p>
        </p:txBody>
      </p:sp>
      <p:sp>
        <p:nvSpPr>
          <p:cNvPr id="13" name="山形 12"/>
          <p:cNvSpPr/>
          <p:nvPr/>
        </p:nvSpPr>
        <p:spPr>
          <a:xfrm>
            <a:off x="251520"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800" dirty="0">
                <a:solidFill>
                  <a:schemeClr val="tx1"/>
                </a:solidFill>
              </a:rPr>
              <a:t>表示項目</a:t>
            </a:r>
            <a:endParaRPr lang="en-US" altLang="ja-JP" sz="800" dirty="0">
              <a:solidFill>
                <a:schemeClr val="tx1"/>
              </a:solidFill>
            </a:endParaRPr>
          </a:p>
          <a:p>
            <a:pPr algn="ctr"/>
            <a:r>
              <a:rPr kumimoji="1" lang="ja-JP" altLang="en-US" sz="800" dirty="0">
                <a:solidFill>
                  <a:schemeClr val="tx1"/>
                </a:solidFill>
              </a:rPr>
              <a:t>パターンの登録</a:t>
            </a:r>
          </a:p>
        </p:txBody>
      </p:sp>
      <p:sp>
        <p:nvSpPr>
          <p:cNvPr id="3" name="正方形/長方形 2"/>
          <p:cNvSpPr/>
          <p:nvPr/>
        </p:nvSpPr>
        <p:spPr>
          <a:xfrm>
            <a:off x="5148064" y="4072568"/>
            <a:ext cx="3385425" cy="816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表 21"/>
          <p:cNvGraphicFramePr>
            <a:graphicFrameLocks noGrp="1"/>
          </p:cNvGraphicFramePr>
          <p:nvPr>
            <p:extLst>
              <p:ext uri="{D42A27DB-BD31-4B8C-83A1-F6EECF244321}">
                <p14:modId xmlns:p14="http://schemas.microsoft.com/office/powerpoint/2010/main" val="2898885535"/>
              </p:ext>
            </p:extLst>
          </p:nvPr>
        </p:nvGraphicFramePr>
        <p:xfrm>
          <a:off x="575557" y="1491634"/>
          <a:ext cx="8208443" cy="3311796"/>
        </p:xfrm>
        <a:graphic>
          <a:graphicData uri="http://schemas.openxmlformats.org/drawingml/2006/table">
            <a:tbl>
              <a:tblPr firstRow="1" bandRow="1">
                <a:tableStyleId>{21E4AEA4-8DFA-4A89-87EB-49C32662AFE0}</a:tableStyleId>
              </a:tblPr>
              <a:tblGrid>
                <a:gridCol w="2061862">
                  <a:extLst>
                    <a:ext uri="{9D8B030D-6E8A-4147-A177-3AD203B41FA5}">
                      <a16:colId xmlns:a16="http://schemas.microsoft.com/office/drawing/2014/main" val="988904688"/>
                    </a:ext>
                  </a:extLst>
                </a:gridCol>
                <a:gridCol w="6146581">
                  <a:extLst>
                    <a:ext uri="{9D8B030D-6E8A-4147-A177-3AD203B41FA5}">
                      <a16:colId xmlns:a16="http://schemas.microsoft.com/office/drawing/2014/main" val="3161134355"/>
                    </a:ext>
                  </a:extLst>
                </a:gridCol>
              </a:tblGrid>
              <a:tr h="0">
                <a:tc>
                  <a:txBody>
                    <a:bodyPr/>
                    <a:lstStyle/>
                    <a:p>
                      <a:r>
                        <a:rPr kumimoji="1" lang="ja-JP" altLang="en-US" sz="1050" dirty="0"/>
                        <a:t>条件</a:t>
                      </a:r>
                    </a:p>
                  </a:txBody>
                  <a:tcPr/>
                </a:tc>
                <a:tc>
                  <a:txBody>
                    <a:bodyPr/>
                    <a:lstStyle/>
                    <a:p>
                      <a:r>
                        <a:rPr kumimoji="1" lang="ja-JP" altLang="en-US" sz="1050" dirty="0"/>
                        <a:t>説明</a:t>
                      </a:r>
                    </a:p>
                  </a:txBody>
                  <a:tcPr/>
                </a:tc>
                <a:extLst>
                  <a:ext uri="{0D108BD9-81ED-4DB2-BD59-A6C34878D82A}">
                    <a16:rowId xmlns:a16="http://schemas.microsoft.com/office/drawing/2014/main" val="1087952774"/>
                  </a:ext>
                </a:extLst>
              </a:tr>
              <a:tr h="1620744">
                <a:tc>
                  <a:txBody>
                    <a:bodyPr/>
                    <a:lstStyle/>
                    <a:p>
                      <a:r>
                        <a:rPr kumimoji="1" lang="ja-JP" altLang="en-US" sz="1050" dirty="0"/>
                        <a:t>出力フォーマット区分</a:t>
                      </a:r>
                    </a:p>
                  </a:txBody>
                  <a:tcPr/>
                </a:tc>
                <a:tc>
                  <a:txBody>
                    <a:bodyPr/>
                    <a:lstStyle/>
                    <a:p>
                      <a:r>
                        <a:rPr kumimoji="1" lang="ja-JP" altLang="en-US" sz="1050" dirty="0"/>
                        <a:t>数字タイプ、日付タイプの項目は指定した出力フォーマットの内容で表示</a:t>
                      </a:r>
                    </a:p>
                  </a:txBody>
                  <a:tcPr/>
                </a:tc>
                <a:extLst>
                  <a:ext uri="{0D108BD9-81ED-4DB2-BD59-A6C34878D82A}">
                    <a16:rowId xmlns:a16="http://schemas.microsoft.com/office/drawing/2014/main" val="3169498227"/>
                  </a:ext>
                </a:extLst>
              </a:tr>
              <a:tr h="1188132">
                <a:tc>
                  <a:txBody>
                    <a:bodyPr/>
                    <a:lstStyle/>
                    <a:p>
                      <a:r>
                        <a:rPr kumimoji="1" lang="ja-JP" altLang="en-US" sz="1050"/>
                        <a:t>条件指定区分・値／下限上限</a:t>
                      </a:r>
                      <a:endParaRPr kumimoji="1" lang="en-US" altLang="ja-JP" sz="1050" dirty="0"/>
                    </a:p>
                    <a:p>
                      <a:endParaRPr kumimoji="1" lang="ja-JP" altLang="en-US" sz="1050" dirty="0"/>
                    </a:p>
                  </a:txBody>
                  <a:tcPr/>
                </a:tc>
                <a:tc>
                  <a:txBody>
                    <a:bodyPr/>
                    <a:lstStyle/>
                    <a:p>
                      <a:r>
                        <a:rPr kumimoji="1" lang="ja-JP" altLang="en-US" sz="1050" dirty="0"/>
                        <a:t>絞り込みの条件を設定</a:t>
                      </a:r>
                    </a:p>
                  </a:txBody>
                  <a:tcPr/>
                </a:tc>
                <a:extLst>
                  <a:ext uri="{0D108BD9-81ED-4DB2-BD59-A6C34878D82A}">
                    <a16:rowId xmlns:a16="http://schemas.microsoft.com/office/drawing/2014/main" val="18899464"/>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050" dirty="0"/>
                        <a:t>結合条件区分</a:t>
                      </a:r>
                      <a:endParaRPr kumimoji="1" lang="ja-JP" alt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絞り込み条件を複数登録する際、</a:t>
                      </a:r>
                      <a:r>
                        <a:rPr kumimoji="1" lang="en-US" altLang="ja-JP" sz="1050" dirty="0"/>
                        <a:t>AND</a:t>
                      </a:r>
                      <a:r>
                        <a:rPr kumimoji="1" lang="ja-JP" altLang="en-US" sz="1050" dirty="0"/>
                        <a:t>（かつ）、</a:t>
                      </a:r>
                      <a:r>
                        <a:rPr kumimoji="1" lang="en-US" altLang="ja-JP" sz="1050" dirty="0"/>
                        <a:t>OR</a:t>
                      </a:r>
                      <a:r>
                        <a:rPr kumimoji="1" lang="ja-JP" altLang="en-US" sz="1050" dirty="0"/>
                        <a:t>（または）のどちらで結合するかを指定</a:t>
                      </a:r>
                    </a:p>
                  </a:txBody>
                  <a:tcPr/>
                </a:tc>
                <a:extLst>
                  <a:ext uri="{0D108BD9-81ED-4DB2-BD59-A6C34878D82A}">
                    <a16:rowId xmlns:a16="http://schemas.microsoft.com/office/drawing/2014/main" val="3073490863"/>
                  </a:ext>
                </a:extLst>
              </a:tr>
            </a:tbl>
          </a:graphicData>
        </a:graphic>
      </p:graphicFrame>
      <p:sp>
        <p:nvSpPr>
          <p:cNvPr id="21" name="テキスト プレースホルダー 2"/>
          <p:cNvSpPr txBox="1">
            <a:spLocks/>
          </p:cNvSpPr>
          <p:nvPr/>
        </p:nvSpPr>
        <p:spPr>
          <a:xfrm>
            <a:off x="503548" y="1222520"/>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条件設定例</a:t>
            </a:r>
            <a:endParaRPr lang="en-US" altLang="ja-JP" sz="825" u="sng" dirty="0">
              <a:solidFill>
                <a:prstClr val="black"/>
              </a:solidFill>
              <a:latin typeface="メイリオ"/>
              <a:ea typeface="メイリオ"/>
            </a:endParaRPr>
          </a:p>
        </p:txBody>
      </p:sp>
      <p:graphicFrame>
        <p:nvGraphicFramePr>
          <p:cNvPr id="25" name="表 24"/>
          <p:cNvGraphicFramePr>
            <a:graphicFrameLocks noGrp="1"/>
          </p:cNvGraphicFramePr>
          <p:nvPr>
            <p:extLst>
              <p:ext uri="{D42A27DB-BD31-4B8C-83A1-F6EECF244321}">
                <p14:modId xmlns:p14="http://schemas.microsoft.com/office/powerpoint/2010/main" val="3274590444"/>
              </p:ext>
            </p:extLst>
          </p:nvPr>
        </p:nvGraphicFramePr>
        <p:xfrm>
          <a:off x="2835213" y="1975666"/>
          <a:ext cx="2708895" cy="1280160"/>
        </p:xfrm>
        <a:graphic>
          <a:graphicData uri="http://schemas.openxmlformats.org/drawingml/2006/table">
            <a:tbl>
              <a:tblPr firstRow="1" bandRow="1">
                <a:tableStyleId>{93296810-A885-4BE3-A3E7-6D5BEEA58F35}</a:tableStyleId>
              </a:tblPr>
              <a:tblGrid>
                <a:gridCol w="1210104">
                  <a:extLst>
                    <a:ext uri="{9D8B030D-6E8A-4147-A177-3AD203B41FA5}">
                      <a16:colId xmlns:a16="http://schemas.microsoft.com/office/drawing/2014/main" val="3605468794"/>
                    </a:ext>
                  </a:extLst>
                </a:gridCol>
                <a:gridCol w="1498791">
                  <a:extLst>
                    <a:ext uri="{9D8B030D-6E8A-4147-A177-3AD203B41FA5}">
                      <a16:colId xmlns:a16="http://schemas.microsoft.com/office/drawing/2014/main" val="3789424605"/>
                    </a:ext>
                  </a:extLst>
                </a:gridCol>
              </a:tblGrid>
              <a:tr h="141891">
                <a:tc>
                  <a:txBody>
                    <a:bodyPr/>
                    <a:lstStyle/>
                    <a:p>
                      <a:r>
                        <a:rPr kumimoji="1" lang="ja-JP" altLang="en-US" sz="800" dirty="0"/>
                        <a:t>出力フォーマット区分</a:t>
                      </a:r>
                    </a:p>
                  </a:txBody>
                  <a:tcPr/>
                </a:tc>
                <a:tc>
                  <a:txBody>
                    <a:bodyPr/>
                    <a:lstStyle/>
                    <a:p>
                      <a:r>
                        <a:rPr kumimoji="1" lang="ja-JP" altLang="en-US" sz="800" dirty="0"/>
                        <a:t>出力内容</a:t>
                      </a:r>
                    </a:p>
                  </a:txBody>
                  <a:tcPr/>
                </a:tc>
                <a:extLst>
                  <a:ext uri="{0D108BD9-81ED-4DB2-BD59-A6C34878D82A}">
                    <a16:rowId xmlns:a16="http://schemas.microsoft.com/office/drawing/2014/main" val="2452939904"/>
                  </a:ext>
                </a:extLst>
              </a:tr>
              <a:tr h="141891">
                <a:tc>
                  <a:txBody>
                    <a:bodyPr/>
                    <a:lstStyle/>
                    <a:p>
                      <a:r>
                        <a:rPr kumimoji="1" lang="ja-JP" altLang="en-US" sz="800" dirty="0"/>
                        <a:t>編集なし</a:t>
                      </a:r>
                    </a:p>
                  </a:txBody>
                  <a:tcPr>
                    <a:solidFill>
                      <a:srgbClr val="F8D1CB"/>
                    </a:solidFill>
                  </a:tcPr>
                </a:tc>
                <a:tc>
                  <a:txBody>
                    <a:bodyPr/>
                    <a:lstStyle/>
                    <a:p>
                      <a:pPr algn="l"/>
                      <a:r>
                        <a:rPr kumimoji="1" lang="en-US" altLang="ja-JP" sz="800" dirty="0"/>
                        <a:t>DB</a:t>
                      </a:r>
                      <a:r>
                        <a:rPr kumimoji="1" lang="ja-JP" altLang="en-US" sz="800" dirty="0"/>
                        <a:t>値のまま出力</a:t>
                      </a:r>
                    </a:p>
                  </a:txBody>
                  <a:tcPr/>
                </a:tc>
                <a:extLst>
                  <a:ext uri="{0D108BD9-81ED-4DB2-BD59-A6C34878D82A}">
                    <a16:rowId xmlns:a16="http://schemas.microsoft.com/office/drawing/2014/main" val="3223150721"/>
                  </a:ext>
                </a:extLst>
              </a:tr>
              <a:tr h="141891">
                <a:tc>
                  <a:txBody>
                    <a:bodyPr/>
                    <a:lstStyle/>
                    <a:p>
                      <a:r>
                        <a:rPr kumimoji="1" lang="ja-JP" altLang="en-US" sz="800" dirty="0"/>
                        <a:t>カンマ編集あり</a:t>
                      </a:r>
                    </a:p>
                  </a:txBody>
                  <a:tcPr/>
                </a:tc>
                <a:tc>
                  <a:txBody>
                    <a:bodyPr/>
                    <a:lstStyle/>
                    <a:p>
                      <a:pPr algn="l"/>
                      <a:r>
                        <a:rPr kumimoji="1" lang="en-US" altLang="ja-JP" sz="800" dirty="0"/>
                        <a:t>1,000,000</a:t>
                      </a:r>
                      <a:endParaRPr kumimoji="1" lang="ja-JP" altLang="en-US" sz="800" dirty="0"/>
                    </a:p>
                  </a:txBody>
                  <a:tcPr/>
                </a:tc>
                <a:extLst>
                  <a:ext uri="{0D108BD9-81ED-4DB2-BD59-A6C34878D82A}">
                    <a16:rowId xmlns:a16="http://schemas.microsoft.com/office/drawing/2014/main" val="250815892"/>
                  </a:ext>
                </a:extLst>
              </a:tr>
              <a:tr h="141891">
                <a:tc>
                  <a:txBody>
                    <a:bodyPr/>
                    <a:lstStyle/>
                    <a:p>
                      <a:r>
                        <a:rPr kumimoji="1" lang="ja-JP" altLang="en-US" sz="800" dirty="0"/>
                        <a:t>日時</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err="1">
                          <a:solidFill>
                            <a:schemeClr val="tx1"/>
                          </a:solidFill>
                        </a:rPr>
                        <a:t>yyyy</a:t>
                      </a:r>
                      <a:r>
                        <a:rPr kumimoji="1" lang="en-US" altLang="ja-JP" sz="800" dirty="0">
                          <a:solidFill>
                            <a:schemeClr val="tx1"/>
                          </a:solidFill>
                        </a:rPr>
                        <a:t>/mm/dd </a:t>
                      </a:r>
                      <a:r>
                        <a:rPr kumimoji="1" lang="en-US" altLang="ja-JP" sz="800" dirty="0" err="1">
                          <a:solidFill>
                            <a:schemeClr val="tx1"/>
                          </a:solidFill>
                        </a:rPr>
                        <a:t>HH:mm:ss</a:t>
                      </a:r>
                      <a:endParaRPr kumimoji="1" lang="ja-JP" altLang="en-US" sz="800" dirty="0">
                        <a:solidFill>
                          <a:schemeClr val="tx1"/>
                        </a:solidFill>
                      </a:endParaRPr>
                    </a:p>
                  </a:txBody>
                  <a:tcPr/>
                </a:tc>
                <a:extLst>
                  <a:ext uri="{0D108BD9-81ED-4DB2-BD59-A6C34878D82A}">
                    <a16:rowId xmlns:a16="http://schemas.microsoft.com/office/drawing/2014/main" val="4117638677"/>
                  </a:ext>
                </a:extLst>
              </a:tr>
              <a:tr h="141891">
                <a:tc>
                  <a:txBody>
                    <a:bodyPr/>
                    <a:lstStyle/>
                    <a:p>
                      <a:r>
                        <a:rPr kumimoji="1" lang="ja-JP" altLang="en-US" sz="800" dirty="0"/>
                        <a:t>年月日</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err="1">
                          <a:solidFill>
                            <a:schemeClr val="tx1"/>
                          </a:solidFill>
                        </a:rPr>
                        <a:t>yyyy</a:t>
                      </a:r>
                      <a:r>
                        <a:rPr kumimoji="1" lang="en-US" altLang="ja-JP" sz="800" dirty="0">
                          <a:solidFill>
                            <a:schemeClr val="tx1"/>
                          </a:solidFill>
                        </a:rPr>
                        <a:t>/mm/dd</a:t>
                      </a:r>
                      <a:endParaRPr kumimoji="1" lang="ja-JP" altLang="en-US" sz="800" dirty="0">
                        <a:solidFill>
                          <a:schemeClr val="tx1"/>
                        </a:solidFill>
                      </a:endParaRPr>
                    </a:p>
                  </a:txBody>
                  <a:tcPr/>
                </a:tc>
                <a:extLst>
                  <a:ext uri="{0D108BD9-81ED-4DB2-BD59-A6C34878D82A}">
                    <a16:rowId xmlns:a16="http://schemas.microsoft.com/office/drawing/2014/main" val="897144455"/>
                  </a:ext>
                </a:extLst>
              </a:tr>
              <a:tr h="141891">
                <a:tc>
                  <a:txBody>
                    <a:bodyPr/>
                    <a:lstStyle/>
                    <a:p>
                      <a:r>
                        <a:rPr kumimoji="1" lang="ja-JP" altLang="en-US" sz="800" dirty="0"/>
                        <a:t>年月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err="1">
                          <a:solidFill>
                            <a:schemeClr val="tx1"/>
                          </a:solidFill>
                        </a:rPr>
                        <a:t>yyyy</a:t>
                      </a:r>
                      <a:r>
                        <a:rPr kumimoji="1" lang="en-US" altLang="ja-JP" sz="800" dirty="0">
                          <a:solidFill>
                            <a:schemeClr val="tx1"/>
                          </a:solidFill>
                        </a:rPr>
                        <a:t>/mm</a:t>
                      </a:r>
                      <a:endParaRPr kumimoji="1" lang="ja-JP" altLang="en-US" sz="800" dirty="0">
                        <a:solidFill>
                          <a:schemeClr val="tx1"/>
                        </a:solidFill>
                      </a:endParaRPr>
                    </a:p>
                  </a:txBody>
                  <a:tcPr/>
                </a:tc>
                <a:extLst>
                  <a:ext uri="{0D108BD9-81ED-4DB2-BD59-A6C34878D82A}">
                    <a16:rowId xmlns:a16="http://schemas.microsoft.com/office/drawing/2014/main" val="3226401983"/>
                  </a:ext>
                </a:extLst>
              </a:tr>
            </a:tbl>
          </a:graphicData>
        </a:graphic>
      </p:graphicFrame>
      <p:graphicFrame>
        <p:nvGraphicFramePr>
          <p:cNvPr id="38" name="表 37"/>
          <p:cNvGraphicFramePr>
            <a:graphicFrameLocks noGrp="1"/>
          </p:cNvGraphicFramePr>
          <p:nvPr>
            <p:extLst>
              <p:ext uri="{D42A27DB-BD31-4B8C-83A1-F6EECF244321}">
                <p14:modId xmlns:p14="http://schemas.microsoft.com/office/powerpoint/2010/main" val="2389540896"/>
              </p:ext>
            </p:extLst>
          </p:nvPr>
        </p:nvGraphicFramePr>
        <p:xfrm>
          <a:off x="5571517" y="1975666"/>
          <a:ext cx="2708895" cy="1280160"/>
        </p:xfrm>
        <a:graphic>
          <a:graphicData uri="http://schemas.openxmlformats.org/drawingml/2006/table">
            <a:tbl>
              <a:tblPr firstRow="1" bandRow="1">
                <a:tableStyleId>{93296810-A885-4BE3-A3E7-6D5BEEA58F35}</a:tableStyleId>
              </a:tblPr>
              <a:tblGrid>
                <a:gridCol w="1210104">
                  <a:extLst>
                    <a:ext uri="{9D8B030D-6E8A-4147-A177-3AD203B41FA5}">
                      <a16:colId xmlns:a16="http://schemas.microsoft.com/office/drawing/2014/main" val="3605468794"/>
                    </a:ext>
                  </a:extLst>
                </a:gridCol>
                <a:gridCol w="1498791">
                  <a:extLst>
                    <a:ext uri="{9D8B030D-6E8A-4147-A177-3AD203B41FA5}">
                      <a16:colId xmlns:a16="http://schemas.microsoft.com/office/drawing/2014/main" val="3789424605"/>
                    </a:ext>
                  </a:extLst>
                </a:gridCol>
              </a:tblGrid>
              <a:tr h="141891">
                <a:tc>
                  <a:txBody>
                    <a:bodyPr/>
                    <a:lstStyle/>
                    <a:p>
                      <a:r>
                        <a:rPr kumimoji="1" lang="ja-JP" altLang="en-US" sz="800" dirty="0"/>
                        <a:t>出力フォーマット区分</a:t>
                      </a:r>
                    </a:p>
                  </a:txBody>
                  <a:tcPr/>
                </a:tc>
                <a:tc>
                  <a:txBody>
                    <a:bodyPr/>
                    <a:lstStyle/>
                    <a:p>
                      <a:r>
                        <a:rPr kumimoji="1" lang="ja-JP" altLang="en-US" sz="800" dirty="0"/>
                        <a:t>出力内容</a:t>
                      </a:r>
                    </a:p>
                  </a:txBody>
                  <a:tcPr/>
                </a:tc>
                <a:extLst>
                  <a:ext uri="{0D108BD9-81ED-4DB2-BD59-A6C34878D82A}">
                    <a16:rowId xmlns:a16="http://schemas.microsoft.com/office/drawing/2014/main" val="2452939904"/>
                  </a:ext>
                </a:extLst>
              </a:tr>
              <a:tr h="141891">
                <a:tc>
                  <a:txBody>
                    <a:bodyPr/>
                    <a:lstStyle/>
                    <a:p>
                      <a:r>
                        <a:rPr kumimoji="1" lang="ja-JP" altLang="en-US" sz="800" dirty="0"/>
                        <a:t>月日</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rPr>
                        <a:t>mm/dd</a:t>
                      </a:r>
                      <a:endParaRPr kumimoji="1" lang="ja-JP" altLang="en-US" sz="800" dirty="0">
                        <a:solidFill>
                          <a:schemeClr val="tx1"/>
                        </a:solidFill>
                      </a:endParaRPr>
                    </a:p>
                  </a:txBody>
                  <a:tcPr/>
                </a:tc>
                <a:extLst>
                  <a:ext uri="{0D108BD9-81ED-4DB2-BD59-A6C34878D82A}">
                    <a16:rowId xmlns:a16="http://schemas.microsoft.com/office/drawing/2014/main" val="3226401983"/>
                  </a:ext>
                </a:extLst>
              </a:tr>
              <a:tr h="1418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年</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err="1">
                          <a:solidFill>
                            <a:schemeClr val="tx1"/>
                          </a:solidFill>
                        </a:rPr>
                        <a:t>yyyy</a:t>
                      </a:r>
                      <a:endParaRPr kumimoji="1" lang="ja-JP" altLang="en-US" sz="800" dirty="0">
                        <a:solidFill>
                          <a:schemeClr val="tx1"/>
                        </a:solidFill>
                      </a:endParaRPr>
                    </a:p>
                  </a:txBody>
                  <a:tcPr/>
                </a:tc>
                <a:extLst>
                  <a:ext uri="{0D108BD9-81ED-4DB2-BD59-A6C34878D82A}">
                    <a16:rowId xmlns:a16="http://schemas.microsoft.com/office/drawing/2014/main" val="212934850"/>
                  </a:ext>
                </a:extLst>
              </a:tr>
              <a:tr h="141891">
                <a:tc>
                  <a:txBody>
                    <a:bodyPr/>
                    <a:lstStyle/>
                    <a:p>
                      <a:r>
                        <a:rPr kumimoji="1" lang="ja-JP" altLang="en-US" sz="800" dirty="0"/>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rPr>
                        <a:t>mm</a:t>
                      </a:r>
                      <a:endParaRPr kumimoji="1" lang="ja-JP" altLang="en-US" sz="800" dirty="0">
                        <a:solidFill>
                          <a:schemeClr val="tx1"/>
                        </a:solidFill>
                      </a:endParaRPr>
                    </a:p>
                  </a:txBody>
                  <a:tcPr/>
                </a:tc>
                <a:extLst>
                  <a:ext uri="{0D108BD9-81ED-4DB2-BD59-A6C34878D82A}">
                    <a16:rowId xmlns:a16="http://schemas.microsoft.com/office/drawing/2014/main" val="1676388443"/>
                  </a:ext>
                </a:extLst>
              </a:tr>
              <a:tr h="141891">
                <a:tc>
                  <a:txBody>
                    <a:bodyPr/>
                    <a:lstStyle/>
                    <a:p>
                      <a:r>
                        <a:rPr kumimoji="1" lang="ja-JP" altLang="en-US" sz="800" dirty="0"/>
                        <a:t>日</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rPr>
                        <a:t>dd</a:t>
                      </a:r>
                      <a:endParaRPr kumimoji="1" lang="ja-JP" altLang="en-US" sz="800" dirty="0">
                        <a:solidFill>
                          <a:schemeClr val="tx1"/>
                        </a:solidFill>
                      </a:endParaRPr>
                    </a:p>
                  </a:txBody>
                  <a:tcPr/>
                </a:tc>
                <a:extLst>
                  <a:ext uri="{0D108BD9-81ED-4DB2-BD59-A6C34878D82A}">
                    <a16:rowId xmlns:a16="http://schemas.microsoft.com/office/drawing/2014/main" val="2026583800"/>
                  </a:ext>
                </a:extLst>
              </a:tr>
              <a:tr h="141891">
                <a:tc>
                  <a:txBody>
                    <a:bodyPr/>
                    <a:lstStyle/>
                    <a:p>
                      <a:endParaRPr kumimoji="1" lang="ja-JP" altLang="en-US" sz="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solidFill>
                          <a:schemeClr val="tx1"/>
                        </a:solidFill>
                      </a:endParaRPr>
                    </a:p>
                  </a:txBody>
                  <a:tcPr/>
                </a:tc>
                <a:extLst>
                  <a:ext uri="{0D108BD9-81ED-4DB2-BD59-A6C34878D82A}">
                    <a16:rowId xmlns:a16="http://schemas.microsoft.com/office/drawing/2014/main" val="4293650778"/>
                  </a:ext>
                </a:extLst>
              </a:tr>
            </a:tbl>
          </a:graphicData>
        </a:graphic>
      </p:graphicFrame>
      <p:graphicFrame>
        <p:nvGraphicFramePr>
          <p:cNvPr id="39" name="表 38"/>
          <p:cNvGraphicFramePr>
            <a:graphicFrameLocks noGrp="1"/>
          </p:cNvGraphicFramePr>
          <p:nvPr>
            <p:extLst>
              <p:ext uri="{D42A27DB-BD31-4B8C-83A1-F6EECF244321}">
                <p14:modId xmlns:p14="http://schemas.microsoft.com/office/powerpoint/2010/main" val="889132280"/>
              </p:ext>
            </p:extLst>
          </p:nvPr>
        </p:nvGraphicFramePr>
        <p:xfrm>
          <a:off x="2835213" y="3590518"/>
          <a:ext cx="5698276" cy="853440"/>
        </p:xfrm>
        <a:graphic>
          <a:graphicData uri="http://schemas.openxmlformats.org/drawingml/2006/table">
            <a:tbl>
              <a:tblPr firstRow="1" bandRow="1">
                <a:tableStyleId>{93296810-A885-4BE3-A3E7-6D5BEEA58F35}</a:tableStyleId>
              </a:tblPr>
              <a:tblGrid>
                <a:gridCol w="2636887">
                  <a:extLst>
                    <a:ext uri="{9D8B030D-6E8A-4147-A177-3AD203B41FA5}">
                      <a16:colId xmlns:a16="http://schemas.microsoft.com/office/drawing/2014/main" val="3789424605"/>
                    </a:ext>
                  </a:extLst>
                </a:gridCol>
                <a:gridCol w="1404156">
                  <a:extLst>
                    <a:ext uri="{9D8B030D-6E8A-4147-A177-3AD203B41FA5}">
                      <a16:colId xmlns:a16="http://schemas.microsoft.com/office/drawing/2014/main" val="4171056608"/>
                    </a:ext>
                  </a:extLst>
                </a:gridCol>
                <a:gridCol w="1657233">
                  <a:extLst>
                    <a:ext uri="{9D8B030D-6E8A-4147-A177-3AD203B41FA5}">
                      <a16:colId xmlns:a16="http://schemas.microsoft.com/office/drawing/2014/main" val="983489646"/>
                    </a:ext>
                  </a:extLst>
                </a:gridCol>
              </a:tblGrid>
              <a:tr h="206747">
                <a:tc>
                  <a:txBody>
                    <a:bodyPr/>
                    <a:lstStyle/>
                    <a:p>
                      <a:r>
                        <a:rPr kumimoji="1" lang="ja-JP" altLang="en-US" sz="800" dirty="0"/>
                        <a:t>取得内容</a:t>
                      </a:r>
                    </a:p>
                  </a:txBody>
                  <a:tcPr/>
                </a:tc>
                <a:tc>
                  <a:txBody>
                    <a:bodyPr/>
                    <a:lstStyle/>
                    <a:p>
                      <a:r>
                        <a:rPr kumimoji="1" lang="ja-JP" altLang="en-US" sz="800" dirty="0"/>
                        <a:t>条件指定区分</a:t>
                      </a:r>
                    </a:p>
                  </a:txBody>
                  <a:tcPr/>
                </a:tc>
                <a:tc>
                  <a:txBody>
                    <a:bodyPr/>
                    <a:lstStyle/>
                    <a:p>
                      <a:r>
                        <a:rPr kumimoji="1" lang="ja-JP" altLang="en-US" sz="800" dirty="0"/>
                        <a:t>値／下限上限</a:t>
                      </a:r>
                    </a:p>
                  </a:txBody>
                  <a:tcPr/>
                </a:tc>
                <a:extLst>
                  <a:ext uri="{0D108BD9-81ED-4DB2-BD59-A6C34878D82A}">
                    <a16:rowId xmlns:a16="http://schemas.microsoft.com/office/drawing/2014/main" val="2452939904"/>
                  </a:ext>
                </a:extLst>
              </a:tr>
              <a:tr h="141891">
                <a:tc>
                  <a:txBody>
                    <a:bodyPr/>
                    <a:lstStyle/>
                    <a:p>
                      <a:pPr algn="l"/>
                      <a:r>
                        <a:rPr kumimoji="1" lang="ja-JP" altLang="en-US" sz="800" dirty="0"/>
                        <a:t>部門コードが</a:t>
                      </a:r>
                      <a:r>
                        <a:rPr kumimoji="1" lang="en-US" altLang="ja-JP" sz="800" dirty="0"/>
                        <a:t>11100</a:t>
                      </a:r>
                      <a:r>
                        <a:rPr kumimoji="1" lang="ja-JP" altLang="en-US" sz="800" dirty="0"/>
                        <a:t>の資産を取得したい</a:t>
                      </a:r>
                    </a:p>
                  </a:txBody>
                  <a:tcPr/>
                </a:tc>
                <a:tc>
                  <a:txBody>
                    <a:bodyPr/>
                    <a:lstStyle/>
                    <a:p>
                      <a:r>
                        <a:rPr kumimoji="1" lang="ja-JP" altLang="en-US" sz="800" dirty="0"/>
                        <a:t>＝</a:t>
                      </a:r>
                    </a:p>
                  </a:txBody>
                  <a:tcPr/>
                </a:tc>
                <a:tc>
                  <a:txBody>
                    <a:bodyPr/>
                    <a:lstStyle/>
                    <a:p>
                      <a:pPr algn="l"/>
                      <a:r>
                        <a:rPr kumimoji="1" lang="ja-JP" altLang="en-US" sz="800" dirty="0"/>
                        <a:t>値：</a:t>
                      </a:r>
                      <a:r>
                        <a:rPr kumimoji="1" lang="en-US" altLang="ja-JP" sz="800" dirty="0"/>
                        <a:t>11100</a:t>
                      </a:r>
                      <a:endParaRPr kumimoji="1" lang="ja-JP" altLang="en-US" sz="800" dirty="0"/>
                    </a:p>
                  </a:txBody>
                  <a:tcPr/>
                </a:tc>
                <a:extLst>
                  <a:ext uri="{0D108BD9-81ED-4DB2-BD59-A6C34878D82A}">
                    <a16:rowId xmlns:a16="http://schemas.microsoft.com/office/drawing/2014/main" val="3223150721"/>
                  </a:ext>
                </a:extLst>
              </a:tr>
              <a:tr h="141891">
                <a:tc>
                  <a:txBody>
                    <a:bodyPr/>
                    <a:lstStyle/>
                    <a:p>
                      <a:pPr algn="l"/>
                      <a:r>
                        <a:rPr kumimoji="1" lang="ja-JP" altLang="en-US" sz="800" dirty="0"/>
                        <a:t>部門コードが</a:t>
                      </a:r>
                      <a:r>
                        <a:rPr kumimoji="1" lang="en-US" altLang="ja-JP" sz="800" dirty="0"/>
                        <a:t>11100~19900</a:t>
                      </a:r>
                      <a:r>
                        <a:rPr kumimoji="1" lang="ja-JP" altLang="en-US" sz="800" dirty="0"/>
                        <a:t>の資産を取得したい</a:t>
                      </a:r>
                    </a:p>
                  </a:txBody>
                  <a:tcPr/>
                </a:tc>
                <a:tc>
                  <a:txBody>
                    <a:bodyPr/>
                    <a:lstStyle/>
                    <a:p>
                      <a:r>
                        <a:rPr kumimoji="1" lang="ja-JP" altLang="en-US" sz="800" dirty="0"/>
                        <a:t>範囲</a:t>
                      </a:r>
                    </a:p>
                  </a:txBody>
                  <a:tcPr/>
                </a:tc>
                <a:tc>
                  <a:txBody>
                    <a:bodyPr/>
                    <a:lstStyle/>
                    <a:p>
                      <a:pPr algn="l"/>
                      <a:r>
                        <a:rPr kumimoji="1" lang="ja-JP" altLang="en-US" sz="800" dirty="0"/>
                        <a:t>下限：</a:t>
                      </a:r>
                      <a:r>
                        <a:rPr kumimoji="1" lang="en-US" altLang="ja-JP" sz="800" dirty="0"/>
                        <a:t>11100</a:t>
                      </a:r>
                      <a:r>
                        <a:rPr kumimoji="1" lang="ja-JP" altLang="en-US" sz="800" dirty="0"/>
                        <a:t>／上限：</a:t>
                      </a:r>
                      <a:r>
                        <a:rPr kumimoji="1" lang="en-US" altLang="ja-JP" sz="800" dirty="0"/>
                        <a:t>19900</a:t>
                      </a:r>
                      <a:endParaRPr kumimoji="1" lang="ja-JP" altLang="en-US" sz="800" dirty="0"/>
                    </a:p>
                  </a:txBody>
                  <a:tcPr/>
                </a:tc>
                <a:extLst>
                  <a:ext uri="{0D108BD9-81ED-4DB2-BD59-A6C34878D82A}">
                    <a16:rowId xmlns:a16="http://schemas.microsoft.com/office/drawing/2014/main" val="250815892"/>
                  </a:ext>
                </a:extLst>
              </a:tr>
              <a:tr h="1418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資産名称に「事務所用」が含まれる資産を取得したい</a:t>
                      </a:r>
                    </a:p>
                  </a:txBody>
                  <a:tcPr/>
                </a:tc>
                <a:tc>
                  <a:txBody>
                    <a:bodyPr/>
                    <a:lstStyle/>
                    <a:p>
                      <a:r>
                        <a:rPr kumimoji="1" lang="ja-JP" altLang="en-US" sz="800" dirty="0"/>
                        <a:t>文字列（部分一致）</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値：事務所用</a:t>
                      </a:r>
                    </a:p>
                  </a:txBody>
                  <a:tcPr/>
                </a:tc>
                <a:extLst>
                  <a:ext uri="{0D108BD9-81ED-4DB2-BD59-A6C34878D82A}">
                    <a16:rowId xmlns:a16="http://schemas.microsoft.com/office/drawing/2014/main" val="4117638677"/>
                  </a:ext>
                </a:extLst>
              </a:tr>
            </a:tbl>
          </a:graphicData>
        </a:graphic>
      </p:graphicFrame>
    </p:spTree>
    <p:extLst>
      <p:ext uri="{BB962C8B-B14F-4D97-AF65-F5344CB8AC3E}">
        <p14:creationId xmlns:p14="http://schemas.microsoft.com/office/powerpoint/2010/main" val="14424515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rotWithShape="1">
          <a:blip r:embed="rId2"/>
          <a:srcRect r="8035"/>
          <a:stretch/>
        </p:blipFill>
        <p:spPr>
          <a:xfrm>
            <a:off x="323528" y="2490640"/>
            <a:ext cx="4536504" cy="1921646"/>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164</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山形 7"/>
          <p:cNvSpPr/>
          <p:nvPr/>
        </p:nvSpPr>
        <p:spPr>
          <a:xfrm>
            <a:off x="1362626"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出力</a:t>
            </a:r>
            <a:endParaRPr kumimoji="1" lang="en-US" altLang="ja-JP" sz="800" dirty="0">
              <a:solidFill>
                <a:schemeClr val="tx1"/>
              </a:solidFill>
            </a:endParaRPr>
          </a:p>
          <a:p>
            <a:pPr algn="ctr"/>
            <a:r>
              <a:rPr kumimoji="1" lang="ja-JP" altLang="en-US" sz="800" dirty="0">
                <a:solidFill>
                  <a:schemeClr val="tx1"/>
                </a:solidFill>
              </a:rPr>
              <a:t>パターンの登録</a:t>
            </a:r>
          </a:p>
        </p:txBody>
      </p:sp>
      <p:sp>
        <p:nvSpPr>
          <p:cNvPr id="10" name="山形 9"/>
          <p:cNvSpPr/>
          <p:nvPr/>
        </p:nvSpPr>
        <p:spPr>
          <a:xfrm>
            <a:off x="2473732" y="854381"/>
            <a:ext cx="1152128" cy="313213"/>
          </a:xfrm>
          <a:prstGeom prst="chevron">
            <a:avLst>
              <a:gd name="adj" fmla="val 3756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資産情報</a:t>
            </a:r>
            <a:endParaRPr kumimoji="1" lang="en-US" altLang="ja-JP" sz="800" dirty="0">
              <a:solidFill>
                <a:schemeClr val="tx1"/>
              </a:solidFill>
            </a:endParaRPr>
          </a:p>
          <a:p>
            <a:pPr algn="ctr"/>
            <a:r>
              <a:rPr kumimoji="1" lang="ja-JP" altLang="en-US" sz="800" dirty="0">
                <a:solidFill>
                  <a:schemeClr val="tx1"/>
                </a:solidFill>
              </a:rPr>
              <a:t>照会</a:t>
            </a:r>
          </a:p>
        </p:txBody>
      </p:sp>
      <p:sp>
        <p:nvSpPr>
          <p:cNvPr id="11" name="山形 10"/>
          <p:cNvSpPr/>
          <p:nvPr/>
        </p:nvSpPr>
        <p:spPr>
          <a:xfrm>
            <a:off x="3584838"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データ</a:t>
            </a:r>
            <a:endParaRPr kumimoji="1" lang="en-US" altLang="ja-JP" sz="800" dirty="0">
              <a:solidFill>
                <a:schemeClr val="tx1"/>
              </a:solidFill>
            </a:endParaRPr>
          </a:p>
          <a:p>
            <a:pPr algn="ctr"/>
            <a:r>
              <a:rPr kumimoji="1" lang="ja-JP" altLang="en-US" sz="800" dirty="0">
                <a:solidFill>
                  <a:schemeClr val="tx1"/>
                </a:solidFill>
              </a:rPr>
              <a:t>出力・取込</a:t>
            </a:r>
          </a:p>
        </p:txBody>
      </p:sp>
      <p:sp>
        <p:nvSpPr>
          <p:cNvPr id="13" name="山形 12"/>
          <p:cNvSpPr/>
          <p:nvPr/>
        </p:nvSpPr>
        <p:spPr>
          <a:xfrm>
            <a:off x="251520"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800" dirty="0">
                <a:solidFill>
                  <a:schemeClr val="tx1"/>
                </a:solidFill>
              </a:rPr>
              <a:t>表示項目</a:t>
            </a:r>
            <a:endParaRPr lang="en-US" altLang="ja-JP" sz="800" dirty="0">
              <a:solidFill>
                <a:schemeClr val="tx1"/>
              </a:solidFill>
            </a:endParaRPr>
          </a:p>
          <a:p>
            <a:pPr algn="ctr"/>
            <a:r>
              <a:rPr kumimoji="1" lang="ja-JP" altLang="en-US" sz="800" dirty="0">
                <a:solidFill>
                  <a:schemeClr val="tx1"/>
                </a:solidFill>
              </a:rPr>
              <a:t>パターンの登録</a:t>
            </a:r>
          </a:p>
        </p:txBody>
      </p:sp>
      <p:sp>
        <p:nvSpPr>
          <p:cNvPr id="18" name="テキスト プレースホルダー 2"/>
          <p:cNvSpPr txBox="1">
            <a:spLocks/>
          </p:cNvSpPr>
          <p:nvPr/>
        </p:nvSpPr>
        <p:spPr>
          <a:xfrm>
            <a:off x="179511" y="1286427"/>
            <a:ext cx="4557455" cy="81743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200">
                <a:solidFill>
                  <a:prstClr val="black"/>
                </a:solidFill>
              </a:rPr>
              <a:t>画面のグリッド機能で</a:t>
            </a:r>
            <a:r>
              <a:rPr lang="en-US" altLang="ja-JP" sz="1200" dirty="0">
                <a:solidFill>
                  <a:prstClr val="black"/>
                </a:solidFill>
              </a:rPr>
              <a:t>Excel</a:t>
            </a:r>
            <a:r>
              <a:rPr lang="ja-JP" altLang="en-US" sz="1200">
                <a:solidFill>
                  <a:prstClr val="black"/>
                </a:solidFill>
              </a:rPr>
              <a:t>出力や、</a:t>
            </a:r>
            <a:r>
              <a:rPr lang="en-US" altLang="ja-JP" sz="1200" dirty="0">
                <a:solidFill>
                  <a:prstClr val="black"/>
                </a:solidFill>
              </a:rPr>
              <a:t>Pivot</a:t>
            </a:r>
            <a:r>
              <a:rPr lang="ja-JP" altLang="en-US" sz="1200">
                <a:solidFill>
                  <a:prstClr val="black"/>
                </a:solidFill>
              </a:rPr>
              <a:t>や</a:t>
            </a:r>
            <a:r>
              <a:rPr lang="en-US" altLang="ja-JP" sz="1200" dirty="0" err="1">
                <a:solidFill>
                  <a:prstClr val="black"/>
                </a:solidFill>
              </a:rPr>
              <a:t>ReportPlus</a:t>
            </a:r>
            <a:r>
              <a:rPr lang="ja-JP" altLang="en-US" sz="1200">
                <a:solidFill>
                  <a:prstClr val="black"/>
                </a:solidFill>
              </a:rPr>
              <a:t>機能を利用したデータ分析などがおこなえます</a:t>
            </a:r>
            <a:endParaRPr lang="en-US" altLang="ja-JP" sz="1200">
              <a:solidFill>
                <a:prstClr val="black"/>
              </a:solidFill>
              <a:latin typeface="メイリオ"/>
              <a:ea typeface="メイリオ"/>
            </a:endParaRPr>
          </a:p>
        </p:txBody>
      </p:sp>
      <p:sp>
        <p:nvSpPr>
          <p:cNvPr id="21" name="テキスト プレースホルダー 2"/>
          <p:cNvSpPr txBox="1">
            <a:spLocks/>
          </p:cNvSpPr>
          <p:nvPr/>
        </p:nvSpPr>
        <p:spPr>
          <a:xfrm>
            <a:off x="222643" y="2261461"/>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a:t>
            </a:r>
            <a:endParaRPr lang="en-US" altLang="ja-JP" sz="825" u="sng" dirty="0">
              <a:solidFill>
                <a:prstClr val="black"/>
              </a:solidFill>
              <a:latin typeface="メイリオ"/>
              <a:ea typeface="メイリオ"/>
            </a:endParaRPr>
          </a:p>
        </p:txBody>
      </p:sp>
      <p:pic>
        <p:nvPicPr>
          <p:cNvPr id="7" name="図 6"/>
          <p:cNvPicPr>
            <a:picLocks noChangeAspect="1"/>
          </p:cNvPicPr>
          <p:nvPr/>
        </p:nvPicPr>
        <p:blipFill>
          <a:blip r:embed="rId3"/>
          <a:stretch>
            <a:fillRect/>
          </a:stretch>
        </p:blipFill>
        <p:spPr>
          <a:xfrm>
            <a:off x="3524720" y="2822213"/>
            <a:ext cx="1219454" cy="1679993"/>
          </a:xfrm>
          <a:prstGeom prst="rect">
            <a:avLst/>
          </a:prstGeom>
        </p:spPr>
      </p:pic>
      <p:pic>
        <p:nvPicPr>
          <p:cNvPr id="14" name="図 13"/>
          <p:cNvPicPr>
            <a:picLocks noChangeAspect="1"/>
          </p:cNvPicPr>
          <p:nvPr/>
        </p:nvPicPr>
        <p:blipFill>
          <a:blip r:embed="rId4"/>
          <a:stretch>
            <a:fillRect/>
          </a:stretch>
        </p:blipFill>
        <p:spPr>
          <a:xfrm>
            <a:off x="5218932" y="3662210"/>
            <a:ext cx="3018662" cy="1280806"/>
          </a:xfrm>
          <a:prstGeom prst="rect">
            <a:avLst/>
          </a:prstGeom>
        </p:spPr>
      </p:pic>
      <p:sp>
        <p:nvSpPr>
          <p:cNvPr id="17" name="テキスト プレースホルダー 2"/>
          <p:cNvSpPr txBox="1">
            <a:spLocks/>
          </p:cNvSpPr>
          <p:nvPr/>
        </p:nvSpPr>
        <p:spPr>
          <a:xfrm>
            <a:off x="4968044" y="915566"/>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900" u="sng" dirty="0">
                <a:solidFill>
                  <a:prstClr val="black"/>
                </a:solidFill>
                <a:latin typeface="メイリオ"/>
                <a:ea typeface="メイリオ"/>
              </a:rPr>
              <a:t>PDF</a:t>
            </a:r>
            <a:r>
              <a:rPr lang="ja-JP" altLang="en-US" sz="900" u="sng" dirty="0">
                <a:solidFill>
                  <a:prstClr val="black"/>
                </a:solidFill>
                <a:latin typeface="メイリオ"/>
                <a:ea typeface="メイリオ"/>
              </a:rPr>
              <a:t>出力</a:t>
            </a:r>
            <a:endParaRPr lang="en-US" altLang="ja-JP" sz="700" u="sng" dirty="0">
              <a:solidFill>
                <a:prstClr val="black"/>
              </a:solidFill>
              <a:latin typeface="メイリオ"/>
              <a:ea typeface="メイリオ"/>
            </a:endParaRPr>
          </a:p>
        </p:txBody>
      </p:sp>
      <p:sp>
        <p:nvSpPr>
          <p:cNvPr id="19" name="テキスト プレースホルダー 2"/>
          <p:cNvSpPr txBox="1">
            <a:spLocks/>
          </p:cNvSpPr>
          <p:nvPr/>
        </p:nvSpPr>
        <p:spPr>
          <a:xfrm>
            <a:off x="4968044" y="2114741"/>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900" u="sng" dirty="0">
                <a:solidFill>
                  <a:prstClr val="black"/>
                </a:solidFill>
                <a:latin typeface="メイリオ"/>
                <a:ea typeface="メイリオ"/>
              </a:rPr>
              <a:t>Excel</a:t>
            </a:r>
            <a:r>
              <a:rPr lang="ja-JP" altLang="en-US" sz="900" u="sng" dirty="0">
                <a:solidFill>
                  <a:prstClr val="black"/>
                </a:solidFill>
                <a:latin typeface="メイリオ"/>
                <a:ea typeface="メイリオ"/>
              </a:rPr>
              <a:t>出力</a:t>
            </a:r>
            <a:endParaRPr lang="en-US" altLang="ja-JP" sz="700" u="sng" dirty="0">
              <a:solidFill>
                <a:prstClr val="black"/>
              </a:solidFill>
              <a:latin typeface="メイリオ"/>
              <a:ea typeface="メイリオ"/>
            </a:endParaRPr>
          </a:p>
        </p:txBody>
      </p:sp>
      <p:sp>
        <p:nvSpPr>
          <p:cNvPr id="20" name="テキスト プレースホルダー 2"/>
          <p:cNvSpPr txBox="1">
            <a:spLocks/>
          </p:cNvSpPr>
          <p:nvPr/>
        </p:nvSpPr>
        <p:spPr>
          <a:xfrm>
            <a:off x="4968044" y="3464427"/>
            <a:ext cx="269364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900" u="sng" dirty="0" err="1">
                <a:solidFill>
                  <a:prstClr val="black"/>
                </a:solidFill>
                <a:latin typeface="メイリオ"/>
                <a:ea typeface="メイリオ"/>
              </a:rPr>
              <a:t>ReportPlus</a:t>
            </a:r>
            <a:endParaRPr lang="en-US" altLang="ja-JP" sz="700" u="sng" dirty="0">
              <a:solidFill>
                <a:prstClr val="black"/>
              </a:solidFill>
              <a:latin typeface="メイリオ"/>
              <a:ea typeface="メイリオ"/>
            </a:endParaRPr>
          </a:p>
        </p:txBody>
      </p:sp>
      <p:cxnSp>
        <p:nvCxnSpPr>
          <p:cNvPr id="22" name="直線矢印コネクタ 21"/>
          <p:cNvCxnSpPr/>
          <p:nvPr/>
        </p:nvCxnSpPr>
        <p:spPr>
          <a:xfrm flipV="1">
            <a:off x="4134447" y="1626859"/>
            <a:ext cx="1013617" cy="2175403"/>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3" name="直線矢印コネクタ 22"/>
          <p:cNvCxnSpPr/>
          <p:nvPr/>
        </p:nvCxnSpPr>
        <p:spPr>
          <a:xfrm flipV="1">
            <a:off x="4160902" y="3028049"/>
            <a:ext cx="945814" cy="948539"/>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6" name="直線矢印コネクタ 25"/>
          <p:cNvCxnSpPr/>
          <p:nvPr/>
        </p:nvCxnSpPr>
        <p:spPr>
          <a:xfrm>
            <a:off x="4211960" y="4161796"/>
            <a:ext cx="936104" cy="102142"/>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25" name="正方形/長方形 24"/>
          <p:cNvSpPr/>
          <p:nvPr/>
        </p:nvSpPr>
        <p:spPr>
          <a:xfrm>
            <a:off x="1110927" y="1828768"/>
            <a:ext cx="3533024" cy="265457"/>
          </a:xfrm>
          <a:prstGeom prst="rect">
            <a:avLst/>
          </a:prstGeom>
        </p:spPr>
        <p:txBody>
          <a:bodyPr wrap="square">
            <a:spAutoFit/>
          </a:bodyPr>
          <a:lstStyle/>
          <a:p>
            <a:pPr lvl="0" defTabSz="685800">
              <a:defRPr/>
            </a:pPr>
            <a:r>
              <a:rPr lang="ja-JP" altLang="en-US" sz="1125" dirty="0">
                <a:solidFill>
                  <a:srgbClr val="FF0000"/>
                </a:solidFill>
              </a:rPr>
              <a:t>部門セキュリティによる制御が可能です</a:t>
            </a:r>
            <a:endParaRPr lang="en-US" altLang="ja-JP" sz="1125" dirty="0">
              <a:solidFill>
                <a:srgbClr val="FF0000"/>
              </a:solidFill>
            </a:endParaRPr>
          </a:p>
        </p:txBody>
      </p:sp>
      <p:sp>
        <p:nvSpPr>
          <p:cNvPr id="27" name="テキスト プレースホルダー 2"/>
          <p:cNvSpPr txBox="1">
            <a:spLocks/>
          </p:cNvSpPr>
          <p:nvPr/>
        </p:nvSpPr>
        <p:spPr>
          <a:xfrm>
            <a:off x="463815" y="1815666"/>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ポイント</a:t>
            </a:r>
            <a:endParaRPr lang="en-US" altLang="ja-JP" sz="825" u="sng" dirty="0">
              <a:solidFill>
                <a:prstClr val="black"/>
              </a:solidFill>
              <a:latin typeface="メイリオ"/>
              <a:ea typeface="メイリオ"/>
            </a:endParaRPr>
          </a:p>
        </p:txBody>
      </p:sp>
      <p:sp>
        <p:nvSpPr>
          <p:cNvPr id="28" name="Freeform 37"/>
          <p:cNvSpPr>
            <a:spLocks/>
          </p:cNvSpPr>
          <p:nvPr/>
        </p:nvSpPr>
        <p:spPr bwMode="auto">
          <a:xfrm>
            <a:off x="323528" y="1857832"/>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24" name="図 23"/>
          <p:cNvPicPr>
            <a:picLocks noChangeAspect="1"/>
          </p:cNvPicPr>
          <p:nvPr/>
        </p:nvPicPr>
        <p:blipFill>
          <a:blip r:embed="rId5"/>
          <a:stretch>
            <a:fillRect/>
          </a:stretch>
        </p:blipFill>
        <p:spPr>
          <a:xfrm>
            <a:off x="5214728" y="2337887"/>
            <a:ext cx="3040713" cy="1126540"/>
          </a:xfrm>
          <a:prstGeom prst="rect">
            <a:avLst/>
          </a:prstGeom>
          <a:ln>
            <a:solidFill>
              <a:schemeClr val="tx1">
                <a:lumMod val="50000"/>
                <a:lumOff val="50000"/>
              </a:schemeClr>
            </a:solidFill>
          </a:ln>
        </p:spPr>
      </p:pic>
      <p:pic>
        <p:nvPicPr>
          <p:cNvPr id="30" name="図 29"/>
          <p:cNvPicPr>
            <a:picLocks noChangeAspect="1"/>
          </p:cNvPicPr>
          <p:nvPr/>
        </p:nvPicPr>
        <p:blipFill>
          <a:blip r:embed="rId6"/>
          <a:stretch>
            <a:fillRect/>
          </a:stretch>
        </p:blipFill>
        <p:spPr>
          <a:xfrm>
            <a:off x="5204699" y="1131414"/>
            <a:ext cx="2715673" cy="965276"/>
          </a:xfrm>
          <a:prstGeom prst="rect">
            <a:avLst/>
          </a:prstGeom>
          <a:ln>
            <a:solidFill>
              <a:schemeClr val="tx1">
                <a:lumMod val="50000"/>
                <a:lumOff val="50000"/>
              </a:schemeClr>
            </a:solidFill>
          </a:ln>
        </p:spPr>
      </p:pic>
    </p:spTree>
    <p:extLst>
      <p:ext uri="{BB962C8B-B14F-4D97-AF65-F5344CB8AC3E}">
        <p14:creationId xmlns:p14="http://schemas.microsoft.com/office/powerpoint/2010/main" val="9831942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165</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山形 7"/>
          <p:cNvSpPr/>
          <p:nvPr/>
        </p:nvSpPr>
        <p:spPr>
          <a:xfrm>
            <a:off x="1362626"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出力</a:t>
            </a:r>
            <a:endParaRPr kumimoji="1" lang="en-US" altLang="ja-JP" sz="800" dirty="0">
              <a:solidFill>
                <a:schemeClr val="tx1"/>
              </a:solidFill>
            </a:endParaRPr>
          </a:p>
          <a:p>
            <a:pPr algn="ctr"/>
            <a:r>
              <a:rPr kumimoji="1" lang="ja-JP" altLang="en-US" sz="800" dirty="0">
                <a:solidFill>
                  <a:schemeClr val="tx1"/>
                </a:solidFill>
              </a:rPr>
              <a:t>パターンの登録</a:t>
            </a:r>
          </a:p>
        </p:txBody>
      </p:sp>
      <p:sp>
        <p:nvSpPr>
          <p:cNvPr id="10" name="山形 9"/>
          <p:cNvSpPr/>
          <p:nvPr/>
        </p:nvSpPr>
        <p:spPr>
          <a:xfrm>
            <a:off x="2473732" y="854381"/>
            <a:ext cx="1152128" cy="313213"/>
          </a:xfrm>
          <a:prstGeom prst="chevron">
            <a:avLst>
              <a:gd name="adj" fmla="val 3756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資産情報</a:t>
            </a:r>
            <a:endParaRPr kumimoji="1" lang="en-US" altLang="ja-JP" sz="800" dirty="0">
              <a:solidFill>
                <a:schemeClr val="tx1"/>
              </a:solidFill>
            </a:endParaRPr>
          </a:p>
          <a:p>
            <a:pPr algn="ctr"/>
            <a:r>
              <a:rPr kumimoji="1" lang="ja-JP" altLang="en-US" sz="800" dirty="0">
                <a:solidFill>
                  <a:schemeClr val="tx1"/>
                </a:solidFill>
              </a:rPr>
              <a:t>照会</a:t>
            </a:r>
          </a:p>
        </p:txBody>
      </p:sp>
      <p:sp>
        <p:nvSpPr>
          <p:cNvPr id="11" name="山形 10"/>
          <p:cNvSpPr/>
          <p:nvPr/>
        </p:nvSpPr>
        <p:spPr>
          <a:xfrm>
            <a:off x="3584838"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データ</a:t>
            </a:r>
            <a:endParaRPr kumimoji="1" lang="en-US" altLang="ja-JP" sz="800" dirty="0">
              <a:solidFill>
                <a:schemeClr val="tx1"/>
              </a:solidFill>
            </a:endParaRPr>
          </a:p>
          <a:p>
            <a:pPr algn="ctr"/>
            <a:r>
              <a:rPr kumimoji="1" lang="ja-JP" altLang="en-US" sz="800" dirty="0">
                <a:solidFill>
                  <a:schemeClr val="tx1"/>
                </a:solidFill>
              </a:rPr>
              <a:t>出力・取込</a:t>
            </a:r>
          </a:p>
        </p:txBody>
      </p:sp>
      <p:sp>
        <p:nvSpPr>
          <p:cNvPr id="13" name="山形 12"/>
          <p:cNvSpPr/>
          <p:nvPr/>
        </p:nvSpPr>
        <p:spPr>
          <a:xfrm>
            <a:off x="251520"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800" dirty="0">
                <a:solidFill>
                  <a:schemeClr val="tx1"/>
                </a:solidFill>
              </a:rPr>
              <a:t>表示項目</a:t>
            </a:r>
            <a:endParaRPr lang="en-US" altLang="ja-JP" sz="800" dirty="0">
              <a:solidFill>
                <a:schemeClr val="tx1"/>
              </a:solidFill>
            </a:endParaRPr>
          </a:p>
          <a:p>
            <a:pPr algn="ctr"/>
            <a:r>
              <a:rPr kumimoji="1" lang="ja-JP" altLang="en-US" sz="800" dirty="0">
                <a:solidFill>
                  <a:schemeClr val="tx1"/>
                </a:solidFill>
              </a:rPr>
              <a:t>パターンの登録</a:t>
            </a:r>
          </a:p>
        </p:txBody>
      </p:sp>
      <p:sp>
        <p:nvSpPr>
          <p:cNvPr id="18" name="テキスト プレースホルダー 2"/>
          <p:cNvSpPr txBox="1">
            <a:spLocks/>
          </p:cNvSpPr>
          <p:nvPr/>
        </p:nvSpPr>
        <p:spPr>
          <a:xfrm>
            <a:off x="179511" y="1203598"/>
            <a:ext cx="4557455" cy="27721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汎用検索照会で出力可能な情報</a:t>
            </a:r>
            <a:endParaRPr lang="en-US" altLang="ja-JP" sz="1050" u="sng" dirty="0">
              <a:solidFill>
                <a:prstClr val="black"/>
              </a:solidFill>
              <a:latin typeface="メイリオ"/>
              <a:ea typeface="メイリオ"/>
            </a:endParaRPr>
          </a:p>
        </p:txBody>
      </p:sp>
      <p:graphicFrame>
        <p:nvGraphicFramePr>
          <p:cNvPr id="16" name="表 15"/>
          <p:cNvGraphicFramePr>
            <a:graphicFrameLocks noGrp="1"/>
          </p:cNvGraphicFramePr>
          <p:nvPr>
            <p:extLst>
              <p:ext uri="{D42A27DB-BD31-4B8C-83A1-F6EECF244321}">
                <p14:modId xmlns:p14="http://schemas.microsoft.com/office/powerpoint/2010/main" val="4151954468"/>
              </p:ext>
            </p:extLst>
          </p:nvPr>
        </p:nvGraphicFramePr>
        <p:xfrm>
          <a:off x="485309" y="1455626"/>
          <a:ext cx="8298691" cy="3346560"/>
        </p:xfrm>
        <a:graphic>
          <a:graphicData uri="http://schemas.openxmlformats.org/drawingml/2006/table">
            <a:tbl>
              <a:tblPr>
                <a:tableStyleId>{AF606853-7671-496A-8E4F-DF71F8EC918B}</a:tableStyleId>
              </a:tblPr>
              <a:tblGrid>
                <a:gridCol w="324947">
                  <a:extLst>
                    <a:ext uri="{9D8B030D-6E8A-4147-A177-3AD203B41FA5}">
                      <a16:colId xmlns:a16="http://schemas.microsoft.com/office/drawing/2014/main" val="46485717"/>
                    </a:ext>
                  </a:extLst>
                </a:gridCol>
                <a:gridCol w="1552262">
                  <a:extLst>
                    <a:ext uri="{9D8B030D-6E8A-4147-A177-3AD203B41FA5}">
                      <a16:colId xmlns:a16="http://schemas.microsoft.com/office/drawing/2014/main" val="3736071041"/>
                    </a:ext>
                  </a:extLst>
                </a:gridCol>
                <a:gridCol w="1552262">
                  <a:extLst>
                    <a:ext uri="{9D8B030D-6E8A-4147-A177-3AD203B41FA5}">
                      <a16:colId xmlns:a16="http://schemas.microsoft.com/office/drawing/2014/main" val="2352504547"/>
                    </a:ext>
                  </a:extLst>
                </a:gridCol>
                <a:gridCol w="1880006">
                  <a:extLst>
                    <a:ext uri="{9D8B030D-6E8A-4147-A177-3AD203B41FA5}">
                      <a16:colId xmlns:a16="http://schemas.microsoft.com/office/drawing/2014/main" val="1999019051"/>
                    </a:ext>
                  </a:extLst>
                </a:gridCol>
                <a:gridCol w="1494607">
                  <a:extLst>
                    <a:ext uri="{9D8B030D-6E8A-4147-A177-3AD203B41FA5}">
                      <a16:colId xmlns:a16="http://schemas.microsoft.com/office/drawing/2014/main" val="3890254953"/>
                    </a:ext>
                  </a:extLst>
                </a:gridCol>
                <a:gridCol w="1494607">
                  <a:extLst>
                    <a:ext uri="{9D8B030D-6E8A-4147-A177-3AD203B41FA5}">
                      <a16:colId xmlns:a16="http://schemas.microsoft.com/office/drawing/2014/main" val="3083848472"/>
                    </a:ext>
                  </a:extLst>
                </a:gridCol>
              </a:tblGrid>
              <a:tr h="180020">
                <a:tc>
                  <a:txBody>
                    <a:bodyPr/>
                    <a:lstStyle/>
                    <a:p>
                      <a:pPr algn="l" fontAlgn="ctr"/>
                      <a:r>
                        <a:rPr lang="en-US" sz="900" u="none" strike="noStrike" dirty="0">
                          <a:effectLst/>
                        </a:rPr>
                        <a:t>No.</a:t>
                      </a:r>
                      <a:endParaRPr lang="ja-JP"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solidFill>
                  </a:tcPr>
                </a:tc>
                <a:tc>
                  <a:txBody>
                    <a:bodyPr/>
                    <a:lstStyle/>
                    <a:p>
                      <a:pPr algn="l" fontAlgn="ctr"/>
                      <a:r>
                        <a:rPr lang="ja-JP" sz="900" u="none" strike="noStrike" dirty="0">
                          <a:effectLst/>
                        </a:rPr>
                        <a:t>出力情報</a:t>
                      </a:r>
                      <a:endParaRPr lang="ja-JP"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36000" marR="7601"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solidFill>
                  </a:tcPr>
                </a:tc>
                <a:tc>
                  <a:txBody>
                    <a:bodyPr/>
                    <a:lstStyle/>
                    <a:p>
                      <a:pPr algn="l" fontAlgn="ctr"/>
                      <a:r>
                        <a:rPr lang="ja-JP" sz="900" u="none" strike="noStrike" dirty="0">
                          <a:effectLst/>
                        </a:rPr>
                        <a:t>カテゴリ名称</a:t>
                      </a:r>
                      <a:endParaRPr lang="ja-JP"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36000" marR="7601"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solidFill>
                  </a:tcPr>
                </a:tc>
                <a:tc>
                  <a:txBody>
                    <a:bodyPr/>
                    <a:lstStyle/>
                    <a:p>
                      <a:pPr algn="l" fontAlgn="ctr"/>
                      <a:r>
                        <a:rPr lang="ja-JP" sz="900" u="none" strike="noStrike" dirty="0">
                          <a:effectLst/>
                        </a:rPr>
                        <a:t>対象エンティティ名</a:t>
                      </a:r>
                      <a:endParaRPr lang="ja-JP"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36000" marR="7601"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solidFill>
                  </a:tcPr>
                </a:tc>
                <a:tc>
                  <a:txBody>
                    <a:bodyPr/>
                    <a:lstStyle/>
                    <a:p>
                      <a:pPr algn="l" fontAlgn="ctr"/>
                      <a:r>
                        <a:rPr lang="ja-JP" sz="900" u="none" strike="noStrike" dirty="0">
                          <a:effectLst/>
                        </a:rPr>
                        <a:t>対象テーブル名称</a:t>
                      </a:r>
                      <a:endParaRPr lang="ja-JP"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36000" marR="7601"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solidFill>
                  </a:tcPr>
                </a:tc>
                <a:tc>
                  <a:txBody>
                    <a:bodyPr/>
                    <a:lstStyle/>
                    <a:p>
                      <a:pPr algn="l" fontAlgn="ctr"/>
                      <a:r>
                        <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rPr>
                        <a:t>帳票イメージ</a:t>
                      </a:r>
                      <a:endParaRPr lang="ja-JP"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36000" marR="7601" marT="36000" marB="36000">
                    <a:lnL w="12700"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980981010"/>
                  </a:ext>
                </a:extLst>
              </a:tr>
              <a:tr h="180020">
                <a:tc rowSpan="2">
                  <a:txBody>
                    <a:bodyPr/>
                    <a:lstStyle/>
                    <a:p>
                      <a:pPr algn="ctr" fontAlgn="ctr"/>
                      <a:r>
                        <a:rPr lang="en-US" sz="900" u="none" strike="noStrike" dirty="0">
                          <a:solidFill>
                            <a:schemeClr val="tx1"/>
                          </a:solidFill>
                          <a:effectLst/>
                        </a:rPr>
                        <a:t>1</a:t>
                      </a:r>
                      <a:endParaRPr lang="ja-JP" sz="900" b="0" i="0" u="none" strike="noStrike" dirty="0">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l" fontAlgn="ctr"/>
                      <a:r>
                        <a:rPr lang="ja-JP" sz="900" u="none" strike="noStrike" dirty="0">
                          <a:solidFill>
                            <a:schemeClr val="tx1"/>
                          </a:solidFill>
                          <a:effectLst/>
                        </a:rPr>
                        <a:t>固定資産情報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just" fontAlgn="ctr"/>
                      <a:r>
                        <a:rPr lang="ja-JP" sz="900" u="none" strike="noStrike" dirty="0">
                          <a:solidFill>
                            <a:schemeClr val="tx1"/>
                          </a:solidFill>
                          <a:effectLst/>
                        </a:rPr>
                        <a:t>資産基本情報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sz="900" u="none" strike="noStrike" dirty="0">
                          <a:solidFill>
                            <a:schemeClr val="tx1"/>
                          </a:solidFill>
                          <a:effectLst/>
                        </a:rPr>
                        <a:t>資産マスタ</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FASSNMST</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9">
                  <a:txBody>
                    <a:bodyPr/>
                    <a:lstStyle/>
                    <a:p>
                      <a:pPr algn="just" fontAlgn="ctr"/>
                      <a:r>
                        <a:rPr lang="ja-JP" altLang="en-US" sz="900" b="0" i="0" u="none" strike="noStrike" dirty="0">
                          <a:solidFill>
                            <a:schemeClr val="tx1"/>
                          </a:solidFill>
                          <a:effectLst/>
                          <a:latin typeface="+mn-ea"/>
                          <a:ea typeface="+mn-ea"/>
                        </a:rPr>
                        <a:t>固定資産台帳</a:t>
                      </a:r>
                    </a:p>
                    <a:p>
                      <a:pPr algn="just" fontAlgn="ctr"/>
                      <a:r>
                        <a:rPr lang="ja-JP" altLang="en-US" sz="900" b="0" i="0" u="none" strike="noStrike" dirty="0">
                          <a:solidFill>
                            <a:schemeClr val="tx1"/>
                          </a:solidFill>
                          <a:effectLst/>
                          <a:latin typeface="+mn-ea"/>
                          <a:ea typeface="+mn-ea"/>
                        </a:rPr>
                        <a:t>除去債務利息計算表</a:t>
                      </a:r>
                    </a:p>
                    <a:p>
                      <a:pPr algn="just" fontAlgn="ctr"/>
                      <a:r>
                        <a:rPr lang="ja-JP" altLang="en-US" sz="900" b="0" i="0" u="none" strike="noStrike" dirty="0">
                          <a:solidFill>
                            <a:schemeClr val="tx1"/>
                          </a:solidFill>
                          <a:effectLst/>
                          <a:latin typeface="+mn-ea"/>
                          <a:ea typeface="+mn-ea"/>
                        </a:rPr>
                        <a:t>固定資産異動履歴表</a:t>
                      </a:r>
                    </a:p>
                    <a:p>
                      <a:pPr algn="just" fontAlgn="ctr"/>
                      <a:r>
                        <a:rPr lang="ja-JP" altLang="en-US" sz="900" b="0" i="0" u="none" strike="noStrike">
                          <a:solidFill>
                            <a:schemeClr val="tx1"/>
                          </a:solidFill>
                          <a:effectLst/>
                          <a:latin typeface="+mn-ea"/>
                          <a:ea typeface="+mn-ea"/>
                        </a:rPr>
                        <a:t>　　・・・</a:t>
                      </a:r>
                      <a:r>
                        <a:rPr lang="en-US" altLang="ja-JP" sz="900" b="0" i="0" u="none" strike="noStrike" dirty="0" err="1">
                          <a:solidFill>
                            <a:schemeClr val="tx1"/>
                          </a:solidFill>
                          <a:effectLst/>
                          <a:latin typeface="+mn-ea"/>
                          <a:ea typeface="+mn-ea"/>
                        </a:rPr>
                        <a:t>etc</a:t>
                      </a:r>
                      <a:endParaRPr lang="ja-JP" altLang="en-US" sz="900" b="0" i="0" u="none" strike="noStrike" dirty="0">
                        <a:solidFill>
                          <a:schemeClr val="tx1"/>
                        </a:solidFill>
                        <a:effectLst/>
                        <a:latin typeface="+mn-ea"/>
                        <a:ea typeface="+mn-ea"/>
                      </a:endParaRPr>
                    </a:p>
                  </a:txBody>
                  <a:tcPr marL="36000" marR="7601" marT="36000" marB="3600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2641659"/>
                  </a:ext>
                </a:extLst>
              </a:tr>
              <a:tr h="18002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sz="900" u="none" strike="noStrike" dirty="0">
                          <a:solidFill>
                            <a:srgbClr val="FF0000"/>
                          </a:solidFill>
                          <a:effectLst/>
                        </a:rPr>
                        <a:t>年月別資産マスタ</a:t>
                      </a:r>
                      <a:endParaRPr lang="ja-JP" sz="9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rgbClr val="FF0000"/>
                          </a:solidFill>
                          <a:effectLst/>
                        </a:rPr>
                        <a:t>FANSNMST</a:t>
                      </a:r>
                      <a:endParaRPr lang="ja-JP" sz="900" b="0" i="0" u="none" strike="noStrike" dirty="0">
                        <a:solidFill>
                          <a:srgbClr val="FF0000"/>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2842420"/>
                  </a:ext>
                </a:extLst>
              </a:tr>
              <a:tr h="180020">
                <a:tc rowSpan="2">
                  <a:txBody>
                    <a:bodyPr/>
                    <a:lstStyle/>
                    <a:p>
                      <a:pPr algn="ctr" fontAlgn="ctr"/>
                      <a:r>
                        <a:rPr lang="en-US" sz="900" u="none" strike="noStrike" dirty="0">
                          <a:solidFill>
                            <a:schemeClr val="tx1"/>
                          </a:solidFill>
                          <a:effectLst/>
                        </a:rPr>
                        <a:t>　</a:t>
                      </a:r>
                      <a:endParaRPr lang="ja-JP" sz="900" b="0" i="0" u="none" strike="noStrike" dirty="0">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l" fontAlgn="ctr"/>
                      <a:r>
                        <a:rPr lang="en-US" sz="900" u="none" strike="noStrike" dirty="0">
                          <a:solidFill>
                            <a:schemeClr val="tx1"/>
                          </a:solidFill>
                          <a:effectLst/>
                        </a:rPr>
                        <a:t>　</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just" fontAlgn="ctr"/>
                      <a:r>
                        <a:rPr lang="ja-JP" sz="900" u="none" strike="noStrike" dirty="0">
                          <a:solidFill>
                            <a:schemeClr val="tx1"/>
                          </a:solidFill>
                          <a:effectLst/>
                        </a:rPr>
                        <a:t>資産台帳情報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sz="900" u="none" strike="noStrike">
                          <a:solidFill>
                            <a:schemeClr val="tx1"/>
                          </a:solidFill>
                          <a:effectLst/>
                        </a:rPr>
                        <a:t>資産台帳マスタ</a:t>
                      </a:r>
                      <a:endParaRPr lang="ja-JP" sz="900" b="0" i="0" u="none" strike="noStrike">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FASNDMST</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5383282"/>
                  </a:ext>
                </a:extLst>
              </a:tr>
              <a:tr h="18002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sz="900" u="none" strike="noStrike" dirty="0">
                          <a:solidFill>
                            <a:srgbClr val="FF0000"/>
                          </a:solidFill>
                          <a:effectLst/>
                        </a:rPr>
                        <a:t>年月別資産台帳マスタ</a:t>
                      </a:r>
                      <a:endParaRPr lang="ja-JP" sz="9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rgbClr val="FF0000"/>
                          </a:solidFill>
                          <a:effectLst/>
                        </a:rPr>
                        <a:t>FANSDMST</a:t>
                      </a:r>
                      <a:endParaRPr lang="ja-JP" sz="900" b="0" i="0" u="none" strike="noStrike" dirty="0">
                        <a:solidFill>
                          <a:srgbClr val="FF0000"/>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3323993"/>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dirty="0">
                          <a:solidFill>
                            <a:schemeClr val="tx1"/>
                          </a:solidFill>
                          <a:effectLst/>
                        </a:rPr>
                        <a:t>　</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除去債務月別利息情報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除去債務月別利息テーブル</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FAJTRMST</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76915"/>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dirty="0">
                          <a:solidFill>
                            <a:schemeClr val="tx1"/>
                          </a:solidFill>
                          <a:effectLst/>
                        </a:rPr>
                        <a:t>　</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固定資産配賦結果情報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rgbClr val="FF0000"/>
                          </a:solidFill>
                          <a:effectLst/>
                        </a:rPr>
                        <a:t>固定資産配賦結果テーブル</a:t>
                      </a:r>
                      <a:endParaRPr lang="ja-JP" sz="9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rgbClr val="FF0000"/>
                          </a:solidFill>
                          <a:effectLst/>
                        </a:rPr>
                        <a:t>FAHFKMST</a:t>
                      </a:r>
                      <a:endParaRPr lang="ja-JP" sz="900" b="0" i="0" u="none" strike="noStrike" dirty="0">
                        <a:solidFill>
                          <a:srgbClr val="FF0000"/>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9270026"/>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dirty="0">
                          <a:solidFill>
                            <a:schemeClr val="tx1"/>
                          </a:solidFill>
                          <a:effectLst/>
                        </a:rPr>
                        <a:t>　</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資産基本履歴情報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rgbClr val="FF0000"/>
                          </a:solidFill>
                          <a:effectLst/>
                        </a:rPr>
                        <a:t>資産履歴マスタ</a:t>
                      </a:r>
                      <a:endParaRPr lang="ja-JP" sz="9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rgbClr val="FF0000"/>
                          </a:solidFill>
                          <a:effectLst/>
                        </a:rPr>
                        <a:t>FASSNREK</a:t>
                      </a:r>
                      <a:endParaRPr lang="ja-JP" sz="900" b="0" i="0" u="none" strike="noStrike" dirty="0">
                        <a:solidFill>
                          <a:srgbClr val="FF0000"/>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09788"/>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a:solidFill>
                            <a:schemeClr val="tx1"/>
                          </a:solidFill>
                          <a:effectLst/>
                        </a:rPr>
                        <a:t>　</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資産台帳履歴情報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rgbClr val="FF0000"/>
                          </a:solidFill>
                          <a:effectLst/>
                        </a:rPr>
                        <a:t>資産台帳履歴マスタ</a:t>
                      </a:r>
                      <a:endParaRPr lang="ja-JP" sz="9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rgbClr val="FF0000"/>
                          </a:solidFill>
                          <a:effectLst/>
                        </a:rPr>
                        <a:t>FASNDREK</a:t>
                      </a:r>
                      <a:endParaRPr lang="ja-JP" sz="900" b="0" i="0" u="none" strike="noStrike" dirty="0">
                        <a:solidFill>
                          <a:srgbClr val="FF0000"/>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4684826"/>
                  </a:ext>
                </a:extLst>
              </a:tr>
              <a:tr h="180020">
                <a:tc>
                  <a:txBody>
                    <a:bodyPr/>
                    <a:lstStyle/>
                    <a:p>
                      <a:pPr algn="ctr" fontAlgn="ctr"/>
                      <a:r>
                        <a:rPr lang="en-US" sz="900" u="none" strike="noStrike" dirty="0">
                          <a:solidFill>
                            <a:schemeClr val="tx1"/>
                          </a:solidFill>
                          <a:effectLst/>
                        </a:rPr>
                        <a:t>　</a:t>
                      </a:r>
                      <a:endParaRPr lang="ja-JP" sz="900" b="0" i="0" u="none" strike="noStrike" dirty="0">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a:solidFill>
                            <a:schemeClr val="tx1"/>
                          </a:solidFill>
                          <a:effectLst/>
                        </a:rPr>
                        <a:t>　</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仕訳伝票発生源情報</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仕訳伝票発生源テーブル</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FASHGMST</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5480587"/>
                  </a:ext>
                </a:extLst>
              </a:tr>
              <a:tr h="180020">
                <a:tc>
                  <a:txBody>
                    <a:bodyPr/>
                    <a:lstStyle/>
                    <a:p>
                      <a:pPr algn="ctr" fontAlgn="ctr"/>
                      <a:r>
                        <a:rPr lang="en-US" sz="900" u="none" strike="noStrike" dirty="0">
                          <a:solidFill>
                            <a:schemeClr val="tx1"/>
                          </a:solidFill>
                          <a:effectLst/>
                        </a:rPr>
                        <a:t>2</a:t>
                      </a:r>
                      <a:endParaRPr lang="ja-JP" sz="900" b="0" i="0" u="none" strike="noStrike" dirty="0">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sz="900" u="none" strike="noStrike">
                          <a:solidFill>
                            <a:schemeClr val="tx1"/>
                          </a:solidFill>
                          <a:effectLst/>
                        </a:rPr>
                        <a:t>固定資産異動入力情報</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資産基本異動情報</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資産入力ワーク</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FASSNWRK</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rowSpan="6">
                  <a:txBody>
                    <a:bodyPr/>
                    <a:lstStyle/>
                    <a:p>
                      <a:pPr algn="just" fontAlgn="ctr"/>
                      <a:r>
                        <a:rPr lang="ja-JP" altLang="en-US" sz="900" b="0" i="0" u="none" strike="noStrike" dirty="0">
                          <a:solidFill>
                            <a:schemeClr val="tx1"/>
                          </a:solidFill>
                          <a:effectLst/>
                          <a:latin typeface="+mn-ea"/>
                          <a:ea typeface="+mn-ea"/>
                        </a:rPr>
                        <a:t>固定資産異動確認リスト</a:t>
                      </a:r>
                      <a:endParaRPr lang="en-US" altLang="ja-JP" sz="900" b="0" i="0" u="none" strike="noStrike" dirty="0">
                        <a:solidFill>
                          <a:schemeClr val="tx1"/>
                        </a:solidFill>
                        <a:effectLst/>
                        <a:latin typeface="+mn-ea"/>
                        <a:ea typeface="+mn-ea"/>
                      </a:endParaRPr>
                    </a:p>
                    <a:p>
                      <a:pPr marL="0" marR="0" indent="0" algn="just" defTabSz="914400" rtl="0" eaLnBrk="1" fontAlgn="ctr" latinLnBrk="0" hangingPunct="1">
                        <a:lnSpc>
                          <a:spcPct val="100000"/>
                        </a:lnSpc>
                        <a:spcBef>
                          <a:spcPts val="0"/>
                        </a:spcBef>
                        <a:spcAft>
                          <a:spcPts val="0"/>
                        </a:spcAft>
                        <a:buClrTx/>
                        <a:buSzTx/>
                        <a:buFontTx/>
                        <a:buNone/>
                        <a:tabLst/>
                        <a:defRPr/>
                      </a:pPr>
                      <a:r>
                        <a:rPr lang="ja-JP" altLang="en-US" sz="900" b="0" i="0" u="none" strike="noStrike">
                          <a:solidFill>
                            <a:schemeClr val="tx1"/>
                          </a:solidFill>
                          <a:effectLst/>
                          <a:latin typeface="+mn-ea"/>
                          <a:ea typeface="+mn-ea"/>
                        </a:rPr>
                        <a:t>　　・・・</a:t>
                      </a:r>
                      <a:r>
                        <a:rPr lang="en-US" altLang="ja-JP" sz="900" b="0" i="0" u="none" strike="noStrike" dirty="0" err="1">
                          <a:solidFill>
                            <a:schemeClr val="tx1"/>
                          </a:solidFill>
                          <a:effectLst/>
                          <a:latin typeface="+mn-ea"/>
                          <a:ea typeface="+mn-ea"/>
                        </a:rPr>
                        <a:t>etc</a:t>
                      </a:r>
                      <a:endParaRPr lang="ja-JP" altLang="en-US" sz="900" b="0" i="0" u="none" strike="noStrike" dirty="0">
                        <a:solidFill>
                          <a:schemeClr val="tx1"/>
                        </a:solidFill>
                        <a:effectLst/>
                        <a:latin typeface="+mn-ea"/>
                        <a:ea typeface="+mn-ea"/>
                      </a:endParaRPr>
                    </a:p>
                    <a:p>
                      <a:pPr algn="just" fontAlgn="ctr"/>
                      <a:endParaRPr lang="ja-JP" sz="900" b="0" i="0" u="none" strike="noStrike" dirty="0">
                        <a:solidFill>
                          <a:schemeClr val="tx1"/>
                        </a:solidFill>
                        <a:effectLst/>
                        <a:latin typeface="+mn-ea"/>
                        <a:ea typeface="+mn-ea"/>
                      </a:endParaRPr>
                    </a:p>
                  </a:txBody>
                  <a:tcPr marL="36000" marR="7601" marT="36000" marB="3600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8837188"/>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a:solidFill>
                            <a:schemeClr val="tx1"/>
                          </a:solidFill>
                          <a:effectLst/>
                        </a:rPr>
                        <a:t>　</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資産台帳異動情報</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資産入力台帳ワーク</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FASNDWRK</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7037676"/>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a:solidFill>
                            <a:schemeClr val="tx1"/>
                          </a:solidFill>
                          <a:effectLst/>
                        </a:rPr>
                        <a:t>　</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資産基本情報</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資産マスタ</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FASSNMST</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9436465"/>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a:solidFill>
                            <a:schemeClr val="tx1"/>
                          </a:solidFill>
                          <a:effectLst/>
                        </a:rPr>
                        <a:t>　</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資産台帳情報</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資産台帳マスタ</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FASNDMST</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8266371"/>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a:solidFill>
                            <a:schemeClr val="tx1"/>
                          </a:solidFill>
                          <a:effectLst/>
                        </a:rPr>
                        <a:t>　</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ＷＦタグ情報</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a:solidFill>
                            <a:schemeClr val="tx1"/>
                          </a:solidFill>
                          <a:effectLst/>
                        </a:rPr>
                        <a:t>ワークフロータグワーク</a:t>
                      </a:r>
                      <a:endParaRPr lang="ja-JP" sz="900" b="0" i="0" u="none" strike="noStrike">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CMWFTWRK</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4263026"/>
                  </a:ext>
                </a:extLst>
              </a:tr>
              <a:tr h="180020">
                <a:tc>
                  <a:txBody>
                    <a:bodyPr/>
                    <a:lstStyle/>
                    <a:p>
                      <a:pPr algn="ctr" fontAlgn="ctr"/>
                      <a:r>
                        <a:rPr lang="en-US" sz="900" u="none" strike="noStrike">
                          <a:solidFill>
                            <a:schemeClr val="tx1"/>
                          </a:solidFill>
                          <a:effectLst/>
                        </a:rPr>
                        <a:t>　</a:t>
                      </a:r>
                      <a:endParaRPr lang="ja-JP" sz="900" b="0" i="0" u="none" strike="noStrike">
                        <a:solidFill>
                          <a:schemeClr val="tx1"/>
                        </a:solidFill>
                        <a:effectLst/>
                        <a:latin typeface="Century" panose="02040604050505020304" pitchFamily="18" charset="0"/>
                        <a:ea typeface="游ゴシック" panose="020B0400000000000000"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900" u="none" strike="noStrike">
                          <a:solidFill>
                            <a:schemeClr val="tx1"/>
                          </a:solidFill>
                          <a:effectLst/>
                        </a:rPr>
                        <a:t>　</a:t>
                      </a:r>
                      <a:endParaRPr lang="ja-JP" sz="900" b="0" i="0" u="none" strike="noStrike">
                        <a:solidFill>
                          <a:schemeClr val="tx1"/>
                        </a:solidFill>
                        <a:effectLst/>
                        <a:latin typeface="ＭＳ Ｐゴシック" panose="020B0600070205080204" pitchFamily="50" charset="-128"/>
                        <a:ea typeface="ＭＳ Ｐゴシック" panose="020B0600070205080204" pitchFamily="50"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a:solidFill>
                            <a:schemeClr val="tx1"/>
                          </a:solidFill>
                          <a:effectLst/>
                        </a:rPr>
                        <a:t>ＷＦ実行ログ情報</a:t>
                      </a:r>
                      <a:endParaRPr lang="ja-JP" sz="900" b="0" i="0" u="none" strike="noStrike">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ja-JP" sz="900" u="none" strike="noStrike" dirty="0">
                          <a:solidFill>
                            <a:schemeClr val="tx1"/>
                          </a:solidFill>
                          <a:effectLst/>
                        </a:rPr>
                        <a:t>ワークフロー実行ログ</a:t>
                      </a:r>
                      <a:endParaRPr lang="ja-JP" sz="900" b="0" i="0" u="none" strike="noStrike" dirty="0">
                        <a:solidFill>
                          <a:schemeClr val="tx1"/>
                        </a:solidFill>
                        <a:effectLst/>
                        <a:latin typeface="ＭＳ ゴシック" panose="020B0609070205080204" pitchFamily="49" charset="-128"/>
                        <a:ea typeface="ＭＳ ゴシック" panose="020B0609070205080204" pitchFamily="49" charset="-128"/>
                      </a:endParaRPr>
                    </a:p>
                  </a:txBody>
                  <a:tcPr marL="36000" marR="7601"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ctr"/>
                      <a:r>
                        <a:rPr lang="en-US" sz="900" u="none" strike="noStrike" dirty="0">
                          <a:solidFill>
                            <a:schemeClr val="tx1"/>
                          </a:solidFill>
                          <a:effectLst/>
                        </a:rPr>
                        <a:t>CMWFALOG</a:t>
                      </a:r>
                      <a:endParaRPr lang="ja-JP" sz="900" b="0" i="0" u="none" strike="noStrike" dirty="0">
                        <a:solidFill>
                          <a:schemeClr val="tx1"/>
                        </a:solidFill>
                        <a:effectLst/>
                        <a:latin typeface="Arial" panose="020B0604020202020204" pitchFamily="34" charset="0"/>
                        <a:ea typeface="游ゴシック" panose="020B0400000000000000" pitchFamily="50" charset="-128"/>
                      </a:endParaRPr>
                    </a:p>
                  </a:txBody>
                  <a:tcPr marL="36000" marR="7601"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just" fontAlgn="ctr"/>
                      <a:endParaRPr lang="ja-JP" sz="1000" b="0" i="0" u="none" strike="noStrike" dirty="0">
                        <a:solidFill>
                          <a:schemeClr val="tx1"/>
                        </a:solidFill>
                        <a:effectLst/>
                        <a:latin typeface="Arial" panose="020B0604020202020204" pitchFamily="34" charset="0"/>
                        <a:ea typeface="游ゴシック" panose="020B0400000000000000" pitchFamily="50" charset="-128"/>
                      </a:endParaRPr>
                    </a:p>
                  </a:txBody>
                  <a:tcPr marL="7601" marR="7601" marT="7601" marB="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9117040"/>
                  </a:ext>
                </a:extLst>
              </a:tr>
            </a:tbl>
          </a:graphicData>
        </a:graphic>
      </p:graphicFrame>
      <p:sp>
        <p:nvSpPr>
          <p:cNvPr id="12" name="線吹き出し 1 (枠付き) 11"/>
          <p:cNvSpPr/>
          <p:nvPr/>
        </p:nvSpPr>
        <p:spPr>
          <a:xfrm>
            <a:off x="5256076" y="774204"/>
            <a:ext cx="3780419" cy="603564"/>
          </a:xfrm>
          <a:prstGeom prst="borderCallout1">
            <a:avLst>
              <a:gd name="adj1" fmla="val 60541"/>
              <a:gd name="adj2" fmla="val -2506"/>
              <a:gd name="adj3" fmla="val 178219"/>
              <a:gd name="adj4" fmla="val -12122"/>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r>
              <a:rPr lang="ja-JP" altLang="en-US" sz="1000" b="1" u="sng" dirty="0"/>
              <a:t>注意事項</a:t>
            </a:r>
            <a:endParaRPr lang="en-US" altLang="ja-JP" sz="1000" b="1" u="sng" dirty="0"/>
          </a:p>
          <a:p>
            <a:r>
              <a:rPr lang="ja-JP" altLang="en-US" sz="1000" dirty="0"/>
              <a:t>データ数が多いテーブルもあります。使用用途に応じた絞り込みをおこなうことで参照の負荷は低くなります</a:t>
            </a:r>
            <a:endParaRPr kumimoji="1" lang="ja-JP" altLang="en-US" sz="1000" dirty="0"/>
          </a:p>
        </p:txBody>
      </p:sp>
    </p:spTree>
    <p:extLst>
      <p:ext uri="{BB962C8B-B14F-4D97-AF65-F5344CB8AC3E}">
        <p14:creationId xmlns:p14="http://schemas.microsoft.com/office/powerpoint/2010/main" val="13238973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61786" y="2038172"/>
            <a:ext cx="1810945" cy="185420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166</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FA</a:t>
            </a:r>
            <a:r>
              <a:rPr lang="ja-JP" altLang="en-US" sz="1800" dirty="0">
                <a:solidFill>
                  <a:prstClr val="white"/>
                </a:solidFill>
                <a:latin typeface="+mn-ea"/>
                <a:ea typeface="+mn-ea"/>
              </a:rPr>
              <a:t>汎用検索照会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山形 7"/>
          <p:cNvSpPr/>
          <p:nvPr/>
        </p:nvSpPr>
        <p:spPr>
          <a:xfrm>
            <a:off x="1362626"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出力</a:t>
            </a:r>
            <a:endParaRPr kumimoji="1" lang="en-US" altLang="ja-JP" sz="800" dirty="0">
              <a:solidFill>
                <a:schemeClr val="tx1"/>
              </a:solidFill>
            </a:endParaRPr>
          </a:p>
          <a:p>
            <a:pPr algn="ctr"/>
            <a:r>
              <a:rPr kumimoji="1" lang="ja-JP" altLang="en-US" sz="800" dirty="0">
                <a:solidFill>
                  <a:schemeClr val="tx1"/>
                </a:solidFill>
              </a:rPr>
              <a:t>パターンの登録</a:t>
            </a:r>
          </a:p>
        </p:txBody>
      </p:sp>
      <p:sp>
        <p:nvSpPr>
          <p:cNvPr id="10" name="山形 9"/>
          <p:cNvSpPr/>
          <p:nvPr/>
        </p:nvSpPr>
        <p:spPr>
          <a:xfrm>
            <a:off x="2473732"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資産情報</a:t>
            </a:r>
            <a:endParaRPr kumimoji="1" lang="en-US" altLang="ja-JP" sz="800" dirty="0">
              <a:solidFill>
                <a:schemeClr val="tx1"/>
              </a:solidFill>
            </a:endParaRPr>
          </a:p>
          <a:p>
            <a:pPr algn="ctr"/>
            <a:r>
              <a:rPr kumimoji="1" lang="ja-JP" altLang="en-US" sz="800" dirty="0">
                <a:solidFill>
                  <a:schemeClr val="tx1"/>
                </a:solidFill>
              </a:rPr>
              <a:t>照会</a:t>
            </a:r>
          </a:p>
        </p:txBody>
      </p:sp>
      <p:sp>
        <p:nvSpPr>
          <p:cNvPr id="11" name="山形 10"/>
          <p:cNvSpPr/>
          <p:nvPr/>
        </p:nvSpPr>
        <p:spPr>
          <a:xfrm>
            <a:off x="3584838" y="854381"/>
            <a:ext cx="1152128" cy="313213"/>
          </a:xfrm>
          <a:prstGeom prst="chevron">
            <a:avLst>
              <a:gd name="adj" fmla="val 3756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800" dirty="0">
                <a:solidFill>
                  <a:schemeClr val="tx1"/>
                </a:solidFill>
              </a:rPr>
              <a:t>データ</a:t>
            </a:r>
            <a:endParaRPr kumimoji="1" lang="en-US" altLang="ja-JP" sz="800" dirty="0">
              <a:solidFill>
                <a:schemeClr val="tx1"/>
              </a:solidFill>
            </a:endParaRPr>
          </a:p>
          <a:p>
            <a:pPr algn="ctr"/>
            <a:r>
              <a:rPr kumimoji="1" lang="ja-JP" altLang="en-US" sz="800" dirty="0">
                <a:solidFill>
                  <a:schemeClr val="tx1"/>
                </a:solidFill>
              </a:rPr>
              <a:t>出力・取込</a:t>
            </a:r>
          </a:p>
        </p:txBody>
      </p:sp>
      <p:sp>
        <p:nvSpPr>
          <p:cNvPr id="13" name="山形 12"/>
          <p:cNvSpPr/>
          <p:nvPr/>
        </p:nvSpPr>
        <p:spPr>
          <a:xfrm>
            <a:off x="251520" y="854381"/>
            <a:ext cx="1152128" cy="313213"/>
          </a:xfrm>
          <a:prstGeom prst="chevron">
            <a:avLst>
              <a:gd name="adj" fmla="val 37568"/>
            </a:avLst>
          </a:prstGeom>
          <a:solidFill>
            <a:schemeClr val="bg1">
              <a:lumMod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800" dirty="0">
                <a:solidFill>
                  <a:schemeClr val="tx1"/>
                </a:solidFill>
              </a:rPr>
              <a:t>表示項目</a:t>
            </a:r>
            <a:endParaRPr lang="en-US" altLang="ja-JP" sz="800" dirty="0">
              <a:solidFill>
                <a:schemeClr val="tx1"/>
              </a:solidFill>
            </a:endParaRPr>
          </a:p>
          <a:p>
            <a:pPr algn="ctr"/>
            <a:r>
              <a:rPr kumimoji="1" lang="ja-JP" altLang="en-US" sz="800" dirty="0">
                <a:solidFill>
                  <a:schemeClr val="tx1"/>
                </a:solidFill>
              </a:rPr>
              <a:t>パターンの登録</a:t>
            </a:r>
          </a:p>
        </p:txBody>
      </p:sp>
      <p:sp>
        <p:nvSpPr>
          <p:cNvPr id="18" name="テキスト プレースホルダー 2"/>
          <p:cNvSpPr txBox="1">
            <a:spLocks/>
          </p:cNvSpPr>
          <p:nvPr/>
        </p:nvSpPr>
        <p:spPr>
          <a:xfrm>
            <a:off x="179511" y="1286428"/>
            <a:ext cx="8353979" cy="2365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200" dirty="0">
                <a:solidFill>
                  <a:prstClr val="black"/>
                </a:solidFill>
              </a:rPr>
              <a:t>登録した出力条件はデータ出力・取込機能を利用し、グループ会社への連携がおこなえます</a:t>
            </a:r>
            <a:endParaRPr lang="en-US" altLang="ja-JP" sz="1200" dirty="0">
              <a:solidFill>
                <a:prstClr val="black"/>
              </a:solidFill>
              <a:latin typeface="メイリオ"/>
              <a:ea typeface="メイリオ"/>
            </a:endParaRPr>
          </a:p>
        </p:txBody>
      </p:sp>
      <p:sp>
        <p:nvSpPr>
          <p:cNvPr id="12" name="Freeform 20"/>
          <p:cNvSpPr>
            <a:spLocks noEditPoints="1"/>
          </p:cNvSpPr>
          <p:nvPr/>
        </p:nvSpPr>
        <p:spPr bwMode="auto">
          <a:xfrm>
            <a:off x="2075057" y="4422545"/>
            <a:ext cx="287338" cy="377825"/>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7130"/>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7"/>
          <p:cNvSpPr>
            <a:spLocks noEditPoints="1"/>
          </p:cNvSpPr>
          <p:nvPr/>
        </p:nvSpPr>
        <p:spPr bwMode="auto">
          <a:xfrm>
            <a:off x="5456885" y="3227148"/>
            <a:ext cx="214313" cy="379413"/>
          </a:xfrm>
          <a:custGeom>
            <a:avLst/>
            <a:gdLst>
              <a:gd name="T0" fmla="*/ 0 w 135"/>
              <a:gd name="T1" fmla="*/ 239 h 239"/>
              <a:gd name="T2" fmla="*/ 41 w 135"/>
              <a:gd name="T3" fmla="*/ 199 h 239"/>
              <a:gd name="T4" fmla="*/ 93 w 135"/>
              <a:gd name="T5" fmla="*/ 239 h 239"/>
              <a:gd name="T6" fmla="*/ 135 w 135"/>
              <a:gd name="T7" fmla="*/ 0 h 239"/>
              <a:gd name="T8" fmla="*/ 93 w 135"/>
              <a:gd name="T9" fmla="*/ 21 h 239"/>
              <a:gd name="T10" fmla="*/ 117 w 135"/>
              <a:gd name="T11" fmla="*/ 51 h 239"/>
              <a:gd name="T12" fmla="*/ 93 w 135"/>
              <a:gd name="T13" fmla="*/ 21 h 239"/>
              <a:gd name="T14" fmla="*/ 79 w 135"/>
              <a:gd name="T15" fmla="*/ 21 h 239"/>
              <a:gd name="T16" fmla="*/ 55 w 135"/>
              <a:gd name="T17" fmla="*/ 51 h 239"/>
              <a:gd name="T18" fmla="*/ 18 w 135"/>
              <a:gd name="T19" fmla="*/ 21 h 239"/>
              <a:gd name="T20" fmla="*/ 42 w 135"/>
              <a:gd name="T21" fmla="*/ 51 h 239"/>
              <a:gd name="T22" fmla="*/ 18 w 135"/>
              <a:gd name="T23" fmla="*/ 21 h 239"/>
              <a:gd name="T24" fmla="*/ 117 w 135"/>
              <a:gd name="T25" fmla="*/ 64 h 239"/>
              <a:gd name="T26" fmla="*/ 93 w 135"/>
              <a:gd name="T27" fmla="*/ 95 h 239"/>
              <a:gd name="T28" fmla="*/ 55 w 135"/>
              <a:gd name="T29" fmla="*/ 64 h 239"/>
              <a:gd name="T30" fmla="*/ 79 w 135"/>
              <a:gd name="T31" fmla="*/ 95 h 239"/>
              <a:gd name="T32" fmla="*/ 55 w 135"/>
              <a:gd name="T33" fmla="*/ 64 h 239"/>
              <a:gd name="T34" fmla="*/ 42 w 135"/>
              <a:gd name="T35" fmla="*/ 64 h 239"/>
              <a:gd name="T36" fmla="*/ 18 w 135"/>
              <a:gd name="T37" fmla="*/ 95 h 239"/>
              <a:gd name="T38" fmla="*/ 93 w 135"/>
              <a:gd name="T39" fmla="*/ 108 h 239"/>
              <a:gd name="T40" fmla="*/ 117 w 135"/>
              <a:gd name="T41" fmla="*/ 138 h 239"/>
              <a:gd name="T42" fmla="*/ 93 w 135"/>
              <a:gd name="T43" fmla="*/ 108 h 239"/>
              <a:gd name="T44" fmla="*/ 79 w 135"/>
              <a:gd name="T45" fmla="*/ 108 h 239"/>
              <a:gd name="T46" fmla="*/ 55 w 135"/>
              <a:gd name="T47" fmla="*/ 138 h 239"/>
              <a:gd name="T48" fmla="*/ 18 w 135"/>
              <a:gd name="T49" fmla="*/ 108 h 239"/>
              <a:gd name="T50" fmla="*/ 42 w 135"/>
              <a:gd name="T51" fmla="*/ 138 h 239"/>
              <a:gd name="T52" fmla="*/ 18 w 135"/>
              <a:gd name="T53" fmla="*/ 108 h 239"/>
              <a:gd name="T54" fmla="*/ 117 w 135"/>
              <a:gd name="T55" fmla="*/ 151 h 239"/>
              <a:gd name="T56" fmla="*/ 93 w 135"/>
              <a:gd name="T57" fmla="*/ 182 h 239"/>
              <a:gd name="T58" fmla="*/ 55 w 135"/>
              <a:gd name="T59" fmla="*/ 151 h 239"/>
              <a:gd name="T60" fmla="*/ 79 w 135"/>
              <a:gd name="T61" fmla="*/ 182 h 239"/>
              <a:gd name="T62" fmla="*/ 55 w 135"/>
              <a:gd name="T63" fmla="*/ 151 h 239"/>
              <a:gd name="T64" fmla="*/ 42 w 135"/>
              <a:gd name="T65" fmla="*/ 151 h 239"/>
              <a:gd name="T66" fmla="*/ 18 w 135"/>
              <a:gd name="T67"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239">
                <a:moveTo>
                  <a:pt x="0" y="0"/>
                </a:moveTo>
                <a:lnTo>
                  <a:pt x="0" y="239"/>
                </a:lnTo>
                <a:lnTo>
                  <a:pt x="41" y="239"/>
                </a:lnTo>
                <a:lnTo>
                  <a:pt x="41" y="199"/>
                </a:lnTo>
                <a:lnTo>
                  <a:pt x="93" y="199"/>
                </a:lnTo>
                <a:lnTo>
                  <a:pt x="93" y="239"/>
                </a:lnTo>
                <a:lnTo>
                  <a:pt x="135" y="239"/>
                </a:lnTo>
                <a:lnTo>
                  <a:pt x="135" y="0"/>
                </a:lnTo>
                <a:lnTo>
                  <a:pt x="0" y="0"/>
                </a:lnTo>
                <a:close/>
                <a:moveTo>
                  <a:pt x="93" y="21"/>
                </a:moveTo>
                <a:lnTo>
                  <a:pt x="117" y="21"/>
                </a:lnTo>
                <a:lnTo>
                  <a:pt x="117" y="51"/>
                </a:lnTo>
                <a:lnTo>
                  <a:pt x="93" y="51"/>
                </a:lnTo>
                <a:lnTo>
                  <a:pt x="93" y="21"/>
                </a:lnTo>
                <a:close/>
                <a:moveTo>
                  <a:pt x="55" y="21"/>
                </a:moveTo>
                <a:lnTo>
                  <a:pt x="79" y="21"/>
                </a:lnTo>
                <a:lnTo>
                  <a:pt x="79" y="51"/>
                </a:lnTo>
                <a:lnTo>
                  <a:pt x="55" y="51"/>
                </a:lnTo>
                <a:lnTo>
                  <a:pt x="55" y="21"/>
                </a:lnTo>
                <a:close/>
                <a:moveTo>
                  <a:pt x="18" y="21"/>
                </a:moveTo>
                <a:lnTo>
                  <a:pt x="42" y="21"/>
                </a:lnTo>
                <a:lnTo>
                  <a:pt x="42" y="51"/>
                </a:lnTo>
                <a:lnTo>
                  <a:pt x="18" y="51"/>
                </a:lnTo>
                <a:lnTo>
                  <a:pt x="18" y="21"/>
                </a:lnTo>
                <a:close/>
                <a:moveTo>
                  <a:pt x="93" y="64"/>
                </a:moveTo>
                <a:lnTo>
                  <a:pt x="117" y="64"/>
                </a:lnTo>
                <a:lnTo>
                  <a:pt x="117" y="95"/>
                </a:lnTo>
                <a:lnTo>
                  <a:pt x="93" y="95"/>
                </a:lnTo>
                <a:lnTo>
                  <a:pt x="93" y="64"/>
                </a:lnTo>
                <a:close/>
                <a:moveTo>
                  <a:pt x="55" y="64"/>
                </a:moveTo>
                <a:lnTo>
                  <a:pt x="79" y="64"/>
                </a:lnTo>
                <a:lnTo>
                  <a:pt x="79" y="95"/>
                </a:lnTo>
                <a:lnTo>
                  <a:pt x="55" y="95"/>
                </a:lnTo>
                <a:lnTo>
                  <a:pt x="55" y="64"/>
                </a:lnTo>
                <a:close/>
                <a:moveTo>
                  <a:pt x="18" y="64"/>
                </a:moveTo>
                <a:lnTo>
                  <a:pt x="42" y="64"/>
                </a:lnTo>
                <a:lnTo>
                  <a:pt x="42" y="95"/>
                </a:lnTo>
                <a:lnTo>
                  <a:pt x="18" y="95"/>
                </a:lnTo>
                <a:lnTo>
                  <a:pt x="18" y="64"/>
                </a:lnTo>
                <a:close/>
                <a:moveTo>
                  <a:pt x="93" y="108"/>
                </a:moveTo>
                <a:lnTo>
                  <a:pt x="117" y="108"/>
                </a:lnTo>
                <a:lnTo>
                  <a:pt x="117" y="138"/>
                </a:lnTo>
                <a:lnTo>
                  <a:pt x="93" y="138"/>
                </a:lnTo>
                <a:lnTo>
                  <a:pt x="93" y="108"/>
                </a:lnTo>
                <a:close/>
                <a:moveTo>
                  <a:pt x="55" y="108"/>
                </a:moveTo>
                <a:lnTo>
                  <a:pt x="79" y="108"/>
                </a:lnTo>
                <a:lnTo>
                  <a:pt x="79" y="138"/>
                </a:lnTo>
                <a:lnTo>
                  <a:pt x="55" y="138"/>
                </a:lnTo>
                <a:lnTo>
                  <a:pt x="55" y="108"/>
                </a:lnTo>
                <a:close/>
                <a:moveTo>
                  <a:pt x="18" y="108"/>
                </a:moveTo>
                <a:lnTo>
                  <a:pt x="42" y="108"/>
                </a:lnTo>
                <a:lnTo>
                  <a:pt x="42" y="138"/>
                </a:lnTo>
                <a:lnTo>
                  <a:pt x="18" y="138"/>
                </a:lnTo>
                <a:lnTo>
                  <a:pt x="18" y="108"/>
                </a:lnTo>
                <a:close/>
                <a:moveTo>
                  <a:pt x="93" y="151"/>
                </a:moveTo>
                <a:lnTo>
                  <a:pt x="117" y="151"/>
                </a:lnTo>
                <a:lnTo>
                  <a:pt x="117" y="182"/>
                </a:lnTo>
                <a:lnTo>
                  <a:pt x="93" y="182"/>
                </a:lnTo>
                <a:lnTo>
                  <a:pt x="93" y="151"/>
                </a:lnTo>
                <a:close/>
                <a:moveTo>
                  <a:pt x="55" y="151"/>
                </a:moveTo>
                <a:lnTo>
                  <a:pt x="79" y="151"/>
                </a:lnTo>
                <a:lnTo>
                  <a:pt x="79" y="182"/>
                </a:lnTo>
                <a:lnTo>
                  <a:pt x="55" y="182"/>
                </a:lnTo>
                <a:lnTo>
                  <a:pt x="55" y="151"/>
                </a:lnTo>
                <a:close/>
                <a:moveTo>
                  <a:pt x="18" y="151"/>
                </a:moveTo>
                <a:lnTo>
                  <a:pt x="42" y="151"/>
                </a:lnTo>
                <a:lnTo>
                  <a:pt x="42" y="182"/>
                </a:lnTo>
                <a:lnTo>
                  <a:pt x="18" y="182"/>
                </a:lnTo>
                <a:lnTo>
                  <a:pt x="18" y="1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 name="Freeform 9"/>
          <p:cNvSpPr>
            <a:spLocks noEditPoints="1"/>
          </p:cNvSpPr>
          <p:nvPr/>
        </p:nvSpPr>
        <p:spPr bwMode="auto">
          <a:xfrm>
            <a:off x="1092620" y="3921016"/>
            <a:ext cx="274638" cy="449263"/>
          </a:xfrm>
          <a:custGeom>
            <a:avLst/>
            <a:gdLst>
              <a:gd name="T0" fmla="*/ 0 w 173"/>
              <a:gd name="T1" fmla="*/ 283 h 283"/>
              <a:gd name="T2" fmla="*/ 61 w 173"/>
              <a:gd name="T3" fmla="*/ 243 h 283"/>
              <a:gd name="T4" fmla="*/ 113 w 173"/>
              <a:gd name="T5" fmla="*/ 283 h 283"/>
              <a:gd name="T6" fmla="*/ 173 w 173"/>
              <a:gd name="T7" fmla="*/ 0 h 283"/>
              <a:gd name="T8" fmla="*/ 93 w 173"/>
              <a:gd name="T9" fmla="*/ 64 h 283"/>
              <a:gd name="T10" fmla="*/ 117 w 173"/>
              <a:gd name="T11" fmla="*/ 95 h 283"/>
              <a:gd name="T12" fmla="*/ 93 w 173"/>
              <a:gd name="T13" fmla="*/ 64 h 283"/>
              <a:gd name="T14" fmla="*/ 80 w 173"/>
              <a:gd name="T15" fmla="*/ 64 h 283"/>
              <a:gd name="T16" fmla="*/ 56 w 173"/>
              <a:gd name="T17" fmla="*/ 95 h 283"/>
              <a:gd name="T18" fmla="*/ 20 w 173"/>
              <a:gd name="T19" fmla="*/ 64 h 283"/>
              <a:gd name="T20" fmla="*/ 43 w 173"/>
              <a:gd name="T21" fmla="*/ 95 h 283"/>
              <a:gd name="T22" fmla="*/ 20 w 173"/>
              <a:gd name="T23" fmla="*/ 64 h 283"/>
              <a:gd name="T24" fmla="*/ 117 w 173"/>
              <a:gd name="T25" fmla="*/ 108 h 283"/>
              <a:gd name="T26" fmla="*/ 93 w 173"/>
              <a:gd name="T27" fmla="*/ 138 h 283"/>
              <a:gd name="T28" fmla="*/ 56 w 173"/>
              <a:gd name="T29" fmla="*/ 108 h 283"/>
              <a:gd name="T30" fmla="*/ 80 w 173"/>
              <a:gd name="T31" fmla="*/ 138 h 283"/>
              <a:gd name="T32" fmla="*/ 56 w 173"/>
              <a:gd name="T33" fmla="*/ 108 h 283"/>
              <a:gd name="T34" fmla="*/ 43 w 173"/>
              <a:gd name="T35" fmla="*/ 108 h 283"/>
              <a:gd name="T36" fmla="*/ 20 w 173"/>
              <a:gd name="T37" fmla="*/ 138 h 283"/>
              <a:gd name="T38" fmla="*/ 93 w 173"/>
              <a:gd name="T39" fmla="*/ 151 h 283"/>
              <a:gd name="T40" fmla="*/ 117 w 173"/>
              <a:gd name="T41" fmla="*/ 182 h 283"/>
              <a:gd name="T42" fmla="*/ 93 w 173"/>
              <a:gd name="T43" fmla="*/ 151 h 283"/>
              <a:gd name="T44" fmla="*/ 80 w 173"/>
              <a:gd name="T45" fmla="*/ 151 h 283"/>
              <a:gd name="T46" fmla="*/ 56 w 173"/>
              <a:gd name="T47" fmla="*/ 182 h 283"/>
              <a:gd name="T48" fmla="*/ 20 w 173"/>
              <a:gd name="T49" fmla="*/ 151 h 283"/>
              <a:gd name="T50" fmla="*/ 43 w 173"/>
              <a:gd name="T51" fmla="*/ 182 h 283"/>
              <a:gd name="T52" fmla="*/ 20 w 173"/>
              <a:gd name="T53" fmla="*/ 151 h 283"/>
              <a:gd name="T54" fmla="*/ 117 w 173"/>
              <a:gd name="T55" fmla="*/ 195 h 283"/>
              <a:gd name="T56" fmla="*/ 93 w 173"/>
              <a:gd name="T57" fmla="*/ 225 h 283"/>
              <a:gd name="T58" fmla="*/ 131 w 173"/>
              <a:gd name="T59" fmla="*/ 64 h 283"/>
              <a:gd name="T60" fmla="*/ 154 w 173"/>
              <a:gd name="T61" fmla="*/ 95 h 283"/>
              <a:gd name="T62" fmla="*/ 131 w 173"/>
              <a:gd name="T63" fmla="*/ 64 h 283"/>
              <a:gd name="T64" fmla="*/ 117 w 173"/>
              <a:gd name="T65" fmla="*/ 21 h 283"/>
              <a:gd name="T66" fmla="*/ 93 w 173"/>
              <a:gd name="T67" fmla="*/ 51 h 283"/>
              <a:gd name="T68" fmla="*/ 56 w 173"/>
              <a:gd name="T69" fmla="*/ 21 h 283"/>
              <a:gd name="T70" fmla="*/ 80 w 173"/>
              <a:gd name="T71" fmla="*/ 51 h 283"/>
              <a:gd name="T72" fmla="*/ 56 w 173"/>
              <a:gd name="T73" fmla="*/ 21 h 283"/>
              <a:gd name="T74" fmla="*/ 43 w 173"/>
              <a:gd name="T75" fmla="*/ 21 h 283"/>
              <a:gd name="T76" fmla="*/ 20 w 173"/>
              <a:gd name="T77" fmla="*/ 51 h 283"/>
              <a:gd name="T78" fmla="*/ 131 w 173"/>
              <a:gd name="T79" fmla="*/ 21 h 283"/>
              <a:gd name="T80" fmla="*/ 154 w 173"/>
              <a:gd name="T81" fmla="*/ 51 h 283"/>
              <a:gd name="T82" fmla="*/ 131 w 173"/>
              <a:gd name="T83" fmla="*/ 21 h 283"/>
              <a:gd name="T84" fmla="*/ 154 w 173"/>
              <a:gd name="T85" fmla="*/ 108 h 283"/>
              <a:gd name="T86" fmla="*/ 131 w 173"/>
              <a:gd name="T87" fmla="*/ 138 h 283"/>
              <a:gd name="T88" fmla="*/ 131 w 173"/>
              <a:gd name="T89" fmla="*/ 151 h 283"/>
              <a:gd name="T90" fmla="*/ 154 w 173"/>
              <a:gd name="T91" fmla="*/ 182 h 283"/>
              <a:gd name="T92" fmla="*/ 131 w 173"/>
              <a:gd name="T93" fmla="*/ 151 h 283"/>
              <a:gd name="T94" fmla="*/ 154 w 173"/>
              <a:gd name="T95" fmla="*/ 195 h 283"/>
              <a:gd name="T96" fmla="*/ 131 w 173"/>
              <a:gd name="T97" fmla="*/ 225 h 283"/>
              <a:gd name="T98" fmla="*/ 56 w 173"/>
              <a:gd name="T99" fmla="*/ 195 h 283"/>
              <a:gd name="T100" fmla="*/ 80 w 173"/>
              <a:gd name="T101" fmla="*/ 225 h 283"/>
              <a:gd name="T102" fmla="*/ 56 w 173"/>
              <a:gd name="T103" fmla="*/ 195 h 283"/>
              <a:gd name="T104" fmla="*/ 43 w 173"/>
              <a:gd name="T105" fmla="*/ 195 h 283"/>
              <a:gd name="T106" fmla="*/ 20 w 173"/>
              <a:gd name="T107" fmla="*/ 22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283">
                <a:moveTo>
                  <a:pt x="0" y="0"/>
                </a:moveTo>
                <a:lnTo>
                  <a:pt x="0" y="283"/>
                </a:lnTo>
                <a:lnTo>
                  <a:pt x="61" y="283"/>
                </a:lnTo>
                <a:lnTo>
                  <a:pt x="61" y="243"/>
                </a:lnTo>
                <a:lnTo>
                  <a:pt x="113" y="243"/>
                </a:lnTo>
                <a:lnTo>
                  <a:pt x="113" y="283"/>
                </a:lnTo>
                <a:lnTo>
                  <a:pt x="173" y="283"/>
                </a:lnTo>
                <a:lnTo>
                  <a:pt x="173" y="0"/>
                </a:lnTo>
                <a:lnTo>
                  <a:pt x="0" y="0"/>
                </a:lnTo>
                <a:close/>
                <a:moveTo>
                  <a:pt x="93" y="64"/>
                </a:moveTo>
                <a:lnTo>
                  <a:pt x="117" y="64"/>
                </a:lnTo>
                <a:lnTo>
                  <a:pt x="117" y="95"/>
                </a:lnTo>
                <a:lnTo>
                  <a:pt x="93" y="95"/>
                </a:lnTo>
                <a:lnTo>
                  <a:pt x="93" y="64"/>
                </a:lnTo>
                <a:close/>
                <a:moveTo>
                  <a:pt x="56" y="64"/>
                </a:moveTo>
                <a:lnTo>
                  <a:pt x="80" y="64"/>
                </a:lnTo>
                <a:lnTo>
                  <a:pt x="80" y="95"/>
                </a:lnTo>
                <a:lnTo>
                  <a:pt x="56" y="95"/>
                </a:lnTo>
                <a:lnTo>
                  <a:pt x="56" y="64"/>
                </a:lnTo>
                <a:close/>
                <a:moveTo>
                  <a:pt x="20" y="64"/>
                </a:moveTo>
                <a:lnTo>
                  <a:pt x="43" y="64"/>
                </a:lnTo>
                <a:lnTo>
                  <a:pt x="43" y="95"/>
                </a:lnTo>
                <a:lnTo>
                  <a:pt x="20" y="95"/>
                </a:lnTo>
                <a:lnTo>
                  <a:pt x="20" y="64"/>
                </a:lnTo>
                <a:close/>
                <a:moveTo>
                  <a:pt x="93" y="108"/>
                </a:moveTo>
                <a:lnTo>
                  <a:pt x="117" y="108"/>
                </a:lnTo>
                <a:lnTo>
                  <a:pt x="117" y="138"/>
                </a:lnTo>
                <a:lnTo>
                  <a:pt x="93" y="138"/>
                </a:lnTo>
                <a:lnTo>
                  <a:pt x="93" y="108"/>
                </a:lnTo>
                <a:close/>
                <a:moveTo>
                  <a:pt x="56" y="108"/>
                </a:moveTo>
                <a:lnTo>
                  <a:pt x="80" y="108"/>
                </a:lnTo>
                <a:lnTo>
                  <a:pt x="80" y="138"/>
                </a:lnTo>
                <a:lnTo>
                  <a:pt x="56" y="138"/>
                </a:lnTo>
                <a:lnTo>
                  <a:pt x="56" y="108"/>
                </a:lnTo>
                <a:close/>
                <a:moveTo>
                  <a:pt x="20" y="108"/>
                </a:moveTo>
                <a:lnTo>
                  <a:pt x="43" y="108"/>
                </a:lnTo>
                <a:lnTo>
                  <a:pt x="43" y="138"/>
                </a:lnTo>
                <a:lnTo>
                  <a:pt x="20" y="138"/>
                </a:lnTo>
                <a:lnTo>
                  <a:pt x="20" y="108"/>
                </a:lnTo>
                <a:close/>
                <a:moveTo>
                  <a:pt x="93" y="151"/>
                </a:moveTo>
                <a:lnTo>
                  <a:pt x="117" y="151"/>
                </a:lnTo>
                <a:lnTo>
                  <a:pt x="117" y="182"/>
                </a:lnTo>
                <a:lnTo>
                  <a:pt x="93" y="182"/>
                </a:lnTo>
                <a:lnTo>
                  <a:pt x="93" y="151"/>
                </a:lnTo>
                <a:close/>
                <a:moveTo>
                  <a:pt x="56" y="151"/>
                </a:moveTo>
                <a:lnTo>
                  <a:pt x="80" y="151"/>
                </a:lnTo>
                <a:lnTo>
                  <a:pt x="80" y="182"/>
                </a:lnTo>
                <a:lnTo>
                  <a:pt x="56" y="182"/>
                </a:lnTo>
                <a:lnTo>
                  <a:pt x="56" y="151"/>
                </a:lnTo>
                <a:close/>
                <a:moveTo>
                  <a:pt x="20" y="151"/>
                </a:moveTo>
                <a:lnTo>
                  <a:pt x="43" y="151"/>
                </a:lnTo>
                <a:lnTo>
                  <a:pt x="43" y="182"/>
                </a:lnTo>
                <a:lnTo>
                  <a:pt x="20" y="182"/>
                </a:lnTo>
                <a:lnTo>
                  <a:pt x="20" y="151"/>
                </a:lnTo>
                <a:close/>
                <a:moveTo>
                  <a:pt x="93" y="195"/>
                </a:moveTo>
                <a:lnTo>
                  <a:pt x="117" y="195"/>
                </a:lnTo>
                <a:lnTo>
                  <a:pt x="117" y="225"/>
                </a:lnTo>
                <a:lnTo>
                  <a:pt x="93" y="225"/>
                </a:lnTo>
                <a:lnTo>
                  <a:pt x="93" y="195"/>
                </a:lnTo>
                <a:close/>
                <a:moveTo>
                  <a:pt x="131" y="64"/>
                </a:moveTo>
                <a:lnTo>
                  <a:pt x="154" y="64"/>
                </a:lnTo>
                <a:lnTo>
                  <a:pt x="154" y="95"/>
                </a:lnTo>
                <a:lnTo>
                  <a:pt x="131" y="95"/>
                </a:lnTo>
                <a:lnTo>
                  <a:pt x="131" y="64"/>
                </a:lnTo>
                <a:close/>
                <a:moveTo>
                  <a:pt x="93" y="21"/>
                </a:moveTo>
                <a:lnTo>
                  <a:pt x="117" y="21"/>
                </a:lnTo>
                <a:lnTo>
                  <a:pt x="117" y="51"/>
                </a:lnTo>
                <a:lnTo>
                  <a:pt x="93" y="51"/>
                </a:lnTo>
                <a:lnTo>
                  <a:pt x="93" y="21"/>
                </a:lnTo>
                <a:close/>
                <a:moveTo>
                  <a:pt x="56" y="21"/>
                </a:moveTo>
                <a:lnTo>
                  <a:pt x="80" y="21"/>
                </a:lnTo>
                <a:lnTo>
                  <a:pt x="80" y="51"/>
                </a:lnTo>
                <a:lnTo>
                  <a:pt x="56" y="51"/>
                </a:lnTo>
                <a:lnTo>
                  <a:pt x="56" y="21"/>
                </a:lnTo>
                <a:close/>
                <a:moveTo>
                  <a:pt x="20" y="21"/>
                </a:moveTo>
                <a:lnTo>
                  <a:pt x="43" y="21"/>
                </a:lnTo>
                <a:lnTo>
                  <a:pt x="43" y="51"/>
                </a:lnTo>
                <a:lnTo>
                  <a:pt x="20" y="51"/>
                </a:lnTo>
                <a:lnTo>
                  <a:pt x="20" y="21"/>
                </a:lnTo>
                <a:close/>
                <a:moveTo>
                  <a:pt x="131" y="21"/>
                </a:moveTo>
                <a:lnTo>
                  <a:pt x="154" y="21"/>
                </a:lnTo>
                <a:lnTo>
                  <a:pt x="154" y="51"/>
                </a:lnTo>
                <a:lnTo>
                  <a:pt x="131" y="51"/>
                </a:lnTo>
                <a:lnTo>
                  <a:pt x="131" y="21"/>
                </a:lnTo>
                <a:close/>
                <a:moveTo>
                  <a:pt x="131" y="108"/>
                </a:moveTo>
                <a:lnTo>
                  <a:pt x="154" y="108"/>
                </a:lnTo>
                <a:lnTo>
                  <a:pt x="154" y="138"/>
                </a:lnTo>
                <a:lnTo>
                  <a:pt x="131" y="138"/>
                </a:lnTo>
                <a:lnTo>
                  <a:pt x="131" y="108"/>
                </a:lnTo>
                <a:close/>
                <a:moveTo>
                  <a:pt x="131" y="151"/>
                </a:moveTo>
                <a:lnTo>
                  <a:pt x="154" y="151"/>
                </a:lnTo>
                <a:lnTo>
                  <a:pt x="154" y="182"/>
                </a:lnTo>
                <a:lnTo>
                  <a:pt x="131" y="182"/>
                </a:lnTo>
                <a:lnTo>
                  <a:pt x="131" y="151"/>
                </a:lnTo>
                <a:close/>
                <a:moveTo>
                  <a:pt x="131" y="195"/>
                </a:moveTo>
                <a:lnTo>
                  <a:pt x="154" y="195"/>
                </a:lnTo>
                <a:lnTo>
                  <a:pt x="154" y="225"/>
                </a:lnTo>
                <a:lnTo>
                  <a:pt x="131" y="225"/>
                </a:lnTo>
                <a:lnTo>
                  <a:pt x="131" y="195"/>
                </a:lnTo>
                <a:close/>
                <a:moveTo>
                  <a:pt x="56" y="195"/>
                </a:moveTo>
                <a:lnTo>
                  <a:pt x="80" y="195"/>
                </a:lnTo>
                <a:lnTo>
                  <a:pt x="80" y="225"/>
                </a:lnTo>
                <a:lnTo>
                  <a:pt x="56" y="225"/>
                </a:lnTo>
                <a:lnTo>
                  <a:pt x="56" y="195"/>
                </a:lnTo>
                <a:close/>
                <a:moveTo>
                  <a:pt x="20" y="195"/>
                </a:moveTo>
                <a:lnTo>
                  <a:pt x="43" y="195"/>
                </a:lnTo>
                <a:lnTo>
                  <a:pt x="43" y="225"/>
                </a:lnTo>
                <a:lnTo>
                  <a:pt x="20" y="225"/>
                </a:lnTo>
                <a:lnTo>
                  <a:pt x="20" y="1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 name="Freeform 36"/>
          <p:cNvSpPr>
            <a:spLocks noEditPoints="1"/>
          </p:cNvSpPr>
          <p:nvPr/>
        </p:nvSpPr>
        <p:spPr bwMode="auto">
          <a:xfrm>
            <a:off x="1380312" y="4054661"/>
            <a:ext cx="333375" cy="468313"/>
          </a:xfrm>
          <a:custGeom>
            <a:avLst/>
            <a:gdLst>
              <a:gd name="T0" fmla="*/ 38 w 349"/>
              <a:gd name="T1" fmla="*/ 45 h 493"/>
              <a:gd name="T2" fmla="*/ 189 w 349"/>
              <a:gd name="T3" fmla="*/ 30 h 493"/>
              <a:gd name="T4" fmla="*/ 189 w 349"/>
              <a:gd name="T5" fmla="*/ 75 h 493"/>
              <a:gd name="T6" fmla="*/ 38 w 349"/>
              <a:gd name="T7" fmla="*/ 90 h 493"/>
              <a:gd name="T8" fmla="*/ 189 w 349"/>
              <a:gd name="T9" fmla="*/ 75 h 493"/>
              <a:gd name="T10" fmla="*/ 0 w 349"/>
              <a:gd name="T11" fmla="*/ 121 h 493"/>
              <a:gd name="T12" fmla="*/ 227 w 349"/>
              <a:gd name="T13" fmla="*/ 0 h 493"/>
              <a:gd name="T14" fmla="*/ 196 w 349"/>
              <a:gd name="T15" fmla="*/ 68 h 493"/>
              <a:gd name="T16" fmla="*/ 30 w 349"/>
              <a:gd name="T17" fmla="*/ 98 h 493"/>
              <a:gd name="T18" fmla="*/ 196 w 349"/>
              <a:gd name="T19" fmla="*/ 68 h 493"/>
              <a:gd name="T20" fmla="*/ 30 w 349"/>
              <a:gd name="T21" fmla="*/ 22 h 493"/>
              <a:gd name="T22" fmla="*/ 196 w 349"/>
              <a:gd name="T23" fmla="*/ 52 h 493"/>
              <a:gd name="T24" fmla="*/ 227 w 349"/>
              <a:gd name="T25" fmla="*/ 128 h 493"/>
              <a:gd name="T26" fmla="*/ 0 w 349"/>
              <a:gd name="T27" fmla="*/ 192 h 493"/>
              <a:gd name="T28" fmla="*/ 227 w 349"/>
              <a:gd name="T29" fmla="*/ 128 h 493"/>
              <a:gd name="T30" fmla="*/ 0 w 349"/>
              <a:gd name="T31" fmla="*/ 434 h 493"/>
              <a:gd name="T32" fmla="*/ 227 w 349"/>
              <a:gd name="T33" fmla="*/ 200 h 493"/>
              <a:gd name="T34" fmla="*/ 227 w 349"/>
              <a:gd name="T35" fmla="*/ 283 h 493"/>
              <a:gd name="T36" fmla="*/ 95 w 349"/>
              <a:gd name="T37" fmla="*/ 434 h 493"/>
              <a:gd name="T38" fmla="*/ 113 w 349"/>
              <a:gd name="T39" fmla="*/ 258 h 493"/>
              <a:gd name="T40" fmla="*/ 113 w 349"/>
              <a:gd name="T41" fmla="*/ 224 h 493"/>
              <a:gd name="T42" fmla="*/ 113 w 349"/>
              <a:gd name="T43" fmla="*/ 251 h 493"/>
              <a:gd name="T44" fmla="*/ 113 w 349"/>
              <a:gd name="T45" fmla="*/ 232 h 493"/>
              <a:gd name="T46" fmla="*/ 113 w 349"/>
              <a:gd name="T47" fmla="*/ 251 h 493"/>
              <a:gd name="T48" fmla="*/ 349 w 349"/>
              <a:gd name="T49" fmla="*/ 321 h 493"/>
              <a:gd name="T50" fmla="*/ 104 w 349"/>
              <a:gd name="T51" fmla="*/ 321 h 493"/>
              <a:gd name="T52" fmla="*/ 227 w 349"/>
              <a:gd name="T53" fmla="*/ 399 h 493"/>
              <a:gd name="T54" fmla="*/ 349 w 349"/>
              <a:gd name="T55" fmla="*/ 336 h 493"/>
              <a:gd name="T56" fmla="*/ 104 w 349"/>
              <a:gd name="T57" fmla="*/ 336 h 493"/>
              <a:gd name="T58" fmla="*/ 227 w 349"/>
              <a:gd name="T59" fmla="*/ 399 h 493"/>
              <a:gd name="T60" fmla="*/ 104 w 349"/>
              <a:gd name="T61" fmla="*/ 424 h 493"/>
              <a:gd name="T62" fmla="*/ 227 w 349"/>
              <a:gd name="T63" fmla="*/ 493 h 493"/>
              <a:gd name="T64" fmla="*/ 349 w 349"/>
              <a:gd name="T65" fmla="*/ 424 h 493"/>
              <a:gd name="T66" fmla="*/ 227 w 349"/>
              <a:gd name="T67" fmla="*/ 407 h 493"/>
              <a:gd name="T68" fmla="*/ 104 w 349"/>
              <a:gd name="T69" fmla="*/ 416 h 493"/>
              <a:gd name="T70" fmla="*/ 349 w 349"/>
              <a:gd name="T71" fmla="*/ 416 h 493"/>
              <a:gd name="T72" fmla="*/ 227 w 349"/>
              <a:gd name="T73" fmla="*/ 40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9" h="493">
                <a:moveTo>
                  <a:pt x="189" y="45"/>
                </a:moveTo>
                <a:cubicBezTo>
                  <a:pt x="38" y="45"/>
                  <a:pt x="38" y="45"/>
                  <a:pt x="38" y="45"/>
                </a:cubicBezTo>
                <a:cubicBezTo>
                  <a:pt x="38" y="30"/>
                  <a:pt x="38" y="30"/>
                  <a:pt x="38" y="30"/>
                </a:cubicBezTo>
                <a:cubicBezTo>
                  <a:pt x="189" y="30"/>
                  <a:pt x="189" y="30"/>
                  <a:pt x="189" y="30"/>
                </a:cubicBezTo>
                <a:lnTo>
                  <a:pt x="189" y="45"/>
                </a:lnTo>
                <a:close/>
                <a:moveTo>
                  <a:pt x="189" y="75"/>
                </a:moveTo>
                <a:cubicBezTo>
                  <a:pt x="38" y="75"/>
                  <a:pt x="38" y="75"/>
                  <a:pt x="38" y="75"/>
                </a:cubicBezTo>
                <a:cubicBezTo>
                  <a:pt x="38" y="90"/>
                  <a:pt x="38" y="90"/>
                  <a:pt x="38" y="90"/>
                </a:cubicBezTo>
                <a:cubicBezTo>
                  <a:pt x="189" y="90"/>
                  <a:pt x="189" y="90"/>
                  <a:pt x="189" y="90"/>
                </a:cubicBezTo>
                <a:lnTo>
                  <a:pt x="189" y="75"/>
                </a:lnTo>
                <a:close/>
                <a:moveTo>
                  <a:pt x="227" y="121"/>
                </a:moveTo>
                <a:cubicBezTo>
                  <a:pt x="0" y="121"/>
                  <a:pt x="0" y="121"/>
                  <a:pt x="0" y="121"/>
                </a:cubicBezTo>
                <a:cubicBezTo>
                  <a:pt x="0" y="0"/>
                  <a:pt x="0" y="0"/>
                  <a:pt x="0" y="0"/>
                </a:cubicBezTo>
                <a:cubicBezTo>
                  <a:pt x="227" y="0"/>
                  <a:pt x="227" y="0"/>
                  <a:pt x="227" y="0"/>
                </a:cubicBezTo>
                <a:lnTo>
                  <a:pt x="227" y="121"/>
                </a:lnTo>
                <a:close/>
                <a:moveTo>
                  <a:pt x="196" y="68"/>
                </a:moveTo>
                <a:cubicBezTo>
                  <a:pt x="30" y="68"/>
                  <a:pt x="30" y="68"/>
                  <a:pt x="30" y="68"/>
                </a:cubicBezTo>
                <a:cubicBezTo>
                  <a:pt x="30" y="98"/>
                  <a:pt x="30" y="98"/>
                  <a:pt x="30" y="98"/>
                </a:cubicBezTo>
                <a:cubicBezTo>
                  <a:pt x="196" y="98"/>
                  <a:pt x="196" y="98"/>
                  <a:pt x="196" y="98"/>
                </a:cubicBezTo>
                <a:lnTo>
                  <a:pt x="196" y="68"/>
                </a:lnTo>
                <a:close/>
                <a:moveTo>
                  <a:pt x="196" y="22"/>
                </a:moveTo>
                <a:cubicBezTo>
                  <a:pt x="30" y="22"/>
                  <a:pt x="30" y="22"/>
                  <a:pt x="30" y="22"/>
                </a:cubicBezTo>
                <a:cubicBezTo>
                  <a:pt x="30" y="52"/>
                  <a:pt x="30" y="52"/>
                  <a:pt x="30" y="52"/>
                </a:cubicBezTo>
                <a:cubicBezTo>
                  <a:pt x="196" y="52"/>
                  <a:pt x="196" y="52"/>
                  <a:pt x="196" y="52"/>
                </a:cubicBezTo>
                <a:lnTo>
                  <a:pt x="196" y="22"/>
                </a:lnTo>
                <a:close/>
                <a:moveTo>
                  <a:pt x="227" y="128"/>
                </a:moveTo>
                <a:cubicBezTo>
                  <a:pt x="0" y="128"/>
                  <a:pt x="0" y="128"/>
                  <a:pt x="0" y="128"/>
                </a:cubicBezTo>
                <a:cubicBezTo>
                  <a:pt x="0" y="192"/>
                  <a:pt x="0" y="192"/>
                  <a:pt x="0" y="192"/>
                </a:cubicBezTo>
                <a:cubicBezTo>
                  <a:pt x="227" y="192"/>
                  <a:pt x="227" y="192"/>
                  <a:pt x="227" y="192"/>
                </a:cubicBezTo>
                <a:lnTo>
                  <a:pt x="227" y="128"/>
                </a:lnTo>
                <a:close/>
                <a:moveTo>
                  <a:pt x="95" y="434"/>
                </a:moveTo>
                <a:cubicBezTo>
                  <a:pt x="0" y="434"/>
                  <a:pt x="0" y="434"/>
                  <a:pt x="0" y="434"/>
                </a:cubicBezTo>
                <a:cubicBezTo>
                  <a:pt x="0" y="200"/>
                  <a:pt x="0" y="200"/>
                  <a:pt x="0" y="200"/>
                </a:cubicBezTo>
                <a:cubicBezTo>
                  <a:pt x="227" y="200"/>
                  <a:pt x="227" y="200"/>
                  <a:pt x="227" y="200"/>
                </a:cubicBezTo>
                <a:cubicBezTo>
                  <a:pt x="227" y="283"/>
                  <a:pt x="227" y="283"/>
                  <a:pt x="227" y="283"/>
                </a:cubicBezTo>
                <a:cubicBezTo>
                  <a:pt x="227" y="283"/>
                  <a:pt x="227" y="283"/>
                  <a:pt x="227" y="283"/>
                </a:cubicBezTo>
                <a:cubicBezTo>
                  <a:pt x="161" y="283"/>
                  <a:pt x="95" y="296"/>
                  <a:pt x="95" y="321"/>
                </a:cubicBezTo>
                <a:lnTo>
                  <a:pt x="95" y="434"/>
                </a:lnTo>
                <a:close/>
                <a:moveTo>
                  <a:pt x="96" y="241"/>
                </a:moveTo>
                <a:cubicBezTo>
                  <a:pt x="96" y="251"/>
                  <a:pt x="104" y="258"/>
                  <a:pt x="113" y="258"/>
                </a:cubicBezTo>
                <a:cubicBezTo>
                  <a:pt x="123" y="258"/>
                  <a:pt x="130" y="251"/>
                  <a:pt x="130" y="241"/>
                </a:cubicBezTo>
                <a:cubicBezTo>
                  <a:pt x="130" y="232"/>
                  <a:pt x="123" y="224"/>
                  <a:pt x="113" y="224"/>
                </a:cubicBezTo>
                <a:cubicBezTo>
                  <a:pt x="104" y="224"/>
                  <a:pt x="96" y="232"/>
                  <a:pt x="96" y="241"/>
                </a:cubicBezTo>
                <a:close/>
                <a:moveTo>
                  <a:pt x="113" y="251"/>
                </a:moveTo>
                <a:cubicBezTo>
                  <a:pt x="118" y="251"/>
                  <a:pt x="123" y="247"/>
                  <a:pt x="123" y="241"/>
                </a:cubicBezTo>
                <a:cubicBezTo>
                  <a:pt x="123" y="236"/>
                  <a:pt x="118" y="232"/>
                  <a:pt x="113" y="232"/>
                </a:cubicBezTo>
                <a:cubicBezTo>
                  <a:pt x="108" y="232"/>
                  <a:pt x="104" y="236"/>
                  <a:pt x="104" y="241"/>
                </a:cubicBezTo>
                <a:cubicBezTo>
                  <a:pt x="104" y="247"/>
                  <a:pt x="108" y="251"/>
                  <a:pt x="113" y="251"/>
                </a:cubicBezTo>
                <a:close/>
                <a:moveTo>
                  <a:pt x="227" y="352"/>
                </a:moveTo>
                <a:cubicBezTo>
                  <a:pt x="299" y="352"/>
                  <a:pt x="349" y="336"/>
                  <a:pt x="349" y="321"/>
                </a:cubicBezTo>
                <a:cubicBezTo>
                  <a:pt x="349" y="307"/>
                  <a:pt x="299" y="291"/>
                  <a:pt x="227" y="291"/>
                </a:cubicBezTo>
                <a:cubicBezTo>
                  <a:pt x="154" y="291"/>
                  <a:pt x="104" y="307"/>
                  <a:pt x="104" y="321"/>
                </a:cubicBezTo>
                <a:cubicBezTo>
                  <a:pt x="104" y="336"/>
                  <a:pt x="154" y="352"/>
                  <a:pt x="227" y="352"/>
                </a:cubicBezTo>
                <a:close/>
                <a:moveTo>
                  <a:pt x="227" y="399"/>
                </a:moveTo>
                <a:cubicBezTo>
                  <a:pt x="299" y="399"/>
                  <a:pt x="349" y="383"/>
                  <a:pt x="349" y="369"/>
                </a:cubicBezTo>
                <a:cubicBezTo>
                  <a:pt x="349" y="336"/>
                  <a:pt x="349" y="336"/>
                  <a:pt x="349" y="336"/>
                </a:cubicBezTo>
                <a:cubicBezTo>
                  <a:pt x="330" y="352"/>
                  <a:pt x="278" y="360"/>
                  <a:pt x="227" y="360"/>
                </a:cubicBezTo>
                <a:cubicBezTo>
                  <a:pt x="175" y="360"/>
                  <a:pt x="124" y="352"/>
                  <a:pt x="104" y="336"/>
                </a:cubicBezTo>
                <a:cubicBezTo>
                  <a:pt x="104" y="369"/>
                  <a:pt x="104" y="369"/>
                  <a:pt x="104" y="369"/>
                </a:cubicBezTo>
                <a:cubicBezTo>
                  <a:pt x="104" y="383"/>
                  <a:pt x="154" y="399"/>
                  <a:pt x="227" y="399"/>
                </a:cubicBezTo>
                <a:close/>
                <a:moveTo>
                  <a:pt x="227" y="454"/>
                </a:moveTo>
                <a:cubicBezTo>
                  <a:pt x="154" y="454"/>
                  <a:pt x="104" y="438"/>
                  <a:pt x="104" y="424"/>
                </a:cubicBezTo>
                <a:cubicBezTo>
                  <a:pt x="104" y="463"/>
                  <a:pt x="104" y="463"/>
                  <a:pt x="104" y="463"/>
                </a:cubicBezTo>
                <a:cubicBezTo>
                  <a:pt x="104" y="477"/>
                  <a:pt x="154" y="493"/>
                  <a:pt x="227" y="493"/>
                </a:cubicBezTo>
                <a:cubicBezTo>
                  <a:pt x="299" y="493"/>
                  <a:pt x="349" y="477"/>
                  <a:pt x="349" y="463"/>
                </a:cubicBezTo>
                <a:cubicBezTo>
                  <a:pt x="349" y="424"/>
                  <a:pt x="349" y="424"/>
                  <a:pt x="349" y="424"/>
                </a:cubicBezTo>
                <a:cubicBezTo>
                  <a:pt x="349" y="438"/>
                  <a:pt x="299" y="454"/>
                  <a:pt x="227" y="454"/>
                </a:cubicBezTo>
                <a:close/>
                <a:moveTo>
                  <a:pt x="227" y="407"/>
                </a:moveTo>
                <a:cubicBezTo>
                  <a:pt x="154" y="407"/>
                  <a:pt x="104" y="391"/>
                  <a:pt x="104" y="377"/>
                </a:cubicBezTo>
                <a:cubicBezTo>
                  <a:pt x="104" y="416"/>
                  <a:pt x="104" y="416"/>
                  <a:pt x="104" y="416"/>
                </a:cubicBezTo>
                <a:cubicBezTo>
                  <a:pt x="104" y="430"/>
                  <a:pt x="154" y="446"/>
                  <a:pt x="227" y="446"/>
                </a:cubicBezTo>
                <a:cubicBezTo>
                  <a:pt x="299" y="446"/>
                  <a:pt x="349" y="430"/>
                  <a:pt x="349" y="416"/>
                </a:cubicBezTo>
                <a:cubicBezTo>
                  <a:pt x="349" y="377"/>
                  <a:pt x="349" y="377"/>
                  <a:pt x="349" y="377"/>
                </a:cubicBezTo>
                <a:cubicBezTo>
                  <a:pt x="349" y="391"/>
                  <a:pt x="299" y="407"/>
                  <a:pt x="227" y="407"/>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 name="曲折矢印 16"/>
          <p:cNvSpPr/>
          <p:nvPr/>
        </p:nvSpPr>
        <p:spPr>
          <a:xfrm flipV="1">
            <a:off x="1573300" y="4555604"/>
            <a:ext cx="336384" cy="182574"/>
          </a:xfrm>
          <a:prstGeom prst="bentArrow">
            <a:avLst>
              <a:gd name="adj1" fmla="val 19906"/>
              <a:gd name="adj2" fmla="val 25000"/>
              <a:gd name="adj3" fmla="val 43679"/>
              <a:gd name="adj4" fmla="val 437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9" name="直線矢印コネクタ 18"/>
          <p:cNvCxnSpPr/>
          <p:nvPr/>
        </p:nvCxnSpPr>
        <p:spPr>
          <a:xfrm flipV="1">
            <a:off x="2473732" y="3860493"/>
            <a:ext cx="2952672" cy="75730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0" name="直線矢印コネクタ 19"/>
          <p:cNvCxnSpPr/>
          <p:nvPr/>
        </p:nvCxnSpPr>
        <p:spPr>
          <a:xfrm flipV="1">
            <a:off x="2514754" y="4238382"/>
            <a:ext cx="3705442" cy="38742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2" name="直線矢印コネクタ 21"/>
          <p:cNvCxnSpPr/>
          <p:nvPr/>
        </p:nvCxnSpPr>
        <p:spPr>
          <a:xfrm>
            <a:off x="2473732" y="4617795"/>
            <a:ext cx="4360435" cy="5076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8" name="Freeform 20"/>
          <p:cNvSpPr>
            <a:spLocks noEditPoints="1"/>
          </p:cNvSpPr>
          <p:nvPr/>
        </p:nvSpPr>
        <p:spPr bwMode="auto">
          <a:xfrm>
            <a:off x="5485711" y="3722595"/>
            <a:ext cx="217139" cy="283868"/>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7130"/>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36"/>
          <p:cNvSpPr>
            <a:spLocks noEditPoints="1"/>
          </p:cNvSpPr>
          <p:nvPr/>
        </p:nvSpPr>
        <p:spPr bwMode="auto">
          <a:xfrm>
            <a:off x="5711846" y="3370742"/>
            <a:ext cx="251929" cy="351854"/>
          </a:xfrm>
          <a:custGeom>
            <a:avLst/>
            <a:gdLst>
              <a:gd name="T0" fmla="*/ 38 w 349"/>
              <a:gd name="T1" fmla="*/ 45 h 493"/>
              <a:gd name="T2" fmla="*/ 189 w 349"/>
              <a:gd name="T3" fmla="*/ 30 h 493"/>
              <a:gd name="T4" fmla="*/ 189 w 349"/>
              <a:gd name="T5" fmla="*/ 75 h 493"/>
              <a:gd name="T6" fmla="*/ 38 w 349"/>
              <a:gd name="T7" fmla="*/ 90 h 493"/>
              <a:gd name="T8" fmla="*/ 189 w 349"/>
              <a:gd name="T9" fmla="*/ 75 h 493"/>
              <a:gd name="T10" fmla="*/ 0 w 349"/>
              <a:gd name="T11" fmla="*/ 121 h 493"/>
              <a:gd name="T12" fmla="*/ 227 w 349"/>
              <a:gd name="T13" fmla="*/ 0 h 493"/>
              <a:gd name="T14" fmla="*/ 196 w 349"/>
              <a:gd name="T15" fmla="*/ 68 h 493"/>
              <a:gd name="T16" fmla="*/ 30 w 349"/>
              <a:gd name="T17" fmla="*/ 98 h 493"/>
              <a:gd name="T18" fmla="*/ 196 w 349"/>
              <a:gd name="T19" fmla="*/ 68 h 493"/>
              <a:gd name="T20" fmla="*/ 30 w 349"/>
              <a:gd name="T21" fmla="*/ 22 h 493"/>
              <a:gd name="T22" fmla="*/ 196 w 349"/>
              <a:gd name="T23" fmla="*/ 52 h 493"/>
              <a:gd name="T24" fmla="*/ 227 w 349"/>
              <a:gd name="T25" fmla="*/ 128 h 493"/>
              <a:gd name="T26" fmla="*/ 0 w 349"/>
              <a:gd name="T27" fmla="*/ 192 h 493"/>
              <a:gd name="T28" fmla="*/ 227 w 349"/>
              <a:gd name="T29" fmla="*/ 128 h 493"/>
              <a:gd name="T30" fmla="*/ 0 w 349"/>
              <a:gd name="T31" fmla="*/ 434 h 493"/>
              <a:gd name="T32" fmla="*/ 227 w 349"/>
              <a:gd name="T33" fmla="*/ 200 h 493"/>
              <a:gd name="T34" fmla="*/ 227 w 349"/>
              <a:gd name="T35" fmla="*/ 283 h 493"/>
              <a:gd name="T36" fmla="*/ 95 w 349"/>
              <a:gd name="T37" fmla="*/ 434 h 493"/>
              <a:gd name="T38" fmla="*/ 113 w 349"/>
              <a:gd name="T39" fmla="*/ 258 h 493"/>
              <a:gd name="T40" fmla="*/ 113 w 349"/>
              <a:gd name="T41" fmla="*/ 224 h 493"/>
              <a:gd name="T42" fmla="*/ 113 w 349"/>
              <a:gd name="T43" fmla="*/ 251 h 493"/>
              <a:gd name="T44" fmla="*/ 113 w 349"/>
              <a:gd name="T45" fmla="*/ 232 h 493"/>
              <a:gd name="T46" fmla="*/ 113 w 349"/>
              <a:gd name="T47" fmla="*/ 251 h 493"/>
              <a:gd name="T48" fmla="*/ 349 w 349"/>
              <a:gd name="T49" fmla="*/ 321 h 493"/>
              <a:gd name="T50" fmla="*/ 104 w 349"/>
              <a:gd name="T51" fmla="*/ 321 h 493"/>
              <a:gd name="T52" fmla="*/ 227 w 349"/>
              <a:gd name="T53" fmla="*/ 399 h 493"/>
              <a:gd name="T54" fmla="*/ 349 w 349"/>
              <a:gd name="T55" fmla="*/ 336 h 493"/>
              <a:gd name="T56" fmla="*/ 104 w 349"/>
              <a:gd name="T57" fmla="*/ 336 h 493"/>
              <a:gd name="T58" fmla="*/ 227 w 349"/>
              <a:gd name="T59" fmla="*/ 399 h 493"/>
              <a:gd name="T60" fmla="*/ 104 w 349"/>
              <a:gd name="T61" fmla="*/ 424 h 493"/>
              <a:gd name="T62" fmla="*/ 227 w 349"/>
              <a:gd name="T63" fmla="*/ 493 h 493"/>
              <a:gd name="T64" fmla="*/ 349 w 349"/>
              <a:gd name="T65" fmla="*/ 424 h 493"/>
              <a:gd name="T66" fmla="*/ 227 w 349"/>
              <a:gd name="T67" fmla="*/ 407 h 493"/>
              <a:gd name="T68" fmla="*/ 104 w 349"/>
              <a:gd name="T69" fmla="*/ 416 h 493"/>
              <a:gd name="T70" fmla="*/ 349 w 349"/>
              <a:gd name="T71" fmla="*/ 416 h 493"/>
              <a:gd name="T72" fmla="*/ 227 w 349"/>
              <a:gd name="T73" fmla="*/ 40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9" h="493">
                <a:moveTo>
                  <a:pt x="189" y="45"/>
                </a:moveTo>
                <a:cubicBezTo>
                  <a:pt x="38" y="45"/>
                  <a:pt x="38" y="45"/>
                  <a:pt x="38" y="45"/>
                </a:cubicBezTo>
                <a:cubicBezTo>
                  <a:pt x="38" y="30"/>
                  <a:pt x="38" y="30"/>
                  <a:pt x="38" y="30"/>
                </a:cubicBezTo>
                <a:cubicBezTo>
                  <a:pt x="189" y="30"/>
                  <a:pt x="189" y="30"/>
                  <a:pt x="189" y="30"/>
                </a:cubicBezTo>
                <a:lnTo>
                  <a:pt x="189" y="45"/>
                </a:lnTo>
                <a:close/>
                <a:moveTo>
                  <a:pt x="189" y="75"/>
                </a:moveTo>
                <a:cubicBezTo>
                  <a:pt x="38" y="75"/>
                  <a:pt x="38" y="75"/>
                  <a:pt x="38" y="75"/>
                </a:cubicBezTo>
                <a:cubicBezTo>
                  <a:pt x="38" y="90"/>
                  <a:pt x="38" y="90"/>
                  <a:pt x="38" y="90"/>
                </a:cubicBezTo>
                <a:cubicBezTo>
                  <a:pt x="189" y="90"/>
                  <a:pt x="189" y="90"/>
                  <a:pt x="189" y="90"/>
                </a:cubicBezTo>
                <a:lnTo>
                  <a:pt x="189" y="75"/>
                </a:lnTo>
                <a:close/>
                <a:moveTo>
                  <a:pt x="227" y="121"/>
                </a:moveTo>
                <a:cubicBezTo>
                  <a:pt x="0" y="121"/>
                  <a:pt x="0" y="121"/>
                  <a:pt x="0" y="121"/>
                </a:cubicBezTo>
                <a:cubicBezTo>
                  <a:pt x="0" y="0"/>
                  <a:pt x="0" y="0"/>
                  <a:pt x="0" y="0"/>
                </a:cubicBezTo>
                <a:cubicBezTo>
                  <a:pt x="227" y="0"/>
                  <a:pt x="227" y="0"/>
                  <a:pt x="227" y="0"/>
                </a:cubicBezTo>
                <a:lnTo>
                  <a:pt x="227" y="121"/>
                </a:lnTo>
                <a:close/>
                <a:moveTo>
                  <a:pt x="196" y="68"/>
                </a:moveTo>
                <a:cubicBezTo>
                  <a:pt x="30" y="68"/>
                  <a:pt x="30" y="68"/>
                  <a:pt x="30" y="68"/>
                </a:cubicBezTo>
                <a:cubicBezTo>
                  <a:pt x="30" y="98"/>
                  <a:pt x="30" y="98"/>
                  <a:pt x="30" y="98"/>
                </a:cubicBezTo>
                <a:cubicBezTo>
                  <a:pt x="196" y="98"/>
                  <a:pt x="196" y="98"/>
                  <a:pt x="196" y="98"/>
                </a:cubicBezTo>
                <a:lnTo>
                  <a:pt x="196" y="68"/>
                </a:lnTo>
                <a:close/>
                <a:moveTo>
                  <a:pt x="196" y="22"/>
                </a:moveTo>
                <a:cubicBezTo>
                  <a:pt x="30" y="22"/>
                  <a:pt x="30" y="22"/>
                  <a:pt x="30" y="22"/>
                </a:cubicBezTo>
                <a:cubicBezTo>
                  <a:pt x="30" y="52"/>
                  <a:pt x="30" y="52"/>
                  <a:pt x="30" y="52"/>
                </a:cubicBezTo>
                <a:cubicBezTo>
                  <a:pt x="196" y="52"/>
                  <a:pt x="196" y="52"/>
                  <a:pt x="196" y="52"/>
                </a:cubicBezTo>
                <a:lnTo>
                  <a:pt x="196" y="22"/>
                </a:lnTo>
                <a:close/>
                <a:moveTo>
                  <a:pt x="227" y="128"/>
                </a:moveTo>
                <a:cubicBezTo>
                  <a:pt x="0" y="128"/>
                  <a:pt x="0" y="128"/>
                  <a:pt x="0" y="128"/>
                </a:cubicBezTo>
                <a:cubicBezTo>
                  <a:pt x="0" y="192"/>
                  <a:pt x="0" y="192"/>
                  <a:pt x="0" y="192"/>
                </a:cubicBezTo>
                <a:cubicBezTo>
                  <a:pt x="227" y="192"/>
                  <a:pt x="227" y="192"/>
                  <a:pt x="227" y="192"/>
                </a:cubicBezTo>
                <a:lnTo>
                  <a:pt x="227" y="128"/>
                </a:lnTo>
                <a:close/>
                <a:moveTo>
                  <a:pt x="95" y="434"/>
                </a:moveTo>
                <a:cubicBezTo>
                  <a:pt x="0" y="434"/>
                  <a:pt x="0" y="434"/>
                  <a:pt x="0" y="434"/>
                </a:cubicBezTo>
                <a:cubicBezTo>
                  <a:pt x="0" y="200"/>
                  <a:pt x="0" y="200"/>
                  <a:pt x="0" y="200"/>
                </a:cubicBezTo>
                <a:cubicBezTo>
                  <a:pt x="227" y="200"/>
                  <a:pt x="227" y="200"/>
                  <a:pt x="227" y="200"/>
                </a:cubicBezTo>
                <a:cubicBezTo>
                  <a:pt x="227" y="283"/>
                  <a:pt x="227" y="283"/>
                  <a:pt x="227" y="283"/>
                </a:cubicBezTo>
                <a:cubicBezTo>
                  <a:pt x="227" y="283"/>
                  <a:pt x="227" y="283"/>
                  <a:pt x="227" y="283"/>
                </a:cubicBezTo>
                <a:cubicBezTo>
                  <a:pt x="161" y="283"/>
                  <a:pt x="95" y="296"/>
                  <a:pt x="95" y="321"/>
                </a:cubicBezTo>
                <a:lnTo>
                  <a:pt x="95" y="434"/>
                </a:lnTo>
                <a:close/>
                <a:moveTo>
                  <a:pt x="96" y="241"/>
                </a:moveTo>
                <a:cubicBezTo>
                  <a:pt x="96" y="251"/>
                  <a:pt x="104" y="258"/>
                  <a:pt x="113" y="258"/>
                </a:cubicBezTo>
                <a:cubicBezTo>
                  <a:pt x="123" y="258"/>
                  <a:pt x="130" y="251"/>
                  <a:pt x="130" y="241"/>
                </a:cubicBezTo>
                <a:cubicBezTo>
                  <a:pt x="130" y="232"/>
                  <a:pt x="123" y="224"/>
                  <a:pt x="113" y="224"/>
                </a:cubicBezTo>
                <a:cubicBezTo>
                  <a:pt x="104" y="224"/>
                  <a:pt x="96" y="232"/>
                  <a:pt x="96" y="241"/>
                </a:cubicBezTo>
                <a:close/>
                <a:moveTo>
                  <a:pt x="113" y="251"/>
                </a:moveTo>
                <a:cubicBezTo>
                  <a:pt x="118" y="251"/>
                  <a:pt x="123" y="247"/>
                  <a:pt x="123" y="241"/>
                </a:cubicBezTo>
                <a:cubicBezTo>
                  <a:pt x="123" y="236"/>
                  <a:pt x="118" y="232"/>
                  <a:pt x="113" y="232"/>
                </a:cubicBezTo>
                <a:cubicBezTo>
                  <a:pt x="108" y="232"/>
                  <a:pt x="104" y="236"/>
                  <a:pt x="104" y="241"/>
                </a:cubicBezTo>
                <a:cubicBezTo>
                  <a:pt x="104" y="247"/>
                  <a:pt x="108" y="251"/>
                  <a:pt x="113" y="251"/>
                </a:cubicBezTo>
                <a:close/>
                <a:moveTo>
                  <a:pt x="227" y="352"/>
                </a:moveTo>
                <a:cubicBezTo>
                  <a:pt x="299" y="352"/>
                  <a:pt x="349" y="336"/>
                  <a:pt x="349" y="321"/>
                </a:cubicBezTo>
                <a:cubicBezTo>
                  <a:pt x="349" y="307"/>
                  <a:pt x="299" y="291"/>
                  <a:pt x="227" y="291"/>
                </a:cubicBezTo>
                <a:cubicBezTo>
                  <a:pt x="154" y="291"/>
                  <a:pt x="104" y="307"/>
                  <a:pt x="104" y="321"/>
                </a:cubicBezTo>
                <a:cubicBezTo>
                  <a:pt x="104" y="336"/>
                  <a:pt x="154" y="352"/>
                  <a:pt x="227" y="352"/>
                </a:cubicBezTo>
                <a:close/>
                <a:moveTo>
                  <a:pt x="227" y="399"/>
                </a:moveTo>
                <a:cubicBezTo>
                  <a:pt x="299" y="399"/>
                  <a:pt x="349" y="383"/>
                  <a:pt x="349" y="369"/>
                </a:cubicBezTo>
                <a:cubicBezTo>
                  <a:pt x="349" y="336"/>
                  <a:pt x="349" y="336"/>
                  <a:pt x="349" y="336"/>
                </a:cubicBezTo>
                <a:cubicBezTo>
                  <a:pt x="330" y="352"/>
                  <a:pt x="278" y="360"/>
                  <a:pt x="227" y="360"/>
                </a:cubicBezTo>
                <a:cubicBezTo>
                  <a:pt x="175" y="360"/>
                  <a:pt x="124" y="352"/>
                  <a:pt x="104" y="336"/>
                </a:cubicBezTo>
                <a:cubicBezTo>
                  <a:pt x="104" y="369"/>
                  <a:pt x="104" y="369"/>
                  <a:pt x="104" y="369"/>
                </a:cubicBezTo>
                <a:cubicBezTo>
                  <a:pt x="104" y="383"/>
                  <a:pt x="154" y="399"/>
                  <a:pt x="227" y="399"/>
                </a:cubicBezTo>
                <a:close/>
                <a:moveTo>
                  <a:pt x="227" y="454"/>
                </a:moveTo>
                <a:cubicBezTo>
                  <a:pt x="154" y="454"/>
                  <a:pt x="104" y="438"/>
                  <a:pt x="104" y="424"/>
                </a:cubicBezTo>
                <a:cubicBezTo>
                  <a:pt x="104" y="463"/>
                  <a:pt x="104" y="463"/>
                  <a:pt x="104" y="463"/>
                </a:cubicBezTo>
                <a:cubicBezTo>
                  <a:pt x="104" y="477"/>
                  <a:pt x="154" y="493"/>
                  <a:pt x="227" y="493"/>
                </a:cubicBezTo>
                <a:cubicBezTo>
                  <a:pt x="299" y="493"/>
                  <a:pt x="349" y="477"/>
                  <a:pt x="349" y="463"/>
                </a:cubicBezTo>
                <a:cubicBezTo>
                  <a:pt x="349" y="424"/>
                  <a:pt x="349" y="424"/>
                  <a:pt x="349" y="424"/>
                </a:cubicBezTo>
                <a:cubicBezTo>
                  <a:pt x="349" y="438"/>
                  <a:pt x="299" y="454"/>
                  <a:pt x="227" y="454"/>
                </a:cubicBezTo>
                <a:close/>
                <a:moveTo>
                  <a:pt x="227" y="407"/>
                </a:moveTo>
                <a:cubicBezTo>
                  <a:pt x="154" y="407"/>
                  <a:pt x="104" y="391"/>
                  <a:pt x="104" y="377"/>
                </a:cubicBezTo>
                <a:cubicBezTo>
                  <a:pt x="104" y="416"/>
                  <a:pt x="104" y="416"/>
                  <a:pt x="104" y="416"/>
                </a:cubicBezTo>
                <a:cubicBezTo>
                  <a:pt x="104" y="430"/>
                  <a:pt x="154" y="446"/>
                  <a:pt x="227" y="446"/>
                </a:cubicBezTo>
                <a:cubicBezTo>
                  <a:pt x="299" y="446"/>
                  <a:pt x="349" y="430"/>
                  <a:pt x="349" y="416"/>
                </a:cubicBezTo>
                <a:cubicBezTo>
                  <a:pt x="349" y="377"/>
                  <a:pt x="349" y="377"/>
                  <a:pt x="349" y="377"/>
                </a:cubicBezTo>
                <a:cubicBezTo>
                  <a:pt x="349" y="391"/>
                  <a:pt x="299" y="407"/>
                  <a:pt x="227" y="407"/>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曲折矢印 29"/>
          <p:cNvSpPr/>
          <p:nvPr/>
        </p:nvSpPr>
        <p:spPr>
          <a:xfrm rot="16200000" flipV="1">
            <a:off x="5723586" y="3730978"/>
            <a:ext cx="180557" cy="163792"/>
          </a:xfrm>
          <a:prstGeom prst="bentArrow">
            <a:avLst>
              <a:gd name="adj1" fmla="val 19906"/>
              <a:gd name="adj2" fmla="val 25000"/>
              <a:gd name="adj3" fmla="val 43679"/>
              <a:gd name="adj4" fmla="val 437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Freeform 7"/>
          <p:cNvSpPr>
            <a:spLocks noEditPoints="1"/>
          </p:cNvSpPr>
          <p:nvPr/>
        </p:nvSpPr>
        <p:spPr bwMode="auto">
          <a:xfrm>
            <a:off x="6259384" y="3606561"/>
            <a:ext cx="214313" cy="379413"/>
          </a:xfrm>
          <a:custGeom>
            <a:avLst/>
            <a:gdLst>
              <a:gd name="T0" fmla="*/ 0 w 135"/>
              <a:gd name="T1" fmla="*/ 239 h 239"/>
              <a:gd name="T2" fmla="*/ 41 w 135"/>
              <a:gd name="T3" fmla="*/ 199 h 239"/>
              <a:gd name="T4" fmla="*/ 93 w 135"/>
              <a:gd name="T5" fmla="*/ 239 h 239"/>
              <a:gd name="T6" fmla="*/ 135 w 135"/>
              <a:gd name="T7" fmla="*/ 0 h 239"/>
              <a:gd name="T8" fmla="*/ 93 w 135"/>
              <a:gd name="T9" fmla="*/ 21 h 239"/>
              <a:gd name="T10" fmla="*/ 117 w 135"/>
              <a:gd name="T11" fmla="*/ 51 h 239"/>
              <a:gd name="T12" fmla="*/ 93 w 135"/>
              <a:gd name="T13" fmla="*/ 21 h 239"/>
              <a:gd name="T14" fmla="*/ 79 w 135"/>
              <a:gd name="T15" fmla="*/ 21 h 239"/>
              <a:gd name="T16" fmla="*/ 55 w 135"/>
              <a:gd name="T17" fmla="*/ 51 h 239"/>
              <a:gd name="T18" fmla="*/ 18 w 135"/>
              <a:gd name="T19" fmla="*/ 21 h 239"/>
              <a:gd name="T20" fmla="*/ 42 w 135"/>
              <a:gd name="T21" fmla="*/ 51 h 239"/>
              <a:gd name="T22" fmla="*/ 18 w 135"/>
              <a:gd name="T23" fmla="*/ 21 h 239"/>
              <a:gd name="T24" fmla="*/ 117 w 135"/>
              <a:gd name="T25" fmla="*/ 64 h 239"/>
              <a:gd name="T26" fmla="*/ 93 w 135"/>
              <a:gd name="T27" fmla="*/ 95 h 239"/>
              <a:gd name="T28" fmla="*/ 55 w 135"/>
              <a:gd name="T29" fmla="*/ 64 h 239"/>
              <a:gd name="T30" fmla="*/ 79 w 135"/>
              <a:gd name="T31" fmla="*/ 95 h 239"/>
              <a:gd name="T32" fmla="*/ 55 w 135"/>
              <a:gd name="T33" fmla="*/ 64 h 239"/>
              <a:gd name="T34" fmla="*/ 42 w 135"/>
              <a:gd name="T35" fmla="*/ 64 h 239"/>
              <a:gd name="T36" fmla="*/ 18 w 135"/>
              <a:gd name="T37" fmla="*/ 95 h 239"/>
              <a:gd name="T38" fmla="*/ 93 w 135"/>
              <a:gd name="T39" fmla="*/ 108 h 239"/>
              <a:gd name="T40" fmla="*/ 117 w 135"/>
              <a:gd name="T41" fmla="*/ 138 h 239"/>
              <a:gd name="T42" fmla="*/ 93 w 135"/>
              <a:gd name="T43" fmla="*/ 108 h 239"/>
              <a:gd name="T44" fmla="*/ 79 w 135"/>
              <a:gd name="T45" fmla="*/ 108 h 239"/>
              <a:gd name="T46" fmla="*/ 55 w 135"/>
              <a:gd name="T47" fmla="*/ 138 h 239"/>
              <a:gd name="T48" fmla="*/ 18 w 135"/>
              <a:gd name="T49" fmla="*/ 108 h 239"/>
              <a:gd name="T50" fmla="*/ 42 w 135"/>
              <a:gd name="T51" fmla="*/ 138 h 239"/>
              <a:gd name="T52" fmla="*/ 18 w 135"/>
              <a:gd name="T53" fmla="*/ 108 h 239"/>
              <a:gd name="T54" fmla="*/ 117 w 135"/>
              <a:gd name="T55" fmla="*/ 151 h 239"/>
              <a:gd name="T56" fmla="*/ 93 w 135"/>
              <a:gd name="T57" fmla="*/ 182 h 239"/>
              <a:gd name="T58" fmla="*/ 55 w 135"/>
              <a:gd name="T59" fmla="*/ 151 h 239"/>
              <a:gd name="T60" fmla="*/ 79 w 135"/>
              <a:gd name="T61" fmla="*/ 182 h 239"/>
              <a:gd name="T62" fmla="*/ 55 w 135"/>
              <a:gd name="T63" fmla="*/ 151 h 239"/>
              <a:gd name="T64" fmla="*/ 42 w 135"/>
              <a:gd name="T65" fmla="*/ 151 h 239"/>
              <a:gd name="T66" fmla="*/ 18 w 135"/>
              <a:gd name="T67"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239">
                <a:moveTo>
                  <a:pt x="0" y="0"/>
                </a:moveTo>
                <a:lnTo>
                  <a:pt x="0" y="239"/>
                </a:lnTo>
                <a:lnTo>
                  <a:pt x="41" y="239"/>
                </a:lnTo>
                <a:lnTo>
                  <a:pt x="41" y="199"/>
                </a:lnTo>
                <a:lnTo>
                  <a:pt x="93" y="199"/>
                </a:lnTo>
                <a:lnTo>
                  <a:pt x="93" y="239"/>
                </a:lnTo>
                <a:lnTo>
                  <a:pt x="135" y="239"/>
                </a:lnTo>
                <a:lnTo>
                  <a:pt x="135" y="0"/>
                </a:lnTo>
                <a:lnTo>
                  <a:pt x="0" y="0"/>
                </a:lnTo>
                <a:close/>
                <a:moveTo>
                  <a:pt x="93" y="21"/>
                </a:moveTo>
                <a:lnTo>
                  <a:pt x="117" y="21"/>
                </a:lnTo>
                <a:lnTo>
                  <a:pt x="117" y="51"/>
                </a:lnTo>
                <a:lnTo>
                  <a:pt x="93" y="51"/>
                </a:lnTo>
                <a:lnTo>
                  <a:pt x="93" y="21"/>
                </a:lnTo>
                <a:close/>
                <a:moveTo>
                  <a:pt x="55" y="21"/>
                </a:moveTo>
                <a:lnTo>
                  <a:pt x="79" y="21"/>
                </a:lnTo>
                <a:lnTo>
                  <a:pt x="79" y="51"/>
                </a:lnTo>
                <a:lnTo>
                  <a:pt x="55" y="51"/>
                </a:lnTo>
                <a:lnTo>
                  <a:pt x="55" y="21"/>
                </a:lnTo>
                <a:close/>
                <a:moveTo>
                  <a:pt x="18" y="21"/>
                </a:moveTo>
                <a:lnTo>
                  <a:pt x="42" y="21"/>
                </a:lnTo>
                <a:lnTo>
                  <a:pt x="42" y="51"/>
                </a:lnTo>
                <a:lnTo>
                  <a:pt x="18" y="51"/>
                </a:lnTo>
                <a:lnTo>
                  <a:pt x="18" y="21"/>
                </a:lnTo>
                <a:close/>
                <a:moveTo>
                  <a:pt x="93" y="64"/>
                </a:moveTo>
                <a:lnTo>
                  <a:pt x="117" y="64"/>
                </a:lnTo>
                <a:lnTo>
                  <a:pt x="117" y="95"/>
                </a:lnTo>
                <a:lnTo>
                  <a:pt x="93" y="95"/>
                </a:lnTo>
                <a:lnTo>
                  <a:pt x="93" y="64"/>
                </a:lnTo>
                <a:close/>
                <a:moveTo>
                  <a:pt x="55" y="64"/>
                </a:moveTo>
                <a:lnTo>
                  <a:pt x="79" y="64"/>
                </a:lnTo>
                <a:lnTo>
                  <a:pt x="79" y="95"/>
                </a:lnTo>
                <a:lnTo>
                  <a:pt x="55" y="95"/>
                </a:lnTo>
                <a:lnTo>
                  <a:pt x="55" y="64"/>
                </a:lnTo>
                <a:close/>
                <a:moveTo>
                  <a:pt x="18" y="64"/>
                </a:moveTo>
                <a:lnTo>
                  <a:pt x="42" y="64"/>
                </a:lnTo>
                <a:lnTo>
                  <a:pt x="42" y="95"/>
                </a:lnTo>
                <a:lnTo>
                  <a:pt x="18" y="95"/>
                </a:lnTo>
                <a:lnTo>
                  <a:pt x="18" y="64"/>
                </a:lnTo>
                <a:close/>
                <a:moveTo>
                  <a:pt x="93" y="108"/>
                </a:moveTo>
                <a:lnTo>
                  <a:pt x="117" y="108"/>
                </a:lnTo>
                <a:lnTo>
                  <a:pt x="117" y="138"/>
                </a:lnTo>
                <a:lnTo>
                  <a:pt x="93" y="138"/>
                </a:lnTo>
                <a:lnTo>
                  <a:pt x="93" y="108"/>
                </a:lnTo>
                <a:close/>
                <a:moveTo>
                  <a:pt x="55" y="108"/>
                </a:moveTo>
                <a:lnTo>
                  <a:pt x="79" y="108"/>
                </a:lnTo>
                <a:lnTo>
                  <a:pt x="79" y="138"/>
                </a:lnTo>
                <a:lnTo>
                  <a:pt x="55" y="138"/>
                </a:lnTo>
                <a:lnTo>
                  <a:pt x="55" y="108"/>
                </a:lnTo>
                <a:close/>
                <a:moveTo>
                  <a:pt x="18" y="108"/>
                </a:moveTo>
                <a:lnTo>
                  <a:pt x="42" y="108"/>
                </a:lnTo>
                <a:lnTo>
                  <a:pt x="42" y="138"/>
                </a:lnTo>
                <a:lnTo>
                  <a:pt x="18" y="138"/>
                </a:lnTo>
                <a:lnTo>
                  <a:pt x="18" y="108"/>
                </a:lnTo>
                <a:close/>
                <a:moveTo>
                  <a:pt x="93" y="151"/>
                </a:moveTo>
                <a:lnTo>
                  <a:pt x="117" y="151"/>
                </a:lnTo>
                <a:lnTo>
                  <a:pt x="117" y="182"/>
                </a:lnTo>
                <a:lnTo>
                  <a:pt x="93" y="182"/>
                </a:lnTo>
                <a:lnTo>
                  <a:pt x="93" y="151"/>
                </a:lnTo>
                <a:close/>
                <a:moveTo>
                  <a:pt x="55" y="151"/>
                </a:moveTo>
                <a:lnTo>
                  <a:pt x="79" y="151"/>
                </a:lnTo>
                <a:lnTo>
                  <a:pt x="79" y="182"/>
                </a:lnTo>
                <a:lnTo>
                  <a:pt x="55" y="182"/>
                </a:lnTo>
                <a:lnTo>
                  <a:pt x="55" y="151"/>
                </a:lnTo>
                <a:close/>
                <a:moveTo>
                  <a:pt x="18" y="151"/>
                </a:moveTo>
                <a:lnTo>
                  <a:pt x="42" y="151"/>
                </a:lnTo>
                <a:lnTo>
                  <a:pt x="42" y="182"/>
                </a:lnTo>
                <a:lnTo>
                  <a:pt x="18" y="182"/>
                </a:lnTo>
                <a:lnTo>
                  <a:pt x="18" y="1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20"/>
          <p:cNvSpPr>
            <a:spLocks noEditPoints="1"/>
          </p:cNvSpPr>
          <p:nvPr/>
        </p:nvSpPr>
        <p:spPr bwMode="auto">
          <a:xfrm>
            <a:off x="6288210" y="4102008"/>
            <a:ext cx="217139" cy="283868"/>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7130"/>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36"/>
          <p:cNvSpPr>
            <a:spLocks noEditPoints="1"/>
          </p:cNvSpPr>
          <p:nvPr/>
        </p:nvSpPr>
        <p:spPr bwMode="auto">
          <a:xfrm>
            <a:off x="6514345" y="3750155"/>
            <a:ext cx="251929" cy="351854"/>
          </a:xfrm>
          <a:custGeom>
            <a:avLst/>
            <a:gdLst>
              <a:gd name="T0" fmla="*/ 38 w 349"/>
              <a:gd name="T1" fmla="*/ 45 h 493"/>
              <a:gd name="T2" fmla="*/ 189 w 349"/>
              <a:gd name="T3" fmla="*/ 30 h 493"/>
              <a:gd name="T4" fmla="*/ 189 w 349"/>
              <a:gd name="T5" fmla="*/ 75 h 493"/>
              <a:gd name="T6" fmla="*/ 38 w 349"/>
              <a:gd name="T7" fmla="*/ 90 h 493"/>
              <a:gd name="T8" fmla="*/ 189 w 349"/>
              <a:gd name="T9" fmla="*/ 75 h 493"/>
              <a:gd name="T10" fmla="*/ 0 w 349"/>
              <a:gd name="T11" fmla="*/ 121 h 493"/>
              <a:gd name="T12" fmla="*/ 227 w 349"/>
              <a:gd name="T13" fmla="*/ 0 h 493"/>
              <a:gd name="T14" fmla="*/ 196 w 349"/>
              <a:gd name="T15" fmla="*/ 68 h 493"/>
              <a:gd name="T16" fmla="*/ 30 w 349"/>
              <a:gd name="T17" fmla="*/ 98 h 493"/>
              <a:gd name="T18" fmla="*/ 196 w 349"/>
              <a:gd name="T19" fmla="*/ 68 h 493"/>
              <a:gd name="T20" fmla="*/ 30 w 349"/>
              <a:gd name="T21" fmla="*/ 22 h 493"/>
              <a:gd name="T22" fmla="*/ 196 w 349"/>
              <a:gd name="T23" fmla="*/ 52 h 493"/>
              <a:gd name="T24" fmla="*/ 227 w 349"/>
              <a:gd name="T25" fmla="*/ 128 h 493"/>
              <a:gd name="T26" fmla="*/ 0 w 349"/>
              <a:gd name="T27" fmla="*/ 192 h 493"/>
              <a:gd name="T28" fmla="*/ 227 w 349"/>
              <a:gd name="T29" fmla="*/ 128 h 493"/>
              <a:gd name="T30" fmla="*/ 0 w 349"/>
              <a:gd name="T31" fmla="*/ 434 h 493"/>
              <a:gd name="T32" fmla="*/ 227 w 349"/>
              <a:gd name="T33" fmla="*/ 200 h 493"/>
              <a:gd name="T34" fmla="*/ 227 w 349"/>
              <a:gd name="T35" fmla="*/ 283 h 493"/>
              <a:gd name="T36" fmla="*/ 95 w 349"/>
              <a:gd name="T37" fmla="*/ 434 h 493"/>
              <a:gd name="T38" fmla="*/ 113 w 349"/>
              <a:gd name="T39" fmla="*/ 258 h 493"/>
              <a:gd name="T40" fmla="*/ 113 w 349"/>
              <a:gd name="T41" fmla="*/ 224 h 493"/>
              <a:gd name="T42" fmla="*/ 113 w 349"/>
              <a:gd name="T43" fmla="*/ 251 h 493"/>
              <a:gd name="T44" fmla="*/ 113 w 349"/>
              <a:gd name="T45" fmla="*/ 232 h 493"/>
              <a:gd name="T46" fmla="*/ 113 w 349"/>
              <a:gd name="T47" fmla="*/ 251 h 493"/>
              <a:gd name="T48" fmla="*/ 349 w 349"/>
              <a:gd name="T49" fmla="*/ 321 h 493"/>
              <a:gd name="T50" fmla="*/ 104 w 349"/>
              <a:gd name="T51" fmla="*/ 321 h 493"/>
              <a:gd name="T52" fmla="*/ 227 w 349"/>
              <a:gd name="T53" fmla="*/ 399 h 493"/>
              <a:gd name="T54" fmla="*/ 349 w 349"/>
              <a:gd name="T55" fmla="*/ 336 h 493"/>
              <a:gd name="T56" fmla="*/ 104 w 349"/>
              <a:gd name="T57" fmla="*/ 336 h 493"/>
              <a:gd name="T58" fmla="*/ 227 w 349"/>
              <a:gd name="T59" fmla="*/ 399 h 493"/>
              <a:gd name="T60" fmla="*/ 104 w 349"/>
              <a:gd name="T61" fmla="*/ 424 h 493"/>
              <a:gd name="T62" fmla="*/ 227 w 349"/>
              <a:gd name="T63" fmla="*/ 493 h 493"/>
              <a:gd name="T64" fmla="*/ 349 w 349"/>
              <a:gd name="T65" fmla="*/ 424 h 493"/>
              <a:gd name="T66" fmla="*/ 227 w 349"/>
              <a:gd name="T67" fmla="*/ 407 h 493"/>
              <a:gd name="T68" fmla="*/ 104 w 349"/>
              <a:gd name="T69" fmla="*/ 416 h 493"/>
              <a:gd name="T70" fmla="*/ 349 w 349"/>
              <a:gd name="T71" fmla="*/ 416 h 493"/>
              <a:gd name="T72" fmla="*/ 227 w 349"/>
              <a:gd name="T73" fmla="*/ 40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9" h="493">
                <a:moveTo>
                  <a:pt x="189" y="45"/>
                </a:moveTo>
                <a:cubicBezTo>
                  <a:pt x="38" y="45"/>
                  <a:pt x="38" y="45"/>
                  <a:pt x="38" y="45"/>
                </a:cubicBezTo>
                <a:cubicBezTo>
                  <a:pt x="38" y="30"/>
                  <a:pt x="38" y="30"/>
                  <a:pt x="38" y="30"/>
                </a:cubicBezTo>
                <a:cubicBezTo>
                  <a:pt x="189" y="30"/>
                  <a:pt x="189" y="30"/>
                  <a:pt x="189" y="30"/>
                </a:cubicBezTo>
                <a:lnTo>
                  <a:pt x="189" y="45"/>
                </a:lnTo>
                <a:close/>
                <a:moveTo>
                  <a:pt x="189" y="75"/>
                </a:moveTo>
                <a:cubicBezTo>
                  <a:pt x="38" y="75"/>
                  <a:pt x="38" y="75"/>
                  <a:pt x="38" y="75"/>
                </a:cubicBezTo>
                <a:cubicBezTo>
                  <a:pt x="38" y="90"/>
                  <a:pt x="38" y="90"/>
                  <a:pt x="38" y="90"/>
                </a:cubicBezTo>
                <a:cubicBezTo>
                  <a:pt x="189" y="90"/>
                  <a:pt x="189" y="90"/>
                  <a:pt x="189" y="90"/>
                </a:cubicBezTo>
                <a:lnTo>
                  <a:pt x="189" y="75"/>
                </a:lnTo>
                <a:close/>
                <a:moveTo>
                  <a:pt x="227" y="121"/>
                </a:moveTo>
                <a:cubicBezTo>
                  <a:pt x="0" y="121"/>
                  <a:pt x="0" y="121"/>
                  <a:pt x="0" y="121"/>
                </a:cubicBezTo>
                <a:cubicBezTo>
                  <a:pt x="0" y="0"/>
                  <a:pt x="0" y="0"/>
                  <a:pt x="0" y="0"/>
                </a:cubicBezTo>
                <a:cubicBezTo>
                  <a:pt x="227" y="0"/>
                  <a:pt x="227" y="0"/>
                  <a:pt x="227" y="0"/>
                </a:cubicBezTo>
                <a:lnTo>
                  <a:pt x="227" y="121"/>
                </a:lnTo>
                <a:close/>
                <a:moveTo>
                  <a:pt x="196" y="68"/>
                </a:moveTo>
                <a:cubicBezTo>
                  <a:pt x="30" y="68"/>
                  <a:pt x="30" y="68"/>
                  <a:pt x="30" y="68"/>
                </a:cubicBezTo>
                <a:cubicBezTo>
                  <a:pt x="30" y="98"/>
                  <a:pt x="30" y="98"/>
                  <a:pt x="30" y="98"/>
                </a:cubicBezTo>
                <a:cubicBezTo>
                  <a:pt x="196" y="98"/>
                  <a:pt x="196" y="98"/>
                  <a:pt x="196" y="98"/>
                </a:cubicBezTo>
                <a:lnTo>
                  <a:pt x="196" y="68"/>
                </a:lnTo>
                <a:close/>
                <a:moveTo>
                  <a:pt x="196" y="22"/>
                </a:moveTo>
                <a:cubicBezTo>
                  <a:pt x="30" y="22"/>
                  <a:pt x="30" y="22"/>
                  <a:pt x="30" y="22"/>
                </a:cubicBezTo>
                <a:cubicBezTo>
                  <a:pt x="30" y="52"/>
                  <a:pt x="30" y="52"/>
                  <a:pt x="30" y="52"/>
                </a:cubicBezTo>
                <a:cubicBezTo>
                  <a:pt x="196" y="52"/>
                  <a:pt x="196" y="52"/>
                  <a:pt x="196" y="52"/>
                </a:cubicBezTo>
                <a:lnTo>
                  <a:pt x="196" y="22"/>
                </a:lnTo>
                <a:close/>
                <a:moveTo>
                  <a:pt x="227" y="128"/>
                </a:moveTo>
                <a:cubicBezTo>
                  <a:pt x="0" y="128"/>
                  <a:pt x="0" y="128"/>
                  <a:pt x="0" y="128"/>
                </a:cubicBezTo>
                <a:cubicBezTo>
                  <a:pt x="0" y="192"/>
                  <a:pt x="0" y="192"/>
                  <a:pt x="0" y="192"/>
                </a:cubicBezTo>
                <a:cubicBezTo>
                  <a:pt x="227" y="192"/>
                  <a:pt x="227" y="192"/>
                  <a:pt x="227" y="192"/>
                </a:cubicBezTo>
                <a:lnTo>
                  <a:pt x="227" y="128"/>
                </a:lnTo>
                <a:close/>
                <a:moveTo>
                  <a:pt x="95" y="434"/>
                </a:moveTo>
                <a:cubicBezTo>
                  <a:pt x="0" y="434"/>
                  <a:pt x="0" y="434"/>
                  <a:pt x="0" y="434"/>
                </a:cubicBezTo>
                <a:cubicBezTo>
                  <a:pt x="0" y="200"/>
                  <a:pt x="0" y="200"/>
                  <a:pt x="0" y="200"/>
                </a:cubicBezTo>
                <a:cubicBezTo>
                  <a:pt x="227" y="200"/>
                  <a:pt x="227" y="200"/>
                  <a:pt x="227" y="200"/>
                </a:cubicBezTo>
                <a:cubicBezTo>
                  <a:pt x="227" y="283"/>
                  <a:pt x="227" y="283"/>
                  <a:pt x="227" y="283"/>
                </a:cubicBezTo>
                <a:cubicBezTo>
                  <a:pt x="227" y="283"/>
                  <a:pt x="227" y="283"/>
                  <a:pt x="227" y="283"/>
                </a:cubicBezTo>
                <a:cubicBezTo>
                  <a:pt x="161" y="283"/>
                  <a:pt x="95" y="296"/>
                  <a:pt x="95" y="321"/>
                </a:cubicBezTo>
                <a:lnTo>
                  <a:pt x="95" y="434"/>
                </a:lnTo>
                <a:close/>
                <a:moveTo>
                  <a:pt x="96" y="241"/>
                </a:moveTo>
                <a:cubicBezTo>
                  <a:pt x="96" y="251"/>
                  <a:pt x="104" y="258"/>
                  <a:pt x="113" y="258"/>
                </a:cubicBezTo>
                <a:cubicBezTo>
                  <a:pt x="123" y="258"/>
                  <a:pt x="130" y="251"/>
                  <a:pt x="130" y="241"/>
                </a:cubicBezTo>
                <a:cubicBezTo>
                  <a:pt x="130" y="232"/>
                  <a:pt x="123" y="224"/>
                  <a:pt x="113" y="224"/>
                </a:cubicBezTo>
                <a:cubicBezTo>
                  <a:pt x="104" y="224"/>
                  <a:pt x="96" y="232"/>
                  <a:pt x="96" y="241"/>
                </a:cubicBezTo>
                <a:close/>
                <a:moveTo>
                  <a:pt x="113" y="251"/>
                </a:moveTo>
                <a:cubicBezTo>
                  <a:pt x="118" y="251"/>
                  <a:pt x="123" y="247"/>
                  <a:pt x="123" y="241"/>
                </a:cubicBezTo>
                <a:cubicBezTo>
                  <a:pt x="123" y="236"/>
                  <a:pt x="118" y="232"/>
                  <a:pt x="113" y="232"/>
                </a:cubicBezTo>
                <a:cubicBezTo>
                  <a:pt x="108" y="232"/>
                  <a:pt x="104" y="236"/>
                  <a:pt x="104" y="241"/>
                </a:cubicBezTo>
                <a:cubicBezTo>
                  <a:pt x="104" y="247"/>
                  <a:pt x="108" y="251"/>
                  <a:pt x="113" y="251"/>
                </a:cubicBezTo>
                <a:close/>
                <a:moveTo>
                  <a:pt x="227" y="352"/>
                </a:moveTo>
                <a:cubicBezTo>
                  <a:pt x="299" y="352"/>
                  <a:pt x="349" y="336"/>
                  <a:pt x="349" y="321"/>
                </a:cubicBezTo>
                <a:cubicBezTo>
                  <a:pt x="349" y="307"/>
                  <a:pt x="299" y="291"/>
                  <a:pt x="227" y="291"/>
                </a:cubicBezTo>
                <a:cubicBezTo>
                  <a:pt x="154" y="291"/>
                  <a:pt x="104" y="307"/>
                  <a:pt x="104" y="321"/>
                </a:cubicBezTo>
                <a:cubicBezTo>
                  <a:pt x="104" y="336"/>
                  <a:pt x="154" y="352"/>
                  <a:pt x="227" y="352"/>
                </a:cubicBezTo>
                <a:close/>
                <a:moveTo>
                  <a:pt x="227" y="399"/>
                </a:moveTo>
                <a:cubicBezTo>
                  <a:pt x="299" y="399"/>
                  <a:pt x="349" y="383"/>
                  <a:pt x="349" y="369"/>
                </a:cubicBezTo>
                <a:cubicBezTo>
                  <a:pt x="349" y="336"/>
                  <a:pt x="349" y="336"/>
                  <a:pt x="349" y="336"/>
                </a:cubicBezTo>
                <a:cubicBezTo>
                  <a:pt x="330" y="352"/>
                  <a:pt x="278" y="360"/>
                  <a:pt x="227" y="360"/>
                </a:cubicBezTo>
                <a:cubicBezTo>
                  <a:pt x="175" y="360"/>
                  <a:pt x="124" y="352"/>
                  <a:pt x="104" y="336"/>
                </a:cubicBezTo>
                <a:cubicBezTo>
                  <a:pt x="104" y="369"/>
                  <a:pt x="104" y="369"/>
                  <a:pt x="104" y="369"/>
                </a:cubicBezTo>
                <a:cubicBezTo>
                  <a:pt x="104" y="383"/>
                  <a:pt x="154" y="399"/>
                  <a:pt x="227" y="399"/>
                </a:cubicBezTo>
                <a:close/>
                <a:moveTo>
                  <a:pt x="227" y="454"/>
                </a:moveTo>
                <a:cubicBezTo>
                  <a:pt x="154" y="454"/>
                  <a:pt x="104" y="438"/>
                  <a:pt x="104" y="424"/>
                </a:cubicBezTo>
                <a:cubicBezTo>
                  <a:pt x="104" y="463"/>
                  <a:pt x="104" y="463"/>
                  <a:pt x="104" y="463"/>
                </a:cubicBezTo>
                <a:cubicBezTo>
                  <a:pt x="104" y="477"/>
                  <a:pt x="154" y="493"/>
                  <a:pt x="227" y="493"/>
                </a:cubicBezTo>
                <a:cubicBezTo>
                  <a:pt x="299" y="493"/>
                  <a:pt x="349" y="477"/>
                  <a:pt x="349" y="463"/>
                </a:cubicBezTo>
                <a:cubicBezTo>
                  <a:pt x="349" y="424"/>
                  <a:pt x="349" y="424"/>
                  <a:pt x="349" y="424"/>
                </a:cubicBezTo>
                <a:cubicBezTo>
                  <a:pt x="349" y="438"/>
                  <a:pt x="299" y="454"/>
                  <a:pt x="227" y="454"/>
                </a:cubicBezTo>
                <a:close/>
                <a:moveTo>
                  <a:pt x="227" y="407"/>
                </a:moveTo>
                <a:cubicBezTo>
                  <a:pt x="154" y="407"/>
                  <a:pt x="104" y="391"/>
                  <a:pt x="104" y="377"/>
                </a:cubicBezTo>
                <a:cubicBezTo>
                  <a:pt x="104" y="416"/>
                  <a:pt x="104" y="416"/>
                  <a:pt x="104" y="416"/>
                </a:cubicBezTo>
                <a:cubicBezTo>
                  <a:pt x="104" y="430"/>
                  <a:pt x="154" y="446"/>
                  <a:pt x="227" y="446"/>
                </a:cubicBezTo>
                <a:cubicBezTo>
                  <a:pt x="299" y="446"/>
                  <a:pt x="349" y="430"/>
                  <a:pt x="349" y="416"/>
                </a:cubicBezTo>
                <a:cubicBezTo>
                  <a:pt x="349" y="377"/>
                  <a:pt x="349" y="377"/>
                  <a:pt x="349" y="377"/>
                </a:cubicBezTo>
                <a:cubicBezTo>
                  <a:pt x="349" y="391"/>
                  <a:pt x="299" y="407"/>
                  <a:pt x="227" y="407"/>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4" name="曲折矢印 33"/>
          <p:cNvSpPr/>
          <p:nvPr/>
        </p:nvSpPr>
        <p:spPr>
          <a:xfrm rot="16200000" flipV="1">
            <a:off x="6526085" y="4110391"/>
            <a:ext cx="180557" cy="163792"/>
          </a:xfrm>
          <a:prstGeom prst="bentArrow">
            <a:avLst>
              <a:gd name="adj1" fmla="val 19906"/>
              <a:gd name="adj2" fmla="val 25000"/>
              <a:gd name="adj3" fmla="val 43679"/>
              <a:gd name="adj4" fmla="val 437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Freeform 7"/>
          <p:cNvSpPr>
            <a:spLocks noEditPoints="1"/>
          </p:cNvSpPr>
          <p:nvPr/>
        </p:nvSpPr>
        <p:spPr bwMode="auto">
          <a:xfrm>
            <a:off x="6922579" y="4043251"/>
            <a:ext cx="214313" cy="379413"/>
          </a:xfrm>
          <a:custGeom>
            <a:avLst/>
            <a:gdLst>
              <a:gd name="T0" fmla="*/ 0 w 135"/>
              <a:gd name="T1" fmla="*/ 239 h 239"/>
              <a:gd name="T2" fmla="*/ 41 w 135"/>
              <a:gd name="T3" fmla="*/ 199 h 239"/>
              <a:gd name="T4" fmla="*/ 93 w 135"/>
              <a:gd name="T5" fmla="*/ 239 h 239"/>
              <a:gd name="T6" fmla="*/ 135 w 135"/>
              <a:gd name="T7" fmla="*/ 0 h 239"/>
              <a:gd name="T8" fmla="*/ 93 w 135"/>
              <a:gd name="T9" fmla="*/ 21 h 239"/>
              <a:gd name="T10" fmla="*/ 117 w 135"/>
              <a:gd name="T11" fmla="*/ 51 h 239"/>
              <a:gd name="T12" fmla="*/ 93 w 135"/>
              <a:gd name="T13" fmla="*/ 21 h 239"/>
              <a:gd name="T14" fmla="*/ 79 w 135"/>
              <a:gd name="T15" fmla="*/ 21 h 239"/>
              <a:gd name="T16" fmla="*/ 55 w 135"/>
              <a:gd name="T17" fmla="*/ 51 h 239"/>
              <a:gd name="T18" fmla="*/ 18 w 135"/>
              <a:gd name="T19" fmla="*/ 21 h 239"/>
              <a:gd name="T20" fmla="*/ 42 w 135"/>
              <a:gd name="T21" fmla="*/ 51 h 239"/>
              <a:gd name="T22" fmla="*/ 18 w 135"/>
              <a:gd name="T23" fmla="*/ 21 h 239"/>
              <a:gd name="T24" fmla="*/ 117 w 135"/>
              <a:gd name="T25" fmla="*/ 64 h 239"/>
              <a:gd name="T26" fmla="*/ 93 w 135"/>
              <a:gd name="T27" fmla="*/ 95 h 239"/>
              <a:gd name="T28" fmla="*/ 55 w 135"/>
              <a:gd name="T29" fmla="*/ 64 h 239"/>
              <a:gd name="T30" fmla="*/ 79 w 135"/>
              <a:gd name="T31" fmla="*/ 95 h 239"/>
              <a:gd name="T32" fmla="*/ 55 w 135"/>
              <a:gd name="T33" fmla="*/ 64 h 239"/>
              <a:gd name="T34" fmla="*/ 42 w 135"/>
              <a:gd name="T35" fmla="*/ 64 h 239"/>
              <a:gd name="T36" fmla="*/ 18 w 135"/>
              <a:gd name="T37" fmla="*/ 95 h 239"/>
              <a:gd name="T38" fmla="*/ 93 w 135"/>
              <a:gd name="T39" fmla="*/ 108 h 239"/>
              <a:gd name="T40" fmla="*/ 117 w 135"/>
              <a:gd name="T41" fmla="*/ 138 h 239"/>
              <a:gd name="T42" fmla="*/ 93 w 135"/>
              <a:gd name="T43" fmla="*/ 108 h 239"/>
              <a:gd name="T44" fmla="*/ 79 w 135"/>
              <a:gd name="T45" fmla="*/ 108 h 239"/>
              <a:gd name="T46" fmla="*/ 55 w 135"/>
              <a:gd name="T47" fmla="*/ 138 h 239"/>
              <a:gd name="T48" fmla="*/ 18 w 135"/>
              <a:gd name="T49" fmla="*/ 108 h 239"/>
              <a:gd name="T50" fmla="*/ 42 w 135"/>
              <a:gd name="T51" fmla="*/ 138 h 239"/>
              <a:gd name="T52" fmla="*/ 18 w 135"/>
              <a:gd name="T53" fmla="*/ 108 h 239"/>
              <a:gd name="T54" fmla="*/ 117 w 135"/>
              <a:gd name="T55" fmla="*/ 151 h 239"/>
              <a:gd name="T56" fmla="*/ 93 w 135"/>
              <a:gd name="T57" fmla="*/ 182 h 239"/>
              <a:gd name="T58" fmla="*/ 55 w 135"/>
              <a:gd name="T59" fmla="*/ 151 h 239"/>
              <a:gd name="T60" fmla="*/ 79 w 135"/>
              <a:gd name="T61" fmla="*/ 182 h 239"/>
              <a:gd name="T62" fmla="*/ 55 w 135"/>
              <a:gd name="T63" fmla="*/ 151 h 239"/>
              <a:gd name="T64" fmla="*/ 42 w 135"/>
              <a:gd name="T65" fmla="*/ 151 h 239"/>
              <a:gd name="T66" fmla="*/ 18 w 135"/>
              <a:gd name="T67"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239">
                <a:moveTo>
                  <a:pt x="0" y="0"/>
                </a:moveTo>
                <a:lnTo>
                  <a:pt x="0" y="239"/>
                </a:lnTo>
                <a:lnTo>
                  <a:pt x="41" y="239"/>
                </a:lnTo>
                <a:lnTo>
                  <a:pt x="41" y="199"/>
                </a:lnTo>
                <a:lnTo>
                  <a:pt x="93" y="199"/>
                </a:lnTo>
                <a:lnTo>
                  <a:pt x="93" y="239"/>
                </a:lnTo>
                <a:lnTo>
                  <a:pt x="135" y="239"/>
                </a:lnTo>
                <a:lnTo>
                  <a:pt x="135" y="0"/>
                </a:lnTo>
                <a:lnTo>
                  <a:pt x="0" y="0"/>
                </a:lnTo>
                <a:close/>
                <a:moveTo>
                  <a:pt x="93" y="21"/>
                </a:moveTo>
                <a:lnTo>
                  <a:pt x="117" y="21"/>
                </a:lnTo>
                <a:lnTo>
                  <a:pt x="117" y="51"/>
                </a:lnTo>
                <a:lnTo>
                  <a:pt x="93" y="51"/>
                </a:lnTo>
                <a:lnTo>
                  <a:pt x="93" y="21"/>
                </a:lnTo>
                <a:close/>
                <a:moveTo>
                  <a:pt x="55" y="21"/>
                </a:moveTo>
                <a:lnTo>
                  <a:pt x="79" y="21"/>
                </a:lnTo>
                <a:lnTo>
                  <a:pt x="79" y="51"/>
                </a:lnTo>
                <a:lnTo>
                  <a:pt x="55" y="51"/>
                </a:lnTo>
                <a:lnTo>
                  <a:pt x="55" y="21"/>
                </a:lnTo>
                <a:close/>
                <a:moveTo>
                  <a:pt x="18" y="21"/>
                </a:moveTo>
                <a:lnTo>
                  <a:pt x="42" y="21"/>
                </a:lnTo>
                <a:lnTo>
                  <a:pt x="42" y="51"/>
                </a:lnTo>
                <a:lnTo>
                  <a:pt x="18" y="51"/>
                </a:lnTo>
                <a:lnTo>
                  <a:pt x="18" y="21"/>
                </a:lnTo>
                <a:close/>
                <a:moveTo>
                  <a:pt x="93" y="64"/>
                </a:moveTo>
                <a:lnTo>
                  <a:pt x="117" y="64"/>
                </a:lnTo>
                <a:lnTo>
                  <a:pt x="117" y="95"/>
                </a:lnTo>
                <a:lnTo>
                  <a:pt x="93" y="95"/>
                </a:lnTo>
                <a:lnTo>
                  <a:pt x="93" y="64"/>
                </a:lnTo>
                <a:close/>
                <a:moveTo>
                  <a:pt x="55" y="64"/>
                </a:moveTo>
                <a:lnTo>
                  <a:pt x="79" y="64"/>
                </a:lnTo>
                <a:lnTo>
                  <a:pt x="79" y="95"/>
                </a:lnTo>
                <a:lnTo>
                  <a:pt x="55" y="95"/>
                </a:lnTo>
                <a:lnTo>
                  <a:pt x="55" y="64"/>
                </a:lnTo>
                <a:close/>
                <a:moveTo>
                  <a:pt x="18" y="64"/>
                </a:moveTo>
                <a:lnTo>
                  <a:pt x="42" y="64"/>
                </a:lnTo>
                <a:lnTo>
                  <a:pt x="42" y="95"/>
                </a:lnTo>
                <a:lnTo>
                  <a:pt x="18" y="95"/>
                </a:lnTo>
                <a:lnTo>
                  <a:pt x="18" y="64"/>
                </a:lnTo>
                <a:close/>
                <a:moveTo>
                  <a:pt x="93" y="108"/>
                </a:moveTo>
                <a:lnTo>
                  <a:pt x="117" y="108"/>
                </a:lnTo>
                <a:lnTo>
                  <a:pt x="117" y="138"/>
                </a:lnTo>
                <a:lnTo>
                  <a:pt x="93" y="138"/>
                </a:lnTo>
                <a:lnTo>
                  <a:pt x="93" y="108"/>
                </a:lnTo>
                <a:close/>
                <a:moveTo>
                  <a:pt x="55" y="108"/>
                </a:moveTo>
                <a:lnTo>
                  <a:pt x="79" y="108"/>
                </a:lnTo>
                <a:lnTo>
                  <a:pt x="79" y="138"/>
                </a:lnTo>
                <a:lnTo>
                  <a:pt x="55" y="138"/>
                </a:lnTo>
                <a:lnTo>
                  <a:pt x="55" y="108"/>
                </a:lnTo>
                <a:close/>
                <a:moveTo>
                  <a:pt x="18" y="108"/>
                </a:moveTo>
                <a:lnTo>
                  <a:pt x="42" y="108"/>
                </a:lnTo>
                <a:lnTo>
                  <a:pt x="42" y="138"/>
                </a:lnTo>
                <a:lnTo>
                  <a:pt x="18" y="138"/>
                </a:lnTo>
                <a:lnTo>
                  <a:pt x="18" y="108"/>
                </a:lnTo>
                <a:close/>
                <a:moveTo>
                  <a:pt x="93" y="151"/>
                </a:moveTo>
                <a:lnTo>
                  <a:pt x="117" y="151"/>
                </a:lnTo>
                <a:lnTo>
                  <a:pt x="117" y="182"/>
                </a:lnTo>
                <a:lnTo>
                  <a:pt x="93" y="182"/>
                </a:lnTo>
                <a:lnTo>
                  <a:pt x="93" y="151"/>
                </a:lnTo>
                <a:close/>
                <a:moveTo>
                  <a:pt x="55" y="151"/>
                </a:moveTo>
                <a:lnTo>
                  <a:pt x="79" y="151"/>
                </a:lnTo>
                <a:lnTo>
                  <a:pt x="79" y="182"/>
                </a:lnTo>
                <a:lnTo>
                  <a:pt x="55" y="182"/>
                </a:lnTo>
                <a:lnTo>
                  <a:pt x="55" y="151"/>
                </a:lnTo>
                <a:close/>
                <a:moveTo>
                  <a:pt x="18" y="151"/>
                </a:moveTo>
                <a:lnTo>
                  <a:pt x="42" y="151"/>
                </a:lnTo>
                <a:lnTo>
                  <a:pt x="42" y="182"/>
                </a:lnTo>
                <a:lnTo>
                  <a:pt x="18" y="182"/>
                </a:lnTo>
                <a:lnTo>
                  <a:pt x="18" y="1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20"/>
          <p:cNvSpPr>
            <a:spLocks noEditPoints="1"/>
          </p:cNvSpPr>
          <p:nvPr/>
        </p:nvSpPr>
        <p:spPr bwMode="auto">
          <a:xfrm>
            <a:off x="6951405" y="4538698"/>
            <a:ext cx="217139" cy="283868"/>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7130"/>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7" name="Freeform 36"/>
          <p:cNvSpPr>
            <a:spLocks noEditPoints="1"/>
          </p:cNvSpPr>
          <p:nvPr/>
        </p:nvSpPr>
        <p:spPr bwMode="auto">
          <a:xfrm>
            <a:off x="7177540" y="4186845"/>
            <a:ext cx="251929" cy="351854"/>
          </a:xfrm>
          <a:custGeom>
            <a:avLst/>
            <a:gdLst>
              <a:gd name="T0" fmla="*/ 38 w 349"/>
              <a:gd name="T1" fmla="*/ 45 h 493"/>
              <a:gd name="T2" fmla="*/ 189 w 349"/>
              <a:gd name="T3" fmla="*/ 30 h 493"/>
              <a:gd name="T4" fmla="*/ 189 w 349"/>
              <a:gd name="T5" fmla="*/ 75 h 493"/>
              <a:gd name="T6" fmla="*/ 38 w 349"/>
              <a:gd name="T7" fmla="*/ 90 h 493"/>
              <a:gd name="T8" fmla="*/ 189 w 349"/>
              <a:gd name="T9" fmla="*/ 75 h 493"/>
              <a:gd name="T10" fmla="*/ 0 w 349"/>
              <a:gd name="T11" fmla="*/ 121 h 493"/>
              <a:gd name="T12" fmla="*/ 227 w 349"/>
              <a:gd name="T13" fmla="*/ 0 h 493"/>
              <a:gd name="T14" fmla="*/ 196 w 349"/>
              <a:gd name="T15" fmla="*/ 68 h 493"/>
              <a:gd name="T16" fmla="*/ 30 w 349"/>
              <a:gd name="T17" fmla="*/ 98 h 493"/>
              <a:gd name="T18" fmla="*/ 196 w 349"/>
              <a:gd name="T19" fmla="*/ 68 h 493"/>
              <a:gd name="T20" fmla="*/ 30 w 349"/>
              <a:gd name="T21" fmla="*/ 22 h 493"/>
              <a:gd name="T22" fmla="*/ 196 w 349"/>
              <a:gd name="T23" fmla="*/ 52 h 493"/>
              <a:gd name="T24" fmla="*/ 227 w 349"/>
              <a:gd name="T25" fmla="*/ 128 h 493"/>
              <a:gd name="T26" fmla="*/ 0 w 349"/>
              <a:gd name="T27" fmla="*/ 192 h 493"/>
              <a:gd name="T28" fmla="*/ 227 w 349"/>
              <a:gd name="T29" fmla="*/ 128 h 493"/>
              <a:gd name="T30" fmla="*/ 0 w 349"/>
              <a:gd name="T31" fmla="*/ 434 h 493"/>
              <a:gd name="T32" fmla="*/ 227 w 349"/>
              <a:gd name="T33" fmla="*/ 200 h 493"/>
              <a:gd name="T34" fmla="*/ 227 w 349"/>
              <a:gd name="T35" fmla="*/ 283 h 493"/>
              <a:gd name="T36" fmla="*/ 95 w 349"/>
              <a:gd name="T37" fmla="*/ 434 h 493"/>
              <a:gd name="T38" fmla="*/ 113 w 349"/>
              <a:gd name="T39" fmla="*/ 258 h 493"/>
              <a:gd name="T40" fmla="*/ 113 w 349"/>
              <a:gd name="T41" fmla="*/ 224 h 493"/>
              <a:gd name="T42" fmla="*/ 113 w 349"/>
              <a:gd name="T43" fmla="*/ 251 h 493"/>
              <a:gd name="T44" fmla="*/ 113 w 349"/>
              <a:gd name="T45" fmla="*/ 232 h 493"/>
              <a:gd name="T46" fmla="*/ 113 w 349"/>
              <a:gd name="T47" fmla="*/ 251 h 493"/>
              <a:gd name="T48" fmla="*/ 349 w 349"/>
              <a:gd name="T49" fmla="*/ 321 h 493"/>
              <a:gd name="T50" fmla="*/ 104 w 349"/>
              <a:gd name="T51" fmla="*/ 321 h 493"/>
              <a:gd name="T52" fmla="*/ 227 w 349"/>
              <a:gd name="T53" fmla="*/ 399 h 493"/>
              <a:gd name="T54" fmla="*/ 349 w 349"/>
              <a:gd name="T55" fmla="*/ 336 h 493"/>
              <a:gd name="T56" fmla="*/ 104 w 349"/>
              <a:gd name="T57" fmla="*/ 336 h 493"/>
              <a:gd name="T58" fmla="*/ 227 w 349"/>
              <a:gd name="T59" fmla="*/ 399 h 493"/>
              <a:gd name="T60" fmla="*/ 104 w 349"/>
              <a:gd name="T61" fmla="*/ 424 h 493"/>
              <a:gd name="T62" fmla="*/ 227 w 349"/>
              <a:gd name="T63" fmla="*/ 493 h 493"/>
              <a:gd name="T64" fmla="*/ 349 w 349"/>
              <a:gd name="T65" fmla="*/ 424 h 493"/>
              <a:gd name="T66" fmla="*/ 227 w 349"/>
              <a:gd name="T67" fmla="*/ 407 h 493"/>
              <a:gd name="T68" fmla="*/ 104 w 349"/>
              <a:gd name="T69" fmla="*/ 416 h 493"/>
              <a:gd name="T70" fmla="*/ 349 w 349"/>
              <a:gd name="T71" fmla="*/ 416 h 493"/>
              <a:gd name="T72" fmla="*/ 227 w 349"/>
              <a:gd name="T73" fmla="*/ 40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9" h="493">
                <a:moveTo>
                  <a:pt x="189" y="45"/>
                </a:moveTo>
                <a:cubicBezTo>
                  <a:pt x="38" y="45"/>
                  <a:pt x="38" y="45"/>
                  <a:pt x="38" y="45"/>
                </a:cubicBezTo>
                <a:cubicBezTo>
                  <a:pt x="38" y="30"/>
                  <a:pt x="38" y="30"/>
                  <a:pt x="38" y="30"/>
                </a:cubicBezTo>
                <a:cubicBezTo>
                  <a:pt x="189" y="30"/>
                  <a:pt x="189" y="30"/>
                  <a:pt x="189" y="30"/>
                </a:cubicBezTo>
                <a:lnTo>
                  <a:pt x="189" y="45"/>
                </a:lnTo>
                <a:close/>
                <a:moveTo>
                  <a:pt x="189" y="75"/>
                </a:moveTo>
                <a:cubicBezTo>
                  <a:pt x="38" y="75"/>
                  <a:pt x="38" y="75"/>
                  <a:pt x="38" y="75"/>
                </a:cubicBezTo>
                <a:cubicBezTo>
                  <a:pt x="38" y="90"/>
                  <a:pt x="38" y="90"/>
                  <a:pt x="38" y="90"/>
                </a:cubicBezTo>
                <a:cubicBezTo>
                  <a:pt x="189" y="90"/>
                  <a:pt x="189" y="90"/>
                  <a:pt x="189" y="90"/>
                </a:cubicBezTo>
                <a:lnTo>
                  <a:pt x="189" y="75"/>
                </a:lnTo>
                <a:close/>
                <a:moveTo>
                  <a:pt x="227" y="121"/>
                </a:moveTo>
                <a:cubicBezTo>
                  <a:pt x="0" y="121"/>
                  <a:pt x="0" y="121"/>
                  <a:pt x="0" y="121"/>
                </a:cubicBezTo>
                <a:cubicBezTo>
                  <a:pt x="0" y="0"/>
                  <a:pt x="0" y="0"/>
                  <a:pt x="0" y="0"/>
                </a:cubicBezTo>
                <a:cubicBezTo>
                  <a:pt x="227" y="0"/>
                  <a:pt x="227" y="0"/>
                  <a:pt x="227" y="0"/>
                </a:cubicBezTo>
                <a:lnTo>
                  <a:pt x="227" y="121"/>
                </a:lnTo>
                <a:close/>
                <a:moveTo>
                  <a:pt x="196" y="68"/>
                </a:moveTo>
                <a:cubicBezTo>
                  <a:pt x="30" y="68"/>
                  <a:pt x="30" y="68"/>
                  <a:pt x="30" y="68"/>
                </a:cubicBezTo>
                <a:cubicBezTo>
                  <a:pt x="30" y="98"/>
                  <a:pt x="30" y="98"/>
                  <a:pt x="30" y="98"/>
                </a:cubicBezTo>
                <a:cubicBezTo>
                  <a:pt x="196" y="98"/>
                  <a:pt x="196" y="98"/>
                  <a:pt x="196" y="98"/>
                </a:cubicBezTo>
                <a:lnTo>
                  <a:pt x="196" y="68"/>
                </a:lnTo>
                <a:close/>
                <a:moveTo>
                  <a:pt x="196" y="22"/>
                </a:moveTo>
                <a:cubicBezTo>
                  <a:pt x="30" y="22"/>
                  <a:pt x="30" y="22"/>
                  <a:pt x="30" y="22"/>
                </a:cubicBezTo>
                <a:cubicBezTo>
                  <a:pt x="30" y="52"/>
                  <a:pt x="30" y="52"/>
                  <a:pt x="30" y="52"/>
                </a:cubicBezTo>
                <a:cubicBezTo>
                  <a:pt x="196" y="52"/>
                  <a:pt x="196" y="52"/>
                  <a:pt x="196" y="52"/>
                </a:cubicBezTo>
                <a:lnTo>
                  <a:pt x="196" y="22"/>
                </a:lnTo>
                <a:close/>
                <a:moveTo>
                  <a:pt x="227" y="128"/>
                </a:moveTo>
                <a:cubicBezTo>
                  <a:pt x="0" y="128"/>
                  <a:pt x="0" y="128"/>
                  <a:pt x="0" y="128"/>
                </a:cubicBezTo>
                <a:cubicBezTo>
                  <a:pt x="0" y="192"/>
                  <a:pt x="0" y="192"/>
                  <a:pt x="0" y="192"/>
                </a:cubicBezTo>
                <a:cubicBezTo>
                  <a:pt x="227" y="192"/>
                  <a:pt x="227" y="192"/>
                  <a:pt x="227" y="192"/>
                </a:cubicBezTo>
                <a:lnTo>
                  <a:pt x="227" y="128"/>
                </a:lnTo>
                <a:close/>
                <a:moveTo>
                  <a:pt x="95" y="434"/>
                </a:moveTo>
                <a:cubicBezTo>
                  <a:pt x="0" y="434"/>
                  <a:pt x="0" y="434"/>
                  <a:pt x="0" y="434"/>
                </a:cubicBezTo>
                <a:cubicBezTo>
                  <a:pt x="0" y="200"/>
                  <a:pt x="0" y="200"/>
                  <a:pt x="0" y="200"/>
                </a:cubicBezTo>
                <a:cubicBezTo>
                  <a:pt x="227" y="200"/>
                  <a:pt x="227" y="200"/>
                  <a:pt x="227" y="200"/>
                </a:cubicBezTo>
                <a:cubicBezTo>
                  <a:pt x="227" y="283"/>
                  <a:pt x="227" y="283"/>
                  <a:pt x="227" y="283"/>
                </a:cubicBezTo>
                <a:cubicBezTo>
                  <a:pt x="227" y="283"/>
                  <a:pt x="227" y="283"/>
                  <a:pt x="227" y="283"/>
                </a:cubicBezTo>
                <a:cubicBezTo>
                  <a:pt x="161" y="283"/>
                  <a:pt x="95" y="296"/>
                  <a:pt x="95" y="321"/>
                </a:cubicBezTo>
                <a:lnTo>
                  <a:pt x="95" y="434"/>
                </a:lnTo>
                <a:close/>
                <a:moveTo>
                  <a:pt x="96" y="241"/>
                </a:moveTo>
                <a:cubicBezTo>
                  <a:pt x="96" y="251"/>
                  <a:pt x="104" y="258"/>
                  <a:pt x="113" y="258"/>
                </a:cubicBezTo>
                <a:cubicBezTo>
                  <a:pt x="123" y="258"/>
                  <a:pt x="130" y="251"/>
                  <a:pt x="130" y="241"/>
                </a:cubicBezTo>
                <a:cubicBezTo>
                  <a:pt x="130" y="232"/>
                  <a:pt x="123" y="224"/>
                  <a:pt x="113" y="224"/>
                </a:cubicBezTo>
                <a:cubicBezTo>
                  <a:pt x="104" y="224"/>
                  <a:pt x="96" y="232"/>
                  <a:pt x="96" y="241"/>
                </a:cubicBezTo>
                <a:close/>
                <a:moveTo>
                  <a:pt x="113" y="251"/>
                </a:moveTo>
                <a:cubicBezTo>
                  <a:pt x="118" y="251"/>
                  <a:pt x="123" y="247"/>
                  <a:pt x="123" y="241"/>
                </a:cubicBezTo>
                <a:cubicBezTo>
                  <a:pt x="123" y="236"/>
                  <a:pt x="118" y="232"/>
                  <a:pt x="113" y="232"/>
                </a:cubicBezTo>
                <a:cubicBezTo>
                  <a:pt x="108" y="232"/>
                  <a:pt x="104" y="236"/>
                  <a:pt x="104" y="241"/>
                </a:cubicBezTo>
                <a:cubicBezTo>
                  <a:pt x="104" y="247"/>
                  <a:pt x="108" y="251"/>
                  <a:pt x="113" y="251"/>
                </a:cubicBezTo>
                <a:close/>
                <a:moveTo>
                  <a:pt x="227" y="352"/>
                </a:moveTo>
                <a:cubicBezTo>
                  <a:pt x="299" y="352"/>
                  <a:pt x="349" y="336"/>
                  <a:pt x="349" y="321"/>
                </a:cubicBezTo>
                <a:cubicBezTo>
                  <a:pt x="349" y="307"/>
                  <a:pt x="299" y="291"/>
                  <a:pt x="227" y="291"/>
                </a:cubicBezTo>
                <a:cubicBezTo>
                  <a:pt x="154" y="291"/>
                  <a:pt x="104" y="307"/>
                  <a:pt x="104" y="321"/>
                </a:cubicBezTo>
                <a:cubicBezTo>
                  <a:pt x="104" y="336"/>
                  <a:pt x="154" y="352"/>
                  <a:pt x="227" y="352"/>
                </a:cubicBezTo>
                <a:close/>
                <a:moveTo>
                  <a:pt x="227" y="399"/>
                </a:moveTo>
                <a:cubicBezTo>
                  <a:pt x="299" y="399"/>
                  <a:pt x="349" y="383"/>
                  <a:pt x="349" y="369"/>
                </a:cubicBezTo>
                <a:cubicBezTo>
                  <a:pt x="349" y="336"/>
                  <a:pt x="349" y="336"/>
                  <a:pt x="349" y="336"/>
                </a:cubicBezTo>
                <a:cubicBezTo>
                  <a:pt x="330" y="352"/>
                  <a:pt x="278" y="360"/>
                  <a:pt x="227" y="360"/>
                </a:cubicBezTo>
                <a:cubicBezTo>
                  <a:pt x="175" y="360"/>
                  <a:pt x="124" y="352"/>
                  <a:pt x="104" y="336"/>
                </a:cubicBezTo>
                <a:cubicBezTo>
                  <a:pt x="104" y="369"/>
                  <a:pt x="104" y="369"/>
                  <a:pt x="104" y="369"/>
                </a:cubicBezTo>
                <a:cubicBezTo>
                  <a:pt x="104" y="383"/>
                  <a:pt x="154" y="399"/>
                  <a:pt x="227" y="399"/>
                </a:cubicBezTo>
                <a:close/>
                <a:moveTo>
                  <a:pt x="227" y="454"/>
                </a:moveTo>
                <a:cubicBezTo>
                  <a:pt x="154" y="454"/>
                  <a:pt x="104" y="438"/>
                  <a:pt x="104" y="424"/>
                </a:cubicBezTo>
                <a:cubicBezTo>
                  <a:pt x="104" y="463"/>
                  <a:pt x="104" y="463"/>
                  <a:pt x="104" y="463"/>
                </a:cubicBezTo>
                <a:cubicBezTo>
                  <a:pt x="104" y="477"/>
                  <a:pt x="154" y="493"/>
                  <a:pt x="227" y="493"/>
                </a:cubicBezTo>
                <a:cubicBezTo>
                  <a:pt x="299" y="493"/>
                  <a:pt x="349" y="477"/>
                  <a:pt x="349" y="463"/>
                </a:cubicBezTo>
                <a:cubicBezTo>
                  <a:pt x="349" y="424"/>
                  <a:pt x="349" y="424"/>
                  <a:pt x="349" y="424"/>
                </a:cubicBezTo>
                <a:cubicBezTo>
                  <a:pt x="349" y="438"/>
                  <a:pt x="299" y="454"/>
                  <a:pt x="227" y="454"/>
                </a:cubicBezTo>
                <a:close/>
                <a:moveTo>
                  <a:pt x="227" y="407"/>
                </a:moveTo>
                <a:cubicBezTo>
                  <a:pt x="154" y="407"/>
                  <a:pt x="104" y="391"/>
                  <a:pt x="104" y="377"/>
                </a:cubicBezTo>
                <a:cubicBezTo>
                  <a:pt x="104" y="416"/>
                  <a:pt x="104" y="416"/>
                  <a:pt x="104" y="416"/>
                </a:cubicBezTo>
                <a:cubicBezTo>
                  <a:pt x="104" y="430"/>
                  <a:pt x="154" y="446"/>
                  <a:pt x="227" y="446"/>
                </a:cubicBezTo>
                <a:cubicBezTo>
                  <a:pt x="299" y="446"/>
                  <a:pt x="349" y="430"/>
                  <a:pt x="349" y="416"/>
                </a:cubicBezTo>
                <a:cubicBezTo>
                  <a:pt x="349" y="377"/>
                  <a:pt x="349" y="377"/>
                  <a:pt x="349" y="377"/>
                </a:cubicBezTo>
                <a:cubicBezTo>
                  <a:pt x="349" y="391"/>
                  <a:pt x="299" y="407"/>
                  <a:pt x="227" y="407"/>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8" name="曲折矢印 37"/>
          <p:cNvSpPr/>
          <p:nvPr/>
        </p:nvSpPr>
        <p:spPr>
          <a:xfrm rot="16200000" flipV="1">
            <a:off x="7189280" y="4547081"/>
            <a:ext cx="180557" cy="163792"/>
          </a:xfrm>
          <a:prstGeom prst="bentArrow">
            <a:avLst>
              <a:gd name="adj1" fmla="val 19906"/>
              <a:gd name="adj2" fmla="val 25000"/>
              <a:gd name="adj3" fmla="val 43679"/>
              <a:gd name="adj4" fmla="val 437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テキスト プレースホルダー 2"/>
          <p:cNvSpPr txBox="1">
            <a:spLocks/>
          </p:cNvSpPr>
          <p:nvPr/>
        </p:nvSpPr>
        <p:spPr>
          <a:xfrm rot="20465400">
            <a:off x="3198869" y="3699232"/>
            <a:ext cx="1251757" cy="39790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200" b="1" dirty="0">
                <a:solidFill>
                  <a:schemeClr val="accent6"/>
                </a:solidFill>
              </a:rPr>
              <a:t>グループ会社へ出力条件の配付</a:t>
            </a:r>
            <a:endParaRPr lang="en-US" altLang="ja-JP" sz="1200" b="1" dirty="0">
              <a:solidFill>
                <a:schemeClr val="accent6"/>
              </a:solidFill>
              <a:latin typeface="メイリオ"/>
              <a:ea typeface="メイリオ"/>
            </a:endParaRPr>
          </a:p>
        </p:txBody>
      </p:sp>
      <p:sp>
        <p:nvSpPr>
          <p:cNvPr id="47" name="テキスト プレースホルダー 2"/>
          <p:cNvSpPr txBox="1">
            <a:spLocks/>
          </p:cNvSpPr>
          <p:nvPr/>
        </p:nvSpPr>
        <p:spPr>
          <a:xfrm>
            <a:off x="235902" y="1600072"/>
            <a:ext cx="2951234" cy="3769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a:t>
            </a:r>
            <a:endParaRPr lang="en-US" altLang="ja-JP" sz="1050" u="sng" dirty="0">
              <a:solidFill>
                <a:prstClr val="black"/>
              </a:solidFill>
              <a:latin typeface="メイリオ"/>
              <a:ea typeface="メイリオ"/>
            </a:endParaRPr>
          </a:p>
          <a:p>
            <a:pPr marL="0" indent="0" defTabSz="685800">
              <a:lnSpc>
                <a:spcPts val="1425"/>
              </a:lnSpc>
              <a:buClr>
                <a:srgbClr val="F9BE00"/>
              </a:buClr>
              <a:buNone/>
              <a:defRPr/>
            </a:pPr>
            <a:r>
              <a:rPr lang="ja-JP" altLang="en-US" sz="1050" dirty="0">
                <a:solidFill>
                  <a:prstClr val="black"/>
                </a:solidFill>
                <a:latin typeface="メイリオ"/>
                <a:ea typeface="メイリオ"/>
              </a:rPr>
              <a:t>　</a:t>
            </a:r>
            <a:r>
              <a:rPr lang="en-US" altLang="ja-JP" sz="1050" u="sng" dirty="0">
                <a:solidFill>
                  <a:prstClr val="black"/>
                </a:solidFill>
              </a:rPr>
              <a:t>FA</a:t>
            </a:r>
            <a:r>
              <a:rPr lang="ja-JP" altLang="en-US" sz="1050" u="sng" dirty="0">
                <a:solidFill>
                  <a:prstClr val="black"/>
                </a:solidFill>
              </a:rPr>
              <a:t>汎用検索出力パターン取込用データ作成</a:t>
            </a:r>
            <a:endParaRPr lang="en-US" altLang="ja-JP" sz="825" u="sng" dirty="0">
              <a:solidFill>
                <a:prstClr val="black"/>
              </a:solidFill>
              <a:latin typeface="メイリオ"/>
              <a:ea typeface="メイリオ"/>
            </a:endParaRPr>
          </a:p>
        </p:txBody>
      </p:sp>
      <p:sp>
        <p:nvSpPr>
          <p:cNvPr id="49" name="テキスト プレースホルダー 2"/>
          <p:cNvSpPr txBox="1">
            <a:spLocks/>
          </p:cNvSpPr>
          <p:nvPr/>
        </p:nvSpPr>
        <p:spPr>
          <a:xfrm>
            <a:off x="4710232" y="1604809"/>
            <a:ext cx="3713768" cy="47404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en-US" altLang="ja-JP" sz="1050" u="sng" dirty="0">
                <a:solidFill>
                  <a:prstClr val="black"/>
                </a:solidFill>
                <a:latin typeface="メイリオ"/>
                <a:ea typeface="メイリオ"/>
              </a:rPr>
              <a:t>FA</a:t>
            </a:r>
            <a:r>
              <a:rPr lang="ja-JP" altLang="en-US" sz="1050" u="sng" dirty="0">
                <a:solidFill>
                  <a:prstClr val="black"/>
                </a:solidFill>
                <a:latin typeface="メイリオ"/>
                <a:ea typeface="メイリオ"/>
              </a:rPr>
              <a:t>汎用検索照会</a:t>
            </a:r>
            <a:endParaRPr lang="en-US" altLang="ja-JP" sz="1050" u="sng" dirty="0">
              <a:solidFill>
                <a:prstClr val="black"/>
              </a:solidFill>
              <a:latin typeface="メイリオ"/>
              <a:ea typeface="メイリオ"/>
            </a:endParaRPr>
          </a:p>
          <a:p>
            <a:pPr marL="0" indent="0" defTabSz="685800">
              <a:lnSpc>
                <a:spcPts val="1425"/>
              </a:lnSpc>
              <a:buClr>
                <a:srgbClr val="F9BE00"/>
              </a:buClr>
              <a:buNone/>
              <a:defRPr/>
            </a:pPr>
            <a:r>
              <a:rPr lang="ja-JP" altLang="en-US" sz="1050" dirty="0">
                <a:solidFill>
                  <a:prstClr val="black"/>
                </a:solidFill>
                <a:latin typeface="メイリオ"/>
                <a:ea typeface="メイリオ"/>
              </a:rPr>
              <a:t>　</a:t>
            </a:r>
            <a:r>
              <a:rPr lang="en-US" altLang="ja-JP" sz="1050" u="sng" dirty="0">
                <a:solidFill>
                  <a:prstClr val="black"/>
                </a:solidFill>
              </a:rPr>
              <a:t>FA</a:t>
            </a:r>
            <a:r>
              <a:rPr lang="ja-JP" altLang="en-US" sz="1050" u="sng" dirty="0">
                <a:solidFill>
                  <a:prstClr val="black"/>
                </a:solidFill>
              </a:rPr>
              <a:t>汎用検索出力パターン取込</a:t>
            </a:r>
            <a:endParaRPr lang="en-US" altLang="ja-JP" sz="825" u="sng" dirty="0">
              <a:solidFill>
                <a:prstClr val="black"/>
              </a:solidFill>
              <a:latin typeface="メイリオ"/>
              <a:ea typeface="メイリオ"/>
            </a:endParaRPr>
          </a:p>
        </p:txBody>
      </p:sp>
      <p:pic>
        <p:nvPicPr>
          <p:cNvPr id="40" name="Picture 2" descr="\\Mac\IOHD\Box Sync\SuperStream_2017\SS_Kairy_Illust\AI\06_Point_RB.w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361"/>
          <a:stretch/>
        </p:blipFill>
        <p:spPr bwMode="auto">
          <a:xfrm>
            <a:off x="2291009" y="2829738"/>
            <a:ext cx="1328466" cy="998125"/>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4"/>
          <a:stretch>
            <a:fillRect/>
          </a:stretch>
        </p:blipFill>
        <p:spPr>
          <a:xfrm>
            <a:off x="4942111" y="2041401"/>
            <a:ext cx="3339368" cy="1125321"/>
          </a:xfrm>
          <a:prstGeom prst="rect">
            <a:avLst/>
          </a:prstGeom>
        </p:spPr>
      </p:pic>
    </p:spTree>
    <p:extLst>
      <p:ext uri="{BB962C8B-B14F-4D97-AF65-F5344CB8AC3E}">
        <p14:creationId xmlns:p14="http://schemas.microsoft.com/office/powerpoint/2010/main" val="18387688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167</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 name="テキスト プレースホルダー 2"/>
          <p:cNvSpPr>
            <a:spLocks noGrp="1"/>
          </p:cNvSpPr>
          <p:nvPr>
            <p:ph type="body" sz="quarter" idx="14"/>
          </p:nvPr>
        </p:nvSpPr>
        <p:spPr>
          <a:xfrm>
            <a:off x="360000" y="951570"/>
            <a:ext cx="1151660" cy="180020"/>
          </a:xfrm>
        </p:spPr>
        <p:txBody>
          <a:bodyPr/>
          <a:lstStyle/>
          <a:p>
            <a:r>
              <a:rPr kumimoji="1" lang="ja-JP" altLang="en-US" u="sng" dirty="0"/>
              <a:t>その他改善機能</a:t>
            </a:r>
          </a:p>
        </p:txBody>
      </p:sp>
      <p:graphicFrame>
        <p:nvGraphicFramePr>
          <p:cNvPr id="7" name="表 6"/>
          <p:cNvGraphicFramePr>
            <a:graphicFrameLocks noGrp="1"/>
          </p:cNvGraphicFramePr>
          <p:nvPr>
            <p:extLst>
              <p:ext uri="{D42A27DB-BD31-4B8C-83A1-F6EECF244321}">
                <p14:modId xmlns:p14="http://schemas.microsoft.com/office/powerpoint/2010/main" val="3755790909"/>
              </p:ext>
            </p:extLst>
          </p:nvPr>
        </p:nvGraphicFramePr>
        <p:xfrm>
          <a:off x="647562" y="1275606"/>
          <a:ext cx="7777866" cy="2821274"/>
        </p:xfrm>
        <a:graphic>
          <a:graphicData uri="http://schemas.openxmlformats.org/drawingml/2006/table">
            <a:tbl>
              <a:tblPr firstRow="1" bandRow="1">
                <a:tableStyleId>{21E4AEA4-8DFA-4A89-87EB-49C32662AFE0}</a:tableStyleId>
              </a:tblPr>
              <a:tblGrid>
                <a:gridCol w="208280">
                  <a:extLst>
                    <a:ext uri="{9D8B030D-6E8A-4147-A177-3AD203B41FA5}">
                      <a16:colId xmlns:a16="http://schemas.microsoft.com/office/drawing/2014/main" val="909504742"/>
                    </a:ext>
                  </a:extLst>
                </a:gridCol>
                <a:gridCol w="1200904">
                  <a:extLst>
                    <a:ext uri="{9D8B030D-6E8A-4147-A177-3AD203B41FA5}">
                      <a16:colId xmlns:a16="http://schemas.microsoft.com/office/drawing/2014/main" val="3851362399"/>
                    </a:ext>
                  </a:extLst>
                </a:gridCol>
                <a:gridCol w="5107542">
                  <a:extLst>
                    <a:ext uri="{9D8B030D-6E8A-4147-A177-3AD203B41FA5}">
                      <a16:colId xmlns:a16="http://schemas.microsoft.com/office/drawing/2014/main" val="4291956162"/>
                    </a:ext>
                  </a:extLst>
                </a:gridCol>
                <a:gridCol w="1261140">
                  <a:extLst>
                    <a:ext uri="{9D8B030D-6E8A-4147-A177-3AD203B41FA5}">
                      <a16:colId xmlns:a16="http://schemas.microsoft.com/office/drawing/2014/main" val="1698242547"/>
                    </a:ext>
                  </a:extLst>
                </a:gridCol>
              </a:tblGrid>
              <a:tr h="270633">
                <a:tc>
                  <a:txBody>
                    <a:bodyPr/>
                    <a:lstStyle/>
                    <a:p>
                      <a:r>
                        <a:rPr kumimoji="1" lang="ja-JP" altLang="en-US" sz="1050" dirty="0"/>
                        <a:t>№</a:t>
                      </a:r>
                    </a:p>
                  </a:txBody>
                  <a:tcPr/>
                </a:tc>
                <a:tc>
                  <a:txBody>
                    <a:bodyPr/>
                    <a:lstStyle/>
                    <a:p>
                      <a:r>
                        <a:rPr kumimoji="1" lang="ja-JP" altLang="en-US" sz="1050" dirty="0"/>
                        <a:t>対応機能</a:t>
                      </a:r>
                    </a:p>
                  </a:txBody>
                  <a:tcPr/>
                </a:tc>
                <a:tc>
                  <a:txBody>
                    <a:bodyPr/>
                    <a:lstStyle/>
                    <a:p>
                      <a:r>
                        <a:rPr kumimoji="1" lang="ja-JP" altLang="en-US" sz="1050" dirty="0"/>
                        <a:t>改善内容</a:t>
                      </a:r>
                    </a:p>
                  </a:txBody>
                  <a:tcPr/>
                </a:tc>
                <a:tc>
                  <a:txBody>
                    <a:bodyPr/>
                    <a:lstStyle/>
                    <a:p>
                      <a:r>
                        <a:rPr kumimoji="1" lang="zh-TW" altLang="en-US" sz="1050" dirty="0"/>
                        <a:t>機能概要詳細番号</a:t>
                      </a:r>
                      <a:endParaRPr kumimoji="1" lang="ja-JP" altLang="en-US" sz="1050" dirty="0"/>
                    </a:p>
                  </a:txBody>
                  <a:tcPr/>
                </a:tc>
                <a:extLst>
                  <a:ext uri="{0D108BD9-81ED-4DB2-BD59-A6C34878D82A}">
                    <a16:rowId xmlns:a16="http://schemas.microsoft.com/office/drawing/2014/main" val="2298128441"/>
                  </a:ext>
                </a:extLst>
              </a:tr>
              <a:tr h="442855">
                <a:tc>
                  <a:txBody>
                    <a:bodyPr/>
                    <a:lstStyle/>
                    <a:p>
                      <a:pPr algn="r"/>
                      <a:r>
                        <a:rPr kumimoji="1" lang="en-US" altLang="ja-JP" sz="1050" dirty="0"/>
                        <a:t>1</a:t>
                      </a:r>
                      <a:endParaRPr kumimoji="1" lang="ja-JP" altLang="en-US" sz="1050" dirty="0"/>
                    </a:p>
                  </a:txBody>
                  <a:tcPr/>
                </a:tc>
                <a:tc>
                  <a:txBody>
                    <a:bodyPr/>
                    <a:lstStyle/>
                    <a:p>
                      <a:r>
                        <a:rPr kumimoji="1" lang="zh-TW" altLang="en-US" sz="1050" dirty="0"/>
                        <a:t>固定資産増減表</a:t>
                      </a:r>
                    </a:p>
                    <a:p>
                      <a:r>
                        <a:rPr kumimoji="1" lang="zh-TW" altLang="en-US" sz="1050" dirty="0"/>
                        <a:t>除去債務増減表</a:t>
                      </a:r>
                    </a:p>
                  </a:txBody>
                  <a:tcPr/>
                </a:tc>
                <a:tc>
                  <a:txBody>
                    <a:bodyPr/>
                    <a:lstStyle/>
                    <a:p>
                      <a:r>
                        <a:rPr kumimoji="1" lang="ja-JP" altLang="en-US" sz="1050" dirty="0"/>
                        <a:t>出力部門間での増減が発生していない移動履歴を出力対象にするか否かを選択可能にしました</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0" dirty="0">
                          <a:solidFill>
                            <a:schemeClr val="tx2"/>
                          </a:solidFill>
                          <a:hlinkClick r:id="rId2" action="ppaction://hlinksldjump"/>
                        </a:rPr>
                        <a:t>詳細№</a:t>
                      </a:r>
                      <a:r>
                        <a:rPr lang="en-US" altLang="ja-JP" sz="1050" b="0" dirty="0">
                          <a:solidFill>
                            <a:schemeClr val="tx2"/>
                          </a:solidFill>
                          <a:hlinkClick r:id="rId2" action="ppaction://hlinksldjump"/>
                        </a:rPr>
                        <a:t>1</a:t>
                      </a:r>
                      <a:endParaRPr lang="ja-JP" altLang="en-US" sz="1050" b="0" dirty="0">
                        <a:solidFill>
                          <a:schemeClr val="tx2"/>
                        </a:solidFill>
                      </a:endParaRPr>
                    </a:p>
                  </a:txBody>
                  <a:tcPr/>
                </a:tc>
                <a:extLst>
                  <a:ext uri="{0D108BD9-81ED-4DB2-BD59-A6C34878D82A}">
                    <a16:rowId xmlns:a16="http://schemas.microsoft.com/office/drawing/2014/main" val="4045803965"/>
                  </a:ext>
                </a:extLst>
              </a:tr>
              <a:tr h="442855">
                <a:tc>
                  <a:txBody>
                    <a:bodyPr/>
                    <a:lstStyle/>
                    <a:p>
                      <a:pPr algn="r"/>
                      <a:r>
                        <a:rPr kumimoji="1" lang="en-US" altLang="ja-JP" sz="1050" dirty="0"/>
                        <a:t>2</a:t>
                      </a:r>
                      <a:endParaRPr kumimoji="1" lang="ja-JP" alt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異動承認</a:t>
                      </a:r>
                    </a:p>
                    <a:p>
                      <a:endParaRPr kumimoji="1" lang="ja-JP" altLang="en-US" sz="1050" dirty="0"/>
                    </a:p>
                  </a:txBody>
                  <a:tcPr/>
                </a:tc>
                <a:tc>
                  <a:txBody>
                    <a:bodyPr/>
                    <a:lstStyle/>
                    <a:p>
                      <a:r>
                        <a:rPr lang="ja-JP" altLang="en-US" sz="1050" dirty="0"/>
                        <a:t>画像・添付ファイルを付けた資産の異動データにはクリップマークが表示されるようになりました</a:t>
                      </a:r>
                      <a:endParaRPr kumimoji="1" lang="ja-JP" altLang="en-US" sz="1050" dirty="0"/>
                    </a:p>
                  </a:txBody>
                  <a:tcPr/>
                </a:tc>
                <a:tc>
                  <a:txBody>
                    <a:bodyPr/>
                    <a:lstStyle/>
                    <a:p>
                      <a:r>
                        <a:rPr kumimoji="1" lang="ja-JP" altLang="en-US" sz="1050" dirty="0">
                          <a:hlinkClick r:id="rId3" action="ppaction://hlinksldjump"/>
                        </a:rPr>
                        <a:t>詳細№</a:t>
                      </a:r>
                      <a:r>
                        <a:rPr kumimoji="1" lang="en-US" altLang="ja-JP" sz="1050" dirty="0">
                          <a:hlinkClick r:id="rId3" action="ppaction://hlinksldjump"/>
                        </a:rPr>
                        <a:t>2</a:t>
                      </a:r>
                      <a:endParaRPr kumimoji="1" lang="ja-JP" altLang="en-US" sz="1050" dirty="0"/>
                    </a:p>
                  </a:txBody>
                  <a:tcPr/>
                </a:tc>
                <a:extLst>
                  <a:ext uri="{0D108BD9-81ED-4DB2-BD59-A6C34878D82A}">
                    <a16:rowId xmlns:a16="http://schemas.microsoft.com/office/drawing/2014/main" val="1791621233"/>
                  </a:ext>
                </a:extLst>
              </a:tr>
              <a:tr h="442855">
                <a:tc>
                  <a:txBody>
                    <a:bodyPr/>
                    <a:lstStyle/>
                    <a:p>
                      <a:pPr algn="r"/>
                      <a:r>
                        <a:rPr kumimoji="1" lang="en-US" altLang="ja-JP" sz="1050" dirty="0"/>
                        <a:t>3</a:t>
                      </a:r>
                      <a:endParaRPr kumimoji="1" lang="ja-JP" altLang="en-US" sz="1050" dirty="0"/>
                    </a:p>
                  </a:txBody>
                  <a:tcPr/>
                </a:tc>
                <a:tc>
                  <a:txBody>
                    <a:bodyPr/>
                    <a:lstStyle/>
                    <a:p>
                      <a:r>
                        <a:rPr lang="zh-TW" altLang="en-US" sz="1050" dirty="0">
                          <a:solidFill>
                            <a:prstClr val="black"/>
                          </a:solidFill>
                        </a:rPr>
                        <a:t>減価償却履歴表</a:t>
                      </a:r>
                      <a:endParaRPr kumimoji="1" lang="ja-JP" altLang="en-US"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t>帳票形式＝</a:t>
                      </a:r>
                      <a:r>
                        <a:rPr lang="en-US" altLang="ja-JP" sz="1050" dirty="0"/>
                        <a:t>“</a:t>
                      </a:r>
                      <a:r>
                        <a:rPr lang="ja-JP" altLang="en-US" sz="1050" dirty="0"/>
                        <a:t>年単位</a:t>
                      </a:r>
                      <a:r>
                        <a:rPr lang="en-US" altLang="ja-JP" sz="1050" dirty="0"/>
                        <a:t>”</a:t>
                      </a:r>
                      <a:r>
                        <a:rPr lang="ja-JP" altLang="en-US" sz="1050" dirty="0"/>
                        <a:t>で出力した結果に一部処分分も加算して出力されるようになりました</a:t>
                      </a:r>
                      <a:endParaRPr kumimoji="1" lang="ja-JP" altLang="en-US"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hlinkClick r:id="rId4" action="ppaction://hlinksldjump"/>
                        </a:rPr>
                        <a:t>詳細№</a:t>
                      </a:r>
                      <a:r>
                        <a:rPr kumimoji="1" lang="en-US" altLang="ja-JP" sz="1050" dirty="0">
                          <a:hlinkClick r:id="rId4" action="ppaction://hlinksldjump"/>
                        </a:rPr>
                        <a:t>3</a:t>
                      </a:r>
                      <a:endParaRPr kumimoji="1" lang="ja-JP" altLang="en-US" sz="1050" dirty="0"/>
                    </a:p>
                  </a:txBody>
                  <a:tcPr/>
                </a:tc>
                <a:extLst>
                  <a:ext uri="{0D108BD9-81ED-4DB2-BD59-A6C34878D82A}">
                    <a16:rowId xmlns:a16="http://schemas.microsoft.com/office/drawing/2014/main" val="2828046943"/>
                  </a:ext>
                </a:extLst>
              </a:tr>
              <a:tr h="399116">
                <a:tc>
                  <a:txBody>
                    <a:bodyPr/>
                    <a:lstStyle/>
                    <a:p>
                      <a:pPr algn="r"/>
                      <a:r>
                        <a:rPr kumimoji="1" lang="en-US" altLang="ja-JP" sz="1050" dirty="0"/>
                        <a:t>4</a:t>
                      </a:r>
                      <a:endParaRPr kumimoji="1" lang="ja-JP" altLang="en-US" sz="1050" dirty="0"/>
                    </a:p>
                  </a:txBody>
                  <a:tcPr/>
                </a:tc>
                <a:tc>
                  <a:txBody>
                    <a:bodyPr/>
                    <a:lstStyle/>
                    <a:p>
                      <a:r>
                        <a:rPr lang="ja-JP" altLang="en-US" sz="1050" dirty="0"/>
                        <a:t>固定資産台帳（詳細）</a:t>
                      </a:r>
                      <a:endParaRPr kumimoji="1" lang="ja-JP" altLang="en-US" sz="1050" dirty="0"/>
                    </a:p>
                  </a:txBody>
                  <a:tcPr/>
                </a:tc>
                <a:tc>
                  <a:txBody>
                    <a:bodyPr/>
                    <a:lstStyle/>
                    <a:p>
                      <a:r>
                        <a:rPr lang="ja-JP" altLang="en-US" sz="1050" dirty="0"/>
                        <a:t>固定資産台帳（詳細）の出力項目を改善しました</a:t>
                      </a:r>
                      <a:endParaRPr kumimoji="1" lang="ja-JP" altLang="en-US" sz="1050" dirty="0"/>
                    </a:p>
                  </a:txBody>
                  <a:tcPr/>
                </a:tc>
                <a:tc>
                  <a:txBody>
                    <a:bodyPr/>
                    <a:lstStyle/>
                    <a:p>
                      <a:r>
                        <a:rPr kumimoji="1" lang="ja-JP" altLang="en-US" sz="1050" dirty="0">
                          <a:hlinkClick r:id="rId5" action="ppaction://hlinksldjump"/>
                        </a:rPr>
                        <a:t>詳細№</a:t>
                      </a:r>
                      <a:r>
                        <a:rPr kumimoji="1" lang="en-US" altLang="ja-JP" sz="1050" dirty="0">
                          <a:hlinkClick r:id="rId5" action="ppaction://hlinksldjump"/>
                        </a:rPr>
                        <a:t>4</a:t>
                      </a:r>
                      <a:endParaRPr kumimoji="1" lang="ja-JP" altLang="en-US" sz="1050" dirty="0"/>
                    </a:p>
                  </a:txBody>
                  <a:tcPr/>
                </a:tc>
                <a:extLst>
                  <a:ext uri="{0D108BD9-81ED-4DB2-BD59-A6C34878D82A}">
                    <a16:rowId xmlns:a16="http://schemas.microsoft.com/office/drawing/2014/main" val="3139921944"/>
                  </a:ext>
                </a:extLst>
              </a:tr>
              <a:tr h="399116">
                <a:tc>
                  <a:txBody>
                    <a:bodyPr/>
                    <a:lstStyle/>
                    <a:p>
                      <a:pPr algn="r"/>
                      <a:r>
                        <a:rPr kumimoji="1" lang="en-US" altLang="ja-JP" sz="1050" dirty="0"/>
                        <a:t>5</a:t>
                      </a:r>
                      <a:endParaRPr kumimoji="1" lang="ja-JP" altLang="en-US" sz="1050" dirty="0"/>
                    </a:p>
                  </a:txBody>
                  <a:tcPr/>
                </a:tc>
                <a:tc>
                  <a:txBody>
                    <a:bodyPr/>
                    <a:lstStyle/>
                    <a:p>
                      <a:r>
                        <a:rPr lang="zh-TW" altLang="en-US" sz="1050" dirty="0">
                          <a:solidFill>
                            <a:prstClr val="black"/>
                          </a:solidFill>
                        </a:rPr>
                        <a:t>固定資産異動照会</a:t>
                      </a:r>
                      <a:endParaRPr kumimoji="1" lang="ja-JP" altLang="en-US" sz="1050" dirty="0"/>
                    </a:p>
                  </a:txBody>
                  <a:tcPr/>
                </a:tc>
                <a:tc>
                  <a:txBody>
                    <a:bodyPr/>
                    <a:lstStyle/>
                    <a:p>
                      <a:r>
                        <a:rPr lang="ja-JP" altLang="en-US" sz="1050" dirty="0"/>
                        <a:t>抽出条件に「取得年月日</a:t>
                      </a:r>
                      <a:r>
                        <a:rPr lang="en-US" altLang="ja-JP" sz="1050" dirty="0"/>
                        <a:t>From-To</a:t>
                      </a:r>
                      <a:r>
                        <a:rPr lang="ja-JP" altLang="en-US" sz="1050" dirty="0"/>
                        <a:t>」を追加しました</a:t>
                      </a:r>
                      <a:endParaRPr kumimoji="1" lang="ja-JP" altLang="en-US" sz="1050" dirty="0"/>
                    </a:p>
                  </a:txBody>
                  <a:tcPr/>
                </a:tc>
                <a:tc>
                  <a:txBody>
                    <a:bodyPr/>
                    <a:lstStyle/>
                    <a:p>
                      <a:r>
                        <a:rPr kumimoji="1" lang="ja-JP" altLang="en-US" sz="1050" dirty="0">
                          <a:hlinkClick r:id="rId6" action="ppaction://hlinksldjump"/>
                        </a:rPr>
                        <a:t>詳細№</a:t>
                      </a:r>
                      <a:r>
                        <a:rPr kumimoji="1" lang="en-US" altLang="ja-JP" sz="1050" dirty="0">
                          <a:hlinkClick r:id="rId6" action="ppaction://hlinksldjump"/>
                        </a:rPr>
                        <a:t>5</a:t>
                      </a:r>
                      <a:endParaRPr kumimoji="1" lang="ja-JP" altLang="en-US" sz="1050" dirty="0"/>
                    </a:p>
                  </a:txBody>
                  <a:tcPr/>
                </a:tc>
                <a:extLst>
                  <a:ext uri="{0D108BD9-81ED-4DB2-BD59-A6C34878D82A}">
                    <a16:rowId xmlns:a16="http://schemas.microsoft.com/office/drawing/2014/main" val="1121143713"/>
                  </a:ext>
                </a:extLst>
              </a:tr>
              <a:tr h="399116">
                <a:tc>
                  <a:txBody>
                    <a:bodyPr/>
                    <a:lstStyle/>
                    <a:p>
                      <a:pPr algn="r"/>
                      <a:r>
                        <a:rPr kumimoji="1" lang="en-US" altLang="ja-JP" sz="1050" dirty="0"/>
                        <a:t>6</a:t>
                      </a:r>
                      <a:endParaRPr kumimoji="1" lang="ja-JP" altLang="en-US" sz="1050" dirty="0"/>
                    </a:p>
                  </a:txBody>
                  <a:tcPr/>
                </a:tc>
                <a:tc>
                  <a:txBody>
                    <a:bodyPr/>
                    <a:lstStyle/>
                    <a:p>
                      <a:r>
                        <a:rPr kumimoji="1" lang="ja-JP" altLang="en-US" sz="1050" dirty="0"/>
                        <a:t>リース契約</a:t>
                      </a:r>
                    </a:p>
                  </a:txBody>
                  <a:tcPr/>
                </a:tc>
                <a:tc>
                  <a:txBody>
                    <a:bodyPr/>
                    <a:lstStyle/>
                    <a:p>
                      <a:r>
                        <a:rPr lang="ja-JP" altLang="en-US" sz="1050" dirty="0"/>
                        <a:t>リース契約の入力時、物件の複写入力が可能になりました</a:t>
                      </a:r>
                      <a:endParaRPr kumimoji="1" lang="ja-JP" altLang="en-US" sz="1050" dirty="0"/>
                    </a:p>
                  </a:txBody>
                  <a:tcPr/>
                </a:tc>
                <a:tc>
                  <a:txBody>
                    <a:bodyPr/>
                    <a:lstStyle/>
                    <a:p>
                      <a:r>
                        <a:rPr kumimoji="1" lang="ja-JP" altLang="en-US" sz="1050" dirty="0">
                          <a:hlinkClick r:id="rId7" action="ppaction://hlinksldjump"/>
                        </a:rPr>
                        <a:t>詳細№</a:t>
                      </a:r>
                      <a:r>
                        <a:rPr kumimoji="1" lang="en-US" altLang="ja-JP" sz="1050" dirty="0">
                          <a:hlinkClick r:id="rId7" action="ppaction://hlinksldjump"/>
                        </a:rPr>
                        <a:t>6</a:t>
                      </a:r>
                      <a:endParaRPr kumimoji="1" lang="ja-JP" altLang="en-US" sz="1050" dirty="0"/>
                    </a:p>
                  </a:txBody>
                  <a:tcPr/>
                </a:tc>
                <a:extLst>
                  <a:ext uri="{0D108BD9-81ED-4DB2-BD59-A6C34878D82A}">
                    <a16:rowId xmlns:a16="http://schemas.microsoft.com/office/drawing/2014/main" val="3580525809"/>
                  </a:ext>
                </a:extLst>
              </a:tr>
            </a:tbl>
          </a:graphicData>
        </a:graphic>
      </p:graphicFrame>
    </p:spTree>
    <p:extLst>
      <p:ext uri="{BB962C8B-B14F-4D97-AF65-F5344CB8AC3E}">
        <p14:creationId xmlns:p14="http://schemas.microsoft.com/office/powerpoint/2010/main" val="8556351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2634449228"/>
              </p:ext>
            </p:extLst>
          </p:nvPr>
        </p:nvGraphicFramePr>
        <p:xfrm>
          <a:off x="647563" y="879562"/>
          <a:ext cx="7992889" cy="3852427"/>
        </p:xfrm>
        <a:graphic>
          <a:graphicData uri="http://schemas.openxmlformats.org/drawingml/2006/table">
            <a:tbl>
              <a:tblPr firstRow="1" bandRow="1">
                <a:tableStyleId>{21E4AEA4-8DFA-4A89-87EB-49C32662AFE0}</a:tableStyleId>
              </a:tblPr>
              <a:tblGrid>
                <a:gridCol w="360041">
                  <a:extLst>
                    <a:ext uri="{9D8B030D-6E8A-4147-A177-3AD203B41FA5}">
                      <a16:colId xmlns:a16="http://schemas.microsoft.com/office/drawing/2014/main" val="2621501272"/>
                    </a:ext>
                  </a:extLst>
                </a:gridCol>
                <a:gridCol w="2484276">
                  <a:extLst>
                    <a:ext uri="{9D8B030D-6E8A-4147-A177-3AD203B41FA5}">
                      <a16:colId xmlns:a16="http://schemas.microsoft.com/office/drawing/2014/main" val="8442159"/>
                    </a:ext>
                  </a:extLst>
                </a:gridCol>
                <a:gridCol w="5148572">
                  <a:extLst>
                    <a:ext uri="{9D8B030D-6E8A-4147-A177-3AD203B41FA5}">
                      <a16:colId xmlns:a16="http://schemas.microsoft.com/office/drawing/2014/main" val="271446956"/>
                    </a:ext>
                  </a:extLst>
                </a:gridCol>
              </a:tblGrid>
              <a:tr h="257501">
                <a:tc>
                  <a:txBody>
                    <a:bodyPr/>
                    <a:lstStyle/>
                    <a:p>
                      <a:r>
                        <a:rPr kumimoji="1" lang="ja-JP" altLang="en-US" sz="1050" dirty="0"/>
                        <a:t>№</a:t>
                      </a:r>
                    </a:p>
                  </a:txBody>
                  <a:tcPr/>
                </a:tc>
                <a:tc>
                  <a:txBody>
                    <a:bodyPr/>
                    <a:lstStyle/>
                    <a:p>
                      <a:r>
                        <a:rPr kumimoji="1" lang="ja-JP" altLang="en-US" sz="1050" dirty="0"/>
                        <a:t>対応機能</a:t>
                      </a:r>
                    </a:p>
                  </a:txBody>
                  <a:tcPr/>
                </a:tc>
                <a:tc>
                  <a:txBody>
                    <a:bodyPr/>
                    <a:lstStyle/>
                    <a:p>
                      <a:r>
                        <a:rPr kumimoji="1" lang="ja-JP" altLang="en-US" sz="1050" dirty="0"/>
                        <a:t>改善内容</a:t>
                      </a:r>
                    </a:p>
                  </a:txBody>
                  <a:tcPr/>
                </a:tc>
                <a:extLst>
                  <a:ext uri="{0D108BD9-81ED-4DB2-BD59-A6C34878D82A}">
                    <a16:rowId xmlns:a16="http://schemas.microsoft.com/office/drawing/2014/main" val="2973523171"/>
                  </a:ext>
                </a:extLst>
              </a:tr>
              <a:tr h="1886657">
                <a:tc>
                  <a:txBody>
                    <a:bodyPr/>
                    <a:lstStyle/>
                    <a:p>
                      <a:pPr algn="r"/>
                      <a:r>
                        <a:rPr kumimoji="1" lang="en-US" altLang="ja-JP" sz="1050" dirty="0"/>
                        <a:t>7</a:t>
                      </a:r>
                      <a:endParaRPr kumimoji="1" lang="ja-JP" altLang="en-US" sz="1050" dirty="0"/>
                    </a:p>
                  </a:txBody>
                  <a:tcPr/>
                </a:tc>
                <a:tc>
                  <a:txBody>
                    <a:bodyPr/>
                    <a:lstStyle/>
                    <a:p>
                      <a:r>
                        <a:rPr kumimoji="1" lang="ja-JP" altLang="en-US" sz="1050" dirty="0"/>
                        <a:t>リース資産仕訳データ作成</a:t>
                      </a:r>
                      <a:endParaRPr kumimoji="1" lang="en-US" altLang="ja-JP" sz="1050" dirty="0"/>
                    </a:p>
                    <a:p>
                      <a:r>
                        <a:rPr kumimoji="1" lang="ja-JP" altLang="en-US" sz="1050" dirty="0"/>
                        <a:t>リース支払データ作成</a:t>
                      </a:r>
                    </a:p>
                  </a:txBody>
                  <a:tcPr/>
                </a:tc>
                <a:tc>
                  <a:txBody>
                    <a:bodyPr/>
                    <a:lstStyle/>
                    <a:p>
                      <a:r>
                        <a:rPr kumimoji="1" lang="ja-JP" altLang="en-US" sz="1050" dirty="0"/>
                        <a:t>契約単位に集約して仕訳を作成する場合、仕訳摘要を未設定としていましたが、先頭物件の情報が設定されるように改善しました</a:t>
                      </a:r>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p>
                      <a:endParaRPr kumimoji="1" lang="ja-JP" altLang="en-US" sz="1050" dirty="0"/>
                    </a:p>
                  </a:txBody>
                  <a:tcPr/>
                </a:tc>
                <a:extLst>
                  <a:ext uri="{0D108BD9-81ED-4DB2-BD59-A6C34878D82A}">
                    <a16:rowId xmlns:a16="http://schemas.microsoft.com/office/drawing/2014/main" val="247085903"/>
                  </a:ext>
                </a:extLst>
              </a:tr>
              <a:tr h="1708269">
                <a:tc>
                  <a:txBody>
                    <a:bodyPr/>
                    <a:lstStyle/>
                    <a:p>
                      <a:pPr algn="r"/>
                      <a:r>
                        <a:rPr kumimoji="1" lang="en-US" altLang="ja-JP" sz="1050" dirty="0"/>
                        <a:t>8</a:t>
                      </a:r>
                      <a:endParaRPr kumimoji="1" lang="ja-JP" altLang="en-US" sz="1050" dirty="0"/>
                    </a:p>
                  </a:txBody>
                  <a:tcPr/>
                </a:tc>
                <a:tc>
                  <a:txBody>
                    <a:bodyPr/>
                    <a:lstStyle/>
                    <a:p>
                      <a:r>
                        <a:rPr kumimoji="1" lang="ja-JP" altLang="en-US" sz="1050" dirty="0"/>
                        <a:t>仕訳データ確定</a:t>
                      </a:r>
                      <a:endParaRPr kumimoji="1" lang="en-US" altLang="ja-JP" sz="1050" dirty="0"/>
                    </a:p>
                    <a:p>
                      <a:r>
                        <a:rPr kumimoji="1" lang="ja-JP" altLang="en-US" sz="1050" dirty="0"/>
                        <a:t>リース支払データ確定</a:t>
                      </a:r>
                      <a:endParaRPr kumimoji="1" lang="en-US" altLang="ja-JP" sz="1050" dirty="0"/>
                    </a:p>
                    <a:p>
                      <a:r>
                        <a:rPr kumimoji="1" lang="en-US" altLang="ja-JP" sz="1050" dirty="0"/>
                        <a:t>※</a:t>
                      </a:r>
                      <a:r>
                        <a:rPr kumimoji="1" lang="ja-JP" altLang="en-US" sz="1050" dirty="0"/>
                        <a:t>即仕訳時も対応</a:t>
                      </a:r>
                      <a:endParaRPr kumimoji="1" lang="en-US" altLang="ja-JP" sz="1050" dirty="0"/>
                    </a:p>
                    <a:p>
                      <a:r>
                        <a:rPr kumimoji="1" lang="ja-JP" altLang="en-US" sz="1050" dirty="0"/>
                        <a:t>　　固定資産異動入力</a:t>
                      </a:r>
                    </a:p>
                    <a:p>
                      <a:r>
                        <a:rPr kumimoji="1" lang="ja-JP" altLang="en-US" sz="1050" dirty="0"/>
                        <a:t>　　固定資産異動データ取込</a:t>
                      </a:r>
                    </a:p>
                    <a:p>
                      <a:r>
                        <a:rPr kumimoji="1" lang="ja-JP" altLang="en-US" sz="1050" dirty="0"/>
                        <a:t>　　リース資産異動入力</a:t>
                      </a:r>
                    </a:p>
                    <a:p>
                      <a:r>
                        <a:rPr kumimoji="1" lang="ja-JP" altLang="en-US" sz="1050" dirty="0"/>
                        <a:t>　　リース資産異動データ取込</a:t>
                      </a:r>
                    </a:p>
                    <a:p>
                      <a:r>
                        <a:rPr kumimoji="1" lang="ja-JP" altLang="en-US" sz="1050" dirty="0"/>
                        <a:t>　　異動承認</a:t>
                      </a:r>
                    </a:p>
                  </a:txBody>
                  <a:tcPr/>
                </a:tc>
                <a:tc>
                  <a:txBody>
                    <a:bodyPr/>
                    <a:lstStyle/>
                    <a:p>
                      <a:r>
                        <a:rPr kumimoji="1" lang="ja-JP" altLang="en-US" sz="1050" dirty="0"/>
                        <a:t>・仕訳データおよび、支払データを連携時、起票者</a:t>
                      </a:r>
                      <a:r>
                        <a:rPr kumimoji="1" lang="en-US" altLang="ja-JP" sz="1050" dirty="0"/>
                        <a:t>ID</a:t>
                      </a:r>
                      <a:r>
                        <a:rPr kumimoji="1" lang="ja-JP" altLang="en-US" sz="1050" dirty="0"/>
                        <a:t>には「仕訳データ作成、支払データ作成の実行ユーザ」、最終承認者</a:t>
                      </a:r>
                      <a:r>
                        <a:rPr kumimoji="1" lang="en-US" altLang="ja-JP" sz="1050" dirty="0"/>
                        <a:t>ID</a:t>
                      </a:r>
                      <a:r>
                        <a:rPr kumimoji="1" lang="ja-JP" altLang="en-US" sz="1050" dirty="0"/>
                        <a:t>には「仕訳データ確定、支払データ確定の実行ユーザ」を設定するように改善しました</a:t>
                      </a:r>
                      <a:endParaRPr kumimoji="1" lang="en-US" altLang="ja-JP" sz="1050" dirty="0"/>
                    </a:p>
                    <a:p>
                      <a:endParaRPr kumimoji="1" lang="en-US" altLang="ja-JP" sz="1050" dirty="0"/>
                    </a:p>
                    <a:p>
                      <a:r>
                        <a:rPr kumimoji="1" lang="ja-JP" altLang="en-US" sz="1050" dirty="0"/>
                        <a:t>・即仕訳作成時は、以下の通り連携されます</a:t>
                      </a:r>
                      <a:endParaRPr kumimoji="1" lang="en-US" altLang="ja-JP" sz="1050" dirty="0"/>
                    </a:p>
                  </a:txBody>
                  <a:tcPr/>
                </a:tc>
                <a:extLst>
                  <a:ext uri="{0D108BD9-81ED-4DB2-BD59-A6C34878D82A}">
                    <a16:rowId xmlns:a16="http://schemas.microsoft.com/office/drawing/2014/main" val="851158816"/>
                  </a:ext>
                </a:extLst>
              </a:tr>
            </a:tbl>
          </a:graphicData>
        </a:graphic>
      </p:graphicFrame>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168</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4235436517"/>
              </p:ext>
            </p:extLst>
          </p:nvPr>
        </p:nvGraphicFramePr>
        <p:xfrm>
          <a:off x="3599893" y="1563638"/>
          <a:ext cx="4392487" cy="1371600"/>
        </p:xfrm>
        <a:graphic>
          <a:graphicData uri="http://schemas.openxmlformats.org/drawingml/2006/table">
            <a:tbl>
              <a:tblPr firstRow="1" bandRow="1">
                <a:tableStyleId>{93296810-A885-4BE3-A3E7-6D5BEEA58F35}</a:tableStyleId>
              </a:tblPr>
              <a:tblGrid>
                <a:gridCol w="1116124">
                  <a:extLst>
                    <a:ext uri="{9D8B030D-6E8A-4147-A177-3AD203B41FA5}">
                      <a16:colId xmlns:a16="http://schemas.microsoft.com/office/drawing/2014/main" val="3605468794"/>
                    </a:ext>
                  </a:extLst>
                </a:gridCol>
                <a:gridCol w="1116124">
                  <a:extLst>
                    <a:ext uri="{9D8B030D-6E8A-4147-A177-3AD203B41FA5}">
                      <a16:colId xmlns:a16="http://schemas.microsoft.com/office/drawing/2014/main" val="3789424605"/>
                    </a:ext>
                  </a:extLst>
                </a:gridCol>
                <a:gridCol w="2160239">
                  <a:extLst>
                    <a:ext uri="{9D8B030D-6E8A-4147-A177-3AD203B41FA5}">
                      <a16:colId xmlns:a16="http://schemas.microsoft.com/office/drawing/2014/main" val="1070089945"/>
                    </a:ext>
                  </a:extLst>
                </a:gridCol>
              </a:tblGrid>
              <a:tr h="219589">
                <a:tc>
                  <a:txBody>
                    <a:bodyPr/>
                    <a:lstStyle/>
                    <a:p>
                      <a:r>
                        <a:rPr kumimoji="1" lang="ja-JP" altLang="en-US" sz="900" dirty="0"/>
                        <a:t>資産別仕訳摘要</a:t>
                      </a:r>
                    </a:p>
                  </a:txBody>
                  <a:tcPr/>
                </a:tc>
                <a:tc>
                  <a:txBody>
                    <a:bodyPr/>
                    <a:lstStyle/>
                    <a:p>
                      <a:r>
                        <a:rPr kumimoji="1" lang="en-US" altLang="ja-JP" sz="900" dirty="0"/>
                        <a:t>2020</a:t>
                      </a:r>
                      <a:r>
                        <a:rPr kumimoji="1" lang="ja-JP" altLang="en-US" sz="900" dirty="0"/>
                        <a:t>年版以前</a:t>
                      </a:r>
                    </a:p>
                  </a:txBody>
                  <a:tcPr/>
                </a:tc>
                <a:tc>
                  <a:txBody>
                    <a:bodyPr/>
                    <a:lstStyle/>
                    <a:p>
                      <a:r>
                        <a:rPr kumimoji="1" lang="en-US" altLang="ja-JP" sz="900" dirty="0"/>
                        <a:t>2021</a:t>
                      </a:r>
                      <a:r>
                        <a:rPr kumimoji="1" lang="ja-JP" altLang="en-US" sz="900" dirty="0"/>
                        <a:t>年版</a:t>
                      </a:r>
                    </a:p>
                  </a:txBody>
                  <a:tcPr/>
                </a:tc>
                <a:extLst>
                  <a:ext uri="{0D108BD9-81ED-4DB2-BD59-A6C34878D82A}">
                    <a16:rowId xmlns:a16="http://schemas.microsoft.com/office/drawing/2014/main" val="2452939904"/>
                  </a:ext>
                </a:extLst>
              </a:tr>
              <a:tr h="219589">
                <a:tc>
                  <a:txBody>
                    <a:bodyPr/>
                    <a:lstStyle/>
                    <a:p>
                      <a:r>
                        <a:rPr kumimoji="1" lang="ja-JP" altLang="en-US" sz="900" dirty="0"/>
                        <a:t>しない</a:t>
                      </a:r>
                    </a:p>
                  </a:txBody>
                  <a:tcPr>
                    <a:solidFill>
                      <a:srgbClr val="F8D1CB"/>
                    </a:solidFill>
                  </a:tcPr>
                </a:tc>
                <a:tc>
                  <a:txBody>
                    <a:bodyPr/>
                    <a:lstStyle/>
                    <a:p>
                      <a:r>
                        <a:rPr kumimoji="1" lang="ja-JP" altLang="en-US" sz="900" dirty="0"/>
                        <a:t>未設定</a:t>
                      </a:r>
                    </a:p>
                  </a:txBody>
                  <a:tcPr/>
                </a:tc>
                <a:tc>
                  <a:txBody>
                    <a:bodyPr/>
                    <a:lstStyle/>
                    <a:p>
                      <a:r>
                        <a:rPr kumimoji="1" lang="ja-JP" altLang="en-US" sz="900" dirty="0"/>
                        <a:t>未設定</a:t>
                      </a:r>
                    </a:p>
                  </a:txBody>
                  <a:tcPr/>
                </a:tc>
                <a:extLst>
                  <a:ext uri="{0D108BD9-81ED-4DB2-BD59-A6C34878D82A}">
                    <a16:rowId xmlns:a16="http://schemas.microsoft.com/office/drawing/2014/main" val="3223150721"/>
                  </a:ext>
                </a:extLst>
              </a:tr>
              <a:tr h="219589">
                <a:tc>
                  <a:txBody>
                    <a:bodyPr/>
                    <a:lstStyle/>
                    <a:p>
                      <a:r>
                        <a:rPr kumimoji="1" lang="ja-JP" altLang="en-US" sz="900" dirty="0"/>
                        <a:t>契約物件番号</a:t>
                      </a:r>
                    </a:p>
                  </a:txBody>
                  <a:tcPr/>
                </a:tc>
                <a:tc>
                  <a:txBody>
                    <a:bodyPr/>
                    <a:lstStyle/>
                    <a:p>
                      <a:r>
                        <a:rPr kumimoji="1" lang="ja-JP" altLang="en-US" sz="900" dirty="0"/>
                        <a:t>契約番号</a:t>
                      </a:r>
                    </a:p>
                  </a:txBody>
                  <a:tcPr/>
                </a:tc>
                <a:tc>
                  <a:txBody>
                    <a:bodyPr/>
                    <a:lstStyle/>
                    <a:p>
                      <a:r>
                        <a:rPr kumimoji="1" lang="ja-JP" altLang="en-US" sz="900" dirty="0"/>
                        <a:t>契約番号</a:t>
                      </a:r>
                      <a:r>
                        <a:rPr kumimoji="1" lang="ja-JP" altLang="en-US" sz="900" dirty="0">
                          <a:solidFill>
                            <a:srgbClr val="FF0000"/>
                          </a:solidFill>
                        </a:rPr>
                        <a:t>＋先頭物件の物件番号</a:t>
                      </a:r>
                    </a:p>
                  </a:txBody>
                  <a:tcPr/>
                </a:tc>
                <a:extLst>
                  <a:ext uri="{0D108BD9-81ED-4DB2-BD59-A6C34878D82A}">
                    <a16:rowId xmlns:a16="http://schemas.microsoft.com/office/drawing/2014/main" val="250815892"/>
                  </a:ext>
                </a:extLst>
              </a:tr>
              <a:tr h="219589">
                <a:tc>
                  <a:txBody>
                    <a:bodyPr/>
                    <a:lstStyle/>
                    <a:p>
                      <a:r>
                        <a:rPr kumimoji="1" lang="ja-JP" altLang="en-US" sz="900" dirty="0"/>
                        <a:t>物件名称</a:t>
                      </a:r>
                    </a:p>
                  </a:txBody>
                  <a:tcPr/>
                </a:tc>
                <a:tc>
                  <a:txBody>
                    <a:bodyPr/>
                    <a:lstStyle/>
                    <a:p>
                      <a:r>
                        <a:rPr kumimoji="1" lang="ja-JP" altLang="en-US" sz="900" dirty="0">
                          <a:solidFill>
                            <a:srgbClr val="FF0000"/>
                          </a:solidFill>
                        </a:rPr>
                        <a:t>未設定</a:t>
                      </a:r>
                    </a:p>
                  </a:txBody>
                  <a:tcPr/>
                </a:tc>
                <a:tc>
                  <a:txBody>
                    <a:bodyPr/>
                    <a:lstStyle/>
                    <a:p>
                      <a:r>
                        <a:rPr kumimoji="1" lang="ja-JP" altLang="en-US" sz="900" dirty="0">
                          <a:solidFill>
                            <a:srgbClr val="FF0000"/>
                          </a:solidFill>
                        </a:rPr>
                        <a:t>先頭物件の物件名称</a:t>
                      </a:r>
                    </a:p>
                  </a:txBody>
                  <a:tcPr/>
                </a:tc>
                <a:extLst>
                  <a:ext uri="{0D108BD9-81ED-4DB2-BD59-A6C34878D82A}">
                    <a16:rowId xmlns:a16="http://schemas.microsoft.com/office/drawing/2014/main" val="4117638677"/>
                  </a:ext>
                </a:extLst>
              </a:tr>
              <a:tr h="219589">
                <a:tc>
                  <a:txBody>
                    <a:bodyPr/>
                    <a:lstStyle/>
                    <a:p>
                      <a:r>
                        <a:rPr kumimoji="1" lang="ja-JP" altLang="en-US" sz="900" dirty="0"/>
                        <a:t>備考</a:t>
                      </a:r>
                    </a:p>
                  </a:txBody>
                  <a:tcPr/>
                </a:tc>
                <a:tc>
                  <a:txBody>
                    <a:bodyPr/>
                    <a:lstStyle/>
                    <a:p>
                      <a:r>
                        <a:rPr kumimoji="1" lang="ja-JP" altLang="en-US" sz="900" dirty="0">
                          <a:solidFill>
                            <a:srgbClr val="FF0000"/>
                          </a:solidFill>
                        </a:rPr>
                        <a:t>未設定</a:t>
                      </a:r>
                    </a:p>
                  </a:txBody>
                  <a:tcPr/>
                </a:tc>
                <a:tc>
                  <a:txBody>
                    <a:bodyPr/>
                    <a:lstStyle/>
                    <a:p>
                      <a:r>
                        <a:rPr kumimoji="1" lang="ja-JP" altLang="en-US" sz="900" dirty="0">
                          <a:solidFill>
                            <a:srgbClr val="FF0000"/>
                          </a:solidFill>
                        </a:rPr>
                        <a:t>先頭物件の備考</a:t>
                      </a:r>
                    </a:p>
                  </a:txBody>
                  <a:tcPr/>
                </a:tc>
                <a:extLst>
                  <a:ext uri="{0D108BD9-81ED-4DB2-BD59-A6C34878D82A}">
                    <a16:rowId xmlns:a16="http://schemas.microsoft.com/office/drawing/2014/main" val="1040800432"/>
                  </a:ext>
                </a:extLst>
              </a:tr>
              <a:tr h="219589">
                <a:tc>
                  <a:txBody>
                    <a:bodyPr/>
                    <a:lstStyle/>
                    <a:p>
                      <a:r>
                        <a:rPr kumimoji="1" lang="ja-JP" altLang="en-US" sz="900" dirty="0"/>
                        <a:t>システム区分名称</a:t>
                      </a:r>
                    </a:p>
                  </a:txBody>
                  <a:tcPr/>
                </a:tc>
                <a:tc>
                  <a:txBody>
                    <a:bodyPr/>
                    <a:lstStyle/>
                    <a:p>
                      <a:r>
                        <a:rPr kumimoji="1" lang="ja-JP" altLang="en-US" sz="900" dirty="0"/>
                        <a:t>システム区分名称</a:t>
                      </a:r>
                    </a:p>
                  </a:txBody>
                  <a:tcPr/>
                </a:tc>
                <a:tc>
                  <a:txBody>
                    <a:bodyPr/>
                    <a:lstStyle/>
                    <a:p>
                      <a:r>
                        <a:rPr kumimoji="1" lang="ja-JP" altLang="en-US" sz="900" dirty="0"/>
                        <a:t>システム区分名称</a:t>
                      </a:r>
                    </a:p>
                  </a:txBody>
                  <a:tcPr/>
                </a:tc>
                <a:extLst>
                  <a:ext uri="{0D108BD9-81ED-4DB2-BD59-A6C34878D82A}">
                    <a16:rowId xmlns:a16="http://schemas.microsoft.com/office/drawing/2014/main" val="2491151608"/>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842245237"/>
              </p:ext>
            </p:extLst>
          </p:nvPr>
        </p:nvGraphicFramePr>
        <p:xfrm>
          <a:off x="3563888" y="3867894"/>
          <a:ext cx="2520281" cy="685800"/>
        </p:xfrm>
        <a:graphic>
          <a:graphicData uri="http://schemas.openxmlformats.org/drawingml/2006/table">
            <a:tbl>
              <a:tblPr firstRow="1" bandRow="1">
                <a:tableStyleId>{93296810-A885-4BE3-A3E7-6D5BEEA58F35}</a:tableStyleId>
              </a:tblPr>
              <a:tblGrid>
                <a:gridCol w="689141">
                  <a:extLst>
                    <a:ext uri="{9D8B030D-6E8A-4147-A177-3AD203B41FA5}">
                      <a16:colId xmlns:a16="http://schemas.microsoft.com/office/drawing/2014/main" val="3605468794"/>
                    </a:ext>
                  </a:extLst>
                </a:gridCol>
                <a:gridCol w="915570">
                  <a:extLst>
                    <a:ext uri="{9D8B030D-6E8A-4147-A177-3AD203B41FA5}">
                      <a16:colId xmlns:a16="http://schemas.microsoft.com/office/drawing/2014/main" val="3789424605"/>
                    </a:ext>
                  </a:extLst>
                </a:gridCol>
                <a:gridCol w="915570">
                  <a:extLst>
                    <a:ext uri="{9D8B030D-6E8A-4147-A177-3AD203B41FA5}">
                      <a16:colId xmlns:a16="http://schemas.microsoft.com/office/drawing/2014/main" val="1070089945"/>
                    </a:ext>
                  </a:extLst>
                </a:gridCol>
              </a:tblGrid>
              <a:tr h="194651">
                <a:tc>
                  <a:txBody>
                    <a:bodyPr/>
                    <a:lstStyle/>
                    <a:p>
                      <a:r>
                        <a:rPr kumimoji="1" lang="ja-JP" altLang="en-US" sz="900" dirty="0"/>
                        <a:t>ＷＦ承認</a:t>
                      </a:r>
                    </a:p>
                  </a:txBody>
                  <a:tcPr/>
                </a:tc>
                <a:tc>
                  <a:txBody>
                    <a:bodyPr/>
                    <a:lstStyle/>
                    <a:p>
                      <a:r>
                        <a:rPr kumimoji="1" lang="ja-JP" altLang="en-US" sz="900" dirty="0"/>
                        <a:t>起票者</a:t>
                      </a:r>
                      <a:r>
                        <a:rPr kumimoji="1" lang="en-US" altLang="ja-JP" sz="900" dirty="0"/>
                        <a:t>ID</a:t>
                      </a:r>
                      <a:endParaRPr kumimoji="1" lang="ja-JP" altLang="en-US" sz="900" dirty="0"/>
                    </a:p>
                  </a:txBody>
                  <a:tcPr/>
                </a:tc>
                <a:tc>
                  <a:txBody>
                    <a:bodyPr/>
                    <a:lstStyle/>
                    <a:p>
                      <a:r>
                        <a:rPr kumimoji="1" lang="ja-JP" altLang="en-US" sz="900" dirty="0"/>
                        <a:t>最終承認者</a:t>
                      </a:r>
                      <a:r>
                        <a:rPr kumimoji="1" lang="en-US" altLang="ja-JP" sz="900" dirty="0"/>
                        <a:t>ID</a:t>
                      </a:r>
                      <a:endParaRPr kumimoji="1" lang="ja-JP" altLang="en-US" sz="900" dirty="0"/>
                    </a:p>
                  </a:txBody>
                  <a:tcPr/>
                </a:tc>
                <a:extLst>
                  <a:ext uri="{0D108BD9-81ED-4DB2-BD59-A6C34878D82A}">
                    <a16:rowId xmlns:a16="http://schemas.microsoft.com/office/drawing/2014/main" val="2452939904"/>
                  </a:ext>
                </a:extLst>
              </a:tr>
              <a:tr h="194651">
                <a:tc>
                  <a:txBody>
                    <a:bodyPr/>
                    <a:lstStyle/>
                    <a:p>
                      <a:r>
                        <a:rPr kumimoji="1" lang="ja-JP" altLang="en-US" sz="900" dirty="0"/>
                        <a:t>あり</a:t>
                      </a:r>
                    </a:p>
                  </a:txBody>
                  <a:tcPr/>
                </a:tc>
                <a:tc>
                  <a:txBody>
                    <a:bodyPr/>
                    <a:lstStyle/>
                    <a:p>
                      <a:r>
                        <a:rPr kumimoji="1" lang="ja-JP" altLang="en-US" sz="900" dirty="0"/>
                        <a:t>異動入力者</a:t>
                      </a:r>
                    </a:p>
                  </a:txBody>
                  <a:tcPr/>
                </a:tc>
                <a:tc>
                  <a:txBody>
                    <a:bodyPr/>
                    <a:lstStyle/>
                    <a:p>
                      <a:r>
                        <a:rPr kumimoji="1" lang="ja-JP" altLang="en-US" sz="900" dirty="0"/>
                        <a:t>最終承認者</a:t>
                      </a:r>
                    </a:p>
                  </a:txBody>
                  <a:tcPr/>
                </a:tc>
                <a:extLst>
                  <a:ext uri="{0D108BD9-81ED-4DB2-BD59-A6C34878D82A}">
                    <a16:rowId xmlns:a16="http://schemas.microsoft.com/office/drawing/2014/main" val="3223150721"/>
                  </a:ext>
                </a:extLst>
              </a:tr>
              <a:tr h="194651">
                <a:tc>
                  <a:txBody>
                    <a:bodyPr/>
                    <a:lstStyle/>
                    <a:p>
                      <a:r>
                        <a:rPr kumimoji="1" lang="ja-JP" altLang="en-US" sz="900" dirty="0"/>
                        <a:t>なし</a:t>
                      </a:r>
                    </a:p>
                  </a:txBody>
                  <a:tcPr/>
                </a:tc>
                <a:tc>
                  <a:txBody>
                    <a:bodyPr/>
                    <a:lstStyle/>
                    <a:p>
                      <a:r>
                        <a:rPr kumimoji="1" lang="ja-JP" altLang="en-US" sz="900" dirty="0"/>
                        <a:t>異動入力者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t>異動入力者</a:t>
                      </a:r>
                    </a:p>
                  </a:txBody>
                  <a:tcPr/>
                </a:tc>
                <a:extLst>
                  <a:ext uri="{0D108BD9-81ED-4DB2-BD59-A6C34878D82A}">
                    <a16:rowId xmlns:a16="http://schemas.microsoft.com/office/drawing/2014/main" val="250815892"/>
                  </a:ext>
                </a:extLst>
              </a:tr>
            </a:tbl>
          </a:graphicData>
        </a:graphic>
      </p:graphicFrame>
    </p:spTree>
    <p:extLst>
      <p:ext uri="{BB962C8B-B14F-4D97-AF65-F5344CB8AC3E}">
        <p14:creationId xmlns:p14="http://schemas.microsoft.com/office/powerpoint/2010/main" val="406339451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191484596"/>
              </p:ext>
            </p:extLst>
          </p:nvPr>
        </p:nvGraphicFramePr>
        <p:xfrm>
          <a:off x="647563" y="879563"/>
          <a:ext cx="7992889" cy="3913082"/>
        </p:xfrm>
        <a:graphic>
          <a:graphicData uri="http://schemas.openxmlformats.org/drawingml/2006/table">
            <a:tbl>
              <a:tblPr firstRow="1" bandRow="1">
                <a:tableStyleId>{21E4AEA4-8DFA-4A89-87EB-49C32662AFE0}</a:tableStyleId>
              </a:tblPr>
              <a:tblGrid>
                <a:gridCol w="360041">
                  <a:extLst>
                    <a:ext uri="{9D8B030D-6E8A-4147-A177-3AD203B41FA5}">
                      <a16:colId xmlns:a16="http://schemas.microsoft.com/office/drawing/2014/main" val="1501010578"/>
                    </a:ext>
                  </a:extLst>
                </a:gridCol>
                <a:gridCol w="2484276">
                  <a:extLst>
                    <a:ext uri="{9D8B030D-6E8A-4147-A177-3AD203B41FA5}">
                      <a16:colId xmlns:a16="http://schemas.microsoft.com/office/drawing/2014/main" val="2418155939"/>
                    </a:ext>
                  </a:extLst>
                </a:gridCol>
                <a:gridCol w="5148572">
                  <a:extLst>
                    <a:ext uri="{9D8B030D-6E8A-4147-A177-3AD203B41FA5}">
                      <a16:colId xmlns:a16="http://schemas.microsoft.com/office/drawing/2014/main" val="3025876459"/>
                    </a:ext>
                  </a:extLst>
                </a:gridCol>
              </a:tblGrid>
              <a:tr h="255412">
                <a:tc>
                  <a:txBody>
                    <a:bodyPr/>
                    <a:lstStyle/>
                    <a:p>
                      <a:r>
                        <a:rPr kumimoji="1" lang="ja-JP" altLang="en-US" sz="1050" dirty="0"/>
                        <a:t>№</a:t>
                      </a:r>
                    </a:p>
                  </a:txBody>
                  <a:tcPr/>
                </a:tc>
                <a:tc>
                  <a:txBody>
                    <a:bodyPr/>
                    <a:lstStyle/>
                    <a:p>
                      <a:r>
                        <a:rPr kumimoji="1" lang="ja-JP" altLang="en-US" sz="1050" dirty="0"/>
                        <a:t>対応機能</a:t>
                      </a:r>
                    </a:p>
                  </a:txBody>
                  <a:tcPr/>
                </a:tc>
                <a:tc>
                  <a:txBody>
                    <a:bodyPr/>
                    <a:lstStyle/>
                    <a:p>
                      <a:r>
                        <a:rPr kumimoji="1" lang="ja-JP" altLang="en-US" sz="1050" dirty="0"/>
                        <a:t>改善内容</a:t>
                      </a:r>
                    </a:p>
                  </a:txBody>
                  <a:tcPr/>
                </a:tc>
                <a:extLst>
                  <a:ext uri="{0D108BD9-81ED-4DB2-BD59-A6C34878D82A}">
                    <a16:rowId xmlns:a16="http://schemas.microsoft.com/office/drawing/2014/main" val="2645702264"/>
                  </a:ext>
                </a:extLst>
              </a:tr>
              <a:tr h="1868823">
                <a:tc>
                  <a:txBody>
                    <a:bodyPr/>
                    <a:lstStyle/>
                    <a:p>
                      <a:pPr algn="r"/>
                      <a:r>
                        <a:rPr kumimoji="1" lang="en-US" altLang="ja-JP" sz="1050" dirty="0"/>
                        <a:t>9</a:t>
                      </a:r>
                      <a:endParaRPr kumimoji="1" lang="ja-JP" altLang="en-US" sz="1050" dirty="0"/>
                    </a:p>
                  </a:txBody>
                  <a:tcPr/>
                </a:tc>
                <a:tc>
                  <a:txBody>
                    <a:bodyPr/>
                    <a:lstStyle/>
                    <a:p>
                      <a:r>
                        <a:rPr kumimoji="1" lang="zh-TW" altLang="en-US" sz="1050" dirty="0"/>
                        <a:t>固定資産異動入力</a:t>
                      </a:r>
                      <a:endParaRPr kumimoji="1" lang="en-US" altLang="zh-TW" sz="1050" dirty="0"/>
                    </a:p>
                    <a:p>
                      <a:r>
                        <a:rPr kumimoji="1" lang="ja-JP" altLang="en-US" sz="1050"/>
                        <a:t>リース資産異動入力</a:t>
                      </a:r>
                      <a:endParaRPr kumimoji="1" lang="en-US" altLang="ja-JP" sz="1050" dirty="0"/>
                    </a:p>
                  </a:txBody>
                  <a:tcPr/>
                </a:tc>
                <a:tc>
                  <a:txBody>
                    <a:bodyPr/>
                    <a:lstStyle/>
                    <a:p>
                      <a:r>
                        <a:rPr kumimoji="1" lang="ja-JP" altLang="en-US" sz="1050" dirty="0"/>
                        <a:t>未提出複写、および差戻し複写時、複写元の取得日が初期表示されるように改善しました</a:t>
                      </a:r>
                      <a:endParaRPr kumimoji="1" lang="en-US" altLang="ja-JP" sz="1050" dirty="0"/>
                    </a:p>
                    <a:p>
                      <a:r>
                        <a:rPr kumimoji="1" lang="ja-JP" altLang="en-US" sz="1050" dirty="0"/>
                        <a:t>計上日・異動日は当月日付が初期表示されます</a:t>
                      </a:r>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txBody>
                  <a:tcPr/>
                </a:tc>
                <a:extLst>
                  <a:ext uri="{0D108BD9-81ED-4DB2-BD59-A6C34878D82A}">
                    <a16:rowId xmlns:a16="http://schemas.microsoft.com/office/drawing/2014/main" val="609235741"/>
                  </a:ext>
                </a:extLst>
              </a:tr>
              <a:tr h="1788847">
                <a:tc>
                  <a:txBody>
                    <a:bodyPr/>
                    <a:lstStyle/>
                    <a:p>
                      <a:pPr algn="r"/>
                      <a:r>
                        <a:rPr kumimoji="1" lang="en-US" altLang="ja-JP" sz="1050" dirty="0"/>
                        <a:t>10</a:t>
                      </a:r>
                      <a:endParaRPr kumimoji="1" lang="ja-JP" altLang="en-US" sz="1050" dirty="0"/>
                    </a:p>
                  </a:txBody>
                  <a:tcPr/>
                </a:tc>
                <a:tc>
                  <a:txBody>
                    <a:bodyPr/>
                    <a:lstStyle/>
                    <a:p>
                      <a:r>
                        <a:rPr kumimoji="1" lang="ja-JP" altLang="en-US" sz="1050" dirty="0"/>
                        <a:t>リース契約</a:t>
                      </a:r>
                      <a:endParaRPr kumimoji="1" lang="en-US" altLang="ja-JP" sz="1050" dirty="0"/>
                    </a:p>
                    <a:p>
                      <a:r>
                        <a:rPr kumimoji="1" lang="ja-JP" altLang="en-US" sz="1050" dirty="0"/>
                        <a:t>リース資産異動入力</a:t>
                      </a:r>
                      <a:endParaRPr kumimoji="1" lang="en-US" altLang="ja-JP" sz="1050" dirty="0"/>
                    </a:p>
                    <a:p>
                      <a:r>
                        <a:rPr kumimoji="1" lang="ja-JP" altLang="en-US" sz="1050" dirty="0"/>
                        <a:t>リース資産異動データ取込</a:t>
                      </a:r>
                    </a:p>
                  </a:txBody>
                  <a:tcPr/>
                </a:tc>
                <a:tc>
                  <a:txBody>
                    <a:bodyPr/>
                    <a:lstStyle/>
                    <a:p>
                      <a:r>
                        <a:rPr kumimoji="1" lang="ja-JP" altLang="en-US" sz="1050" dirty="0"/>
                        <a:t>売買処理＆所有権移転外ＦＬの減損時、償却済となる場合のみ残存価額を引き下げての減損計上が可能になりました</a:t>
                      </a:r>
                    </a:p>
                  </a:txBody>
                  <a:tcPr/>
                </a:tc>
                <a:extLst>
                  <a:ext uri="{0D108BD9-81ED-4DB2-BD59-A6C34878D82A}">
                    <a16:rowId xmlns:a16="http://schemas.microsoft.com/office/drawing/2014/main" val="3786568162"/>
                  </a:ext>
                </a:extLst>
              </a:tr>
            </a:tbl>
          </a:graphicData>
        </a:graphic>
      </p:graphicFrame>
      <p:sp>
        <p:nvSpPr>
          <p:cNvPr id="9" name="角丸四角形 8"/>
          <p:cNvSpPr/>
          <p:nvPr/>
        </p:nvSpPr>
        <p:spPr>
          <a:xfrm>
            <a:off x="3599892" y="1687193"/>
            <a:ext cx="4896544" cy="1244597"/>
          </a:xfrm>
          <a:prstGeom prst="roundRect">
            <a:avLst>
              <a:gd name="adj" fmla="val 7084"/>
            </a:avLst>
          </a:prstGeom>
          <a:solidFill>
            <a:srgbClr val="F8D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169</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 name="テキスト ボックス 2"/>
          <p:cNvSpPr txBox="1"/>
          <p:nvPr/>
        </p:nvSpPr>
        <p:spPr>
          <a:xfrm>
            <a:off x="3816576" y="1923678"/>
            <a:ext cx="4823876" cy="1015663"/>
          </a:xfrm>
          <a:prstGeom prst="rect">
            <a:avLst/>
          </a:prstGeom>
          <a:noFill/>
        </p:spPr>
        <p:txBody>
          <a:bodyPr wrap="square" rtlCol="0">
            <a:spAutoFit/>
          </a:bodyPr>
          <a:lstStyle/>
          <a:p>
            <a:r>
              <a:rPr lang="ja-JP" altLang="en-US" sz="1000" u="sng" dirty="0"/>
              <a:t>新規登録時</a:t>
            </a:r>
            <a:endParaRPr lang="en-US" altLang="ja-JP" sz="1000" u="sng" dirty="0"/>
          </a:p>
          <a:p>
            <a:r>
              <a:rPr lang="ja-JP" altLang="en-US" sz="1000" dirty="0"/>
              <a:t>　取得日、異動日・計上日は当月日付が初期表示されます</a:t>
            </a:r>
            <a:endParaRPr lang="en-US" altLang="ja-JP" sz="1000" dirty="0"/>
          </a:p>
          <a:p>
            <a:r>
              <a:rPr lang="ja-JP" altLang="en-US" sz="1000" u="sng" dirty="0"/>
              <a:t>修正時</a:t>
            </a:r>
            <a:endParaRPr lang="en-US" altLang="ja-JP" sz="1000" dirty="0"/>
          </a:p>
          <a:p>
            <a:r>
              <a:rPr lang="ja-JP" altLang="en-US" sz="1000" dirty="0"/>
              <a:t>　取得日、異動日・計上日は元情報が初期表示されます</a:t>
            </a:r>
            <a:endParaRPr lang="en-US" altLang="ja-JP" sz="1000" dirty="0"/>
          </a:p>
          <a:p>
            <a:r>
              <a:rPr lang="ja-JP" altLang="en-US" sz="1000" u="sng" dirty="0"/>
              <a:t>複写時</a:t>
            </a:r>
            <a:endParaRPr lang="en-US" altLang="ja-JP" sz="1000" u="sng" dirty="0"/>
          </a:p>
          <a:p>
            <a:r>
              <a:rPr lang="ja-JP" altLang="en-US" sz="1000" dirty="0"/>
              <a:t>　取得日は元情報の内容を、異動日・計上日は当月日付が初期表示されます</a:t>
            </a:r>
            <a:endParaRPr kumimoji="1" lang="ja-JP" altLang="en-US" sz="1000" dirty="0"/>
          </a:p>
        </p:txBody>
      </p:sp>
      <p:sp>
        <p:nvSpPr>
          <p:cNvPr id="7" name="テキスト プレースホルダー 2"/>
          <p:cNvSpPr txBox="1">
            <a:spLocks/>
          </p:cNvSpPr>
          <p:nvPr/>
        </p:nvSpPr>
        <p:spPr>
          <a:xfrm>
            <a:off x="3823378" y="1687193"/>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00" b="1" u="sng" dirty="0">
                <a:solidFill>
                  <a:prstClr val="black"/>
                </a:solidFill>
                <a:latin typeface="メイリオ"/>
                <a:ea typeface="メイリオ"/>
              </a:rPr>
              <a:t>ポイント</a:t>
            </a:r>
            <a:endParaRPr lang="en-US" altLang="ja-JP" sz="800" u="sng" dirty="0">
              <a:solidFill>
                <a:prstClr val="black"/>
              </a:solidFill>
              <a:latin typeface="メイリオ"/>
              <a:ea typeface="メイリオ"/>
            </a:endParaRPr>
          </a:p>
        </p:txBody>
      </p:sp>
      <p:sp>
        <p:nvSpPr>
          <p:cNvPr id="8" name="Freeform 37"/>
          <p:cNvSpPr>
            <a:spLocks/>
          </p:cNvSpPr>
          <p:nvPr/>
        </p:nvSpPr>
        <p:spPr bwMode="auto">
          <a:xfrm>
            <a:off x="3683091" y="1729359"/>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graphicFrame>
        <p:nvGraphicFramePr>
          <p:cNvPr id="10" name="表 9"/>
          <p:cNvGraphicFramePr>
            <a:graphicFrameLocks noGrp="1"/>
          </p:cNvGraphicFramePr>
          <p:nvPr>
            <p:extLst>
              <p:ext uri="{D42A27DB-BD31-4B8C-83A1-F6EECF244321}">
                <p14:modId xmlns:p14="http://schemas.microsoft.com/office/powerpoint/2010/main" val="2348781780"/>
              </p:ext>
            </p:extLst>
          </p:nvPr>
        </p:nvGraphicFramePr>
        <p:xfrm>
          <a:off x="3637615" y="3372966"/>
          <a:ext cx="4030729" cy="1143000"/>
        </p:xfrm>
        <a:graphic>
          <a:graphicData uri="http://schemas.openxmlformats.org/drawingml/2006/table">
            <a:tbl>
              <a:tblPr firstRow="1" bandRow="1">
                <a:tableStyleId>{93296810-A885-4BE3-A3E7-6D5BEEA58F35}</a:tableStyleId>
              </a:tblPr>
              <a:tblGrid>
                <a:gridCol w="1114405">
                  <a:extLst>
                    <a:ext uri="{9D8B030D-6E8A-4147-A177-3AD203B41FA5}">
                      <a16:colId xmlns:a16="http://schemas.microsoft.com/office/drawing/2014/main" val="3605468794"/>
                    </a:ext>
                  </a:extLst>
                </a:gridCol>
                <a:gridCol w="1404156">
                  <a:extLst>
                    <a:ext uri="{9D8B030D-6E8A-4147-A177-3AD203B41FA5}">
                      <a16:colId xmlns:a16="http://schemas.microsoft.com/office/drawing/2014/main" val="3789424605"/>
                    </a:ext>
                  </a:extLst>
                </a:gridCol>
                <a:gridCol w="1512168">
                  <a:extLst>
                    <a:ext uri="{9D8B030D-6E8A-4147-A177-3AD203B41FA5}">
                      <a16:colId xmlns:a16="http://schemas.microsoft.com/office/drawing/2014/main" val="1070089945"/>
                    </a:ext>
                  </a:extLst>
                </a:gridCol>
              </a:tblGrid>
              <a:tr h="141891">
                <a:tc>
                  <a:txBody>
                    <a:bodyPr/>
                    <a:lstStyle/>
                    <a:p>
                      <a:r>
                        <a:rPr kumimoji="1" lang="ja-JP" altLang="en-US" sz="900" dirty="0"/>
                        <a:t>資産項目</a:t>
                      </a:r>
                    </a:p>
                  </a:txBody>
                  <a:tcPr/>
                </a:tc>
                <a:tc>
                  <a:txBody>
                    <a:bodyPr/>
                    <a:lstStyle/>
                    <a:p>
                      <a:r>
                        <a:rPr kumimoji="1" lang="en-US" altLang="ja-JP" sz="900" dirty="0"/>
                        <a:t>2020</a:t>
                      </a:r>
                      <a:r>
                        <a:rPr kumimoji="1" lang="ja-JP" altLang="en-US" sz="900" dirty="0"/>
                        <a:t>年版以前</a:t>
                      </a:r>
                    </a:p>
                  </a:txBody>
                  <a:tcPr/>
                </a:tc>
                <a:tc>
                  <a:txBody>
                    <a:bodyPr/>
                    <a:lstStyle/>
                    <a:p>
                      <a:r>
                        <a:rPr kumimoji="1" lang="en-US" altLang="ja-JP" sz="900" dirty="0"/>
                        <a:t>2021</a:t>
                      </a:r>
                      <a:r>
                        <a:rPr kumimoji="1" lang="ja-JP" altLang="en-US" sz="900" dirty="0"/>
                        <a:t>年版</a:t>
                      </a:r>
                    </a:p>
                  </a:txBody>
                  <a:tcPr/>
                </a:tc>
                <a:extLst>
                  <a:ext uri="{0D108BD9-81ED-4DB2-BD59-A6C34878D82A}">
                    <a16:rowId xmlns:a16="http://schemas.microsoft.com/office/drawing/2014/main" val="2452939904"/>
                  </a:ext>
                </a:extLst>
              </a:tr>
              <a:tr h="141891">
                <a:tc>
                  <a:txBody>
                    <a:bodyPr/>
                    <a:lstStyle/>
                    <a:p>
                      <a:r>
                        <a:rPr kumimoji="1" lang="ja-JP" altLang="en-US" sz="900" dirty="0"/>
                        <a:t>取得価額</a:t>
                      </a:r>
                    </a:p>
                  </a:txBody>
                  <a:tcPr>
                    <a:solidFill>
                      <a:srgbClr val="F8D1CB"/>
                    </a:solidFill>
                  </a:tcPr>
                </a:tc>
                <a:tc>
                  <a:txBody>
                    <a:bodyPr/>
                    <a:lstStyle/>
                    <a:p>
                      <a:pPr algn="r"/>
                      <a:r>
                        <a:rPr kumimoji="1" lang="en-US" altLang="ja-JP" sz="900" dirty="0"/>
                        <a:t>1,000,000</a:t>
                      </a:r>
                      <a:endParaRPr kumimoji="1" lang="ja-JP" altLang="en-US" sz="900" dirty="0"/>
                    </a:p>
                  </a:txBody>
                  <a:tcPr/>
                </a:tc>
                <a:tc>
                  <a:txBody>
                    <a:bodyPr/>
                    <a:lstStyle/>
                    <a:p>
                      <a:pPr algn="r"/>
                      <a:r>
                        <a:rPr kumimoji="1" lang="en-US" altLang="ja-JP" sz="900" dirty="0"/>
                        <a:t>1,000,000</a:t>
                      </a:r>
                      <a:endParaRPr kumimoji="1" lang="ja-JP" altLang="en-US" sz="900" dirty="0"/>
                    </a:p>
                  </a:txBody>
                  <a:tcPr/>
                </a:tc>
                <a:extLst>
                  <a:ext uri="{0D108BD9-81ED-4DB2-BD59-A6C34878D82A}">
                    <a16:rowId xmlns:a16="http://schemas.microsoft.com/office/drawing/2014/main" val="3223150721"/>
                  </a:ext>
                </a:extLst>
              </a:tr>
              <a:tr h="141891">
                <a:tc>
                  <a:txBody>
                    <a:bodyPr/>
                    <a:lstStyle/>
                    <a:p>
                      <a:r>
                        <a:rPr kumimoji="1" lang="ja-JP" altLang="en-US" sz="900" dirty="0"/>
                        <a:t>残存価額</a:t>
                      </a:r>
                    </a:p>
                  </a:txBody>
                  <a:tcPr/>
                </a:tc>
                <a:tc>
                  <a:txBody>
                    <a:bodyPr/>
                    <a:lstStyle/>
                    <a:p>
                      <a:pPr algn="r"/>
                      <a:r>
                        <a:rPr kumimoji="1" lang="en-US" altLang="ja-JP" sz="900" dirty="0"/>
                        <a:t>50,000</a:t>
                      </a:r>
                      <a:endParaRPr kumimoji="1" lang="ja-JP" altLang="en-US" sz="900" dirty="0"/>
                    </a:p>
                  </a:txBody>
                  <a:tcPr/>
                </a:tc>
                <a:tc>
                  <a:txBody>
                    <a:bodyPr/>
                    <a:lstStyle/>
                    <a:p>
                      <a:pPr algn="r"/>
                      <a:r>
                        <a:rPr kumimoji="1" lang="en-US" altLang="ja-JP" sz="900" dirty="0"/>
                        <a:t>50,000</a:t>
                      </a:r>
                      <a:endParaRPr kumimoji="1" lang="ja-JP" altLang="en-US" sz="900" dirty="0">
                        <a:solidFill>
                          <a:srgbClr val="FF0000"/>
                        </a:solidFill>
                      </a:endParaRPr>
                    </a:p>
                  </a:txBody>
                  <a:tcPr/>
                </a:tc>
                <a:extLst>
                  <a:ext uri="{0D108BD9-81ED-4DB2-BD59-A6C34878D82A}">
                    <a16:rowId xmlns:a16="http://schemas.microsoft.com/office/drawing/2014/main" val="250815892"/>
                  </a:ext>
                </a:extLst>
              </a:tr>
              <a:tr h="141891">
                <a:tc>
                  <a:txBody>
                    <a:bodyPr/>
                    <a:lstStyle/>
                    <a:p>
                      <a:r>
                        <a:rPr kumimoji="1" lang="ja-JP" altLang="en-US" sz="900" dirty="0"/>
                        <a:t>減価償却総累計額</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600,000</a:t>
                      </a:r>
                      <a:endParaRPr kumimoji="1" lang="ja-JP" altLang="en-US" sz="90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rPr>
                        <a:t>600,000</a:t>
                      </a:r>
                      <a:endParaRPr kumimoji="1" lang="ja-JP" altLang="en-US" sz="900" dirty="0">
                        <a:solidFill>
                          <a:schemeClr val="tx1"/>
                        </a:solidFill>
                      </a:endParaRPr>
                    </a:p>
                  </a:txBody>
                  <a:tcPr/>
                </a:tc>
                <a:extLst>
                  <a:ext uri="{0D108BD9-81ED-4DB2-BD59-A6C34878D82A}">
                    <a16:rowId xmlns:a16="http://schemas.microsoft.com/office/drawing/2014/main" val="4117638677"/>
                  </a:ext>
                </a:extLst>
              </a:tr>
              <a:tr h="141891">
                <a:tc>
                  <a:txBody>
                    <a:bodyPr/>
                    <a:lstStyle/>
                    <a:p>
                      <a:r>
                        <a:rPr kumimoji="1" lang="ja-JP" altLang="en-US" sz="900" dirty="0"/>
                        <a:t>減損損失総累計額</a:t>
                      </a:r>
                    </a:p>
                  </a:txBody>
                  <a:tcPr/>
                </a:tc>
                <a:tc>
                  <a:txBody>
                    <a:bodyPr/>
                    <a:lstStyle/>
                    <a:p>
                      <a:pPr algn="r"/>
                      <a:r>
                        <a:rPr kumimoji="1" lang="ja-JP" altLang="en-US" sz="900">
                          <a:solidFill>
                            <a:srgbClr val="FF0000"/>
                          </a:solidFill>
                        </a:rPr>
                        <a:t>～</a:t>
                      </a:r>
                      <a:r>
                        <a:rPr kumimoji="1" lang="en-US" altLang="ja-JP" sz="900" dirty="0">
                          <a:solidFill>
                            <a:srgbClr val="FF0000"/>
                          </a:solidFill>
                        </a:rPr>
                        <a:t>350,000</a:t>
                      </a:r>
                      <a:r>
                        <a:rPr kumimoji="1" lang="ja-JP" altLang="en-US" sz="900">
                          <a:solidFill>
                            <a:srgbClr val="FF0000"/>
                          </a:solidFill>
                        </a:rPr>
                        <a:t>まで入力可</a:t>
                      </a:r>
                    </a:p>
                  </a:txBody>
                  <a:tcPr/>
                </a:tc>
                <a:tc>
                  <a:txBody>
                    <a:bodyPr/>
                    <a:lstStyle/>
                    <a:p>
                      <a:pPr algn="r"/>
                      <a:r>
                        <a:rPr kumimoji="1" lang="ja-JP" altLang="en-US" sz="900" dirty="0">
                          <a:solidFill>
                            <a:srgbClr val="FF0000"/>
                          </a:solidFill>
                        </a:rPr>
                        <a:t>～</a:t>
                      </a:r>
                      <a:r>
                        <a:rPr kumimoji="1" lang="en-US" altLang="ja-JP" sz="900" dirty="0">
                          <a:solidFill>
                            <a:srgbClr val="FF0000"/>
                          </a:solidFill>
                        </a:rPr>
                        <a:t>400,000</a:t>
                      </a:r>
                      <a:r>
                        <a:rPr kumimoji="1" lang="ja-JP" altLang="en-US" sz="900" dirty="0" err="1">
                          <a:solidFill>
                            <a:srgbClr val="FF0000"/>
                          </a:solidFill>
                        </a:rPr>
                        <a:t>まで</a:t>
                      </a:r>
                      <a:r>
                        <a:rPr kumimoji="1" lang="ja-JP" altLang="en-US" sz="900" dirty="0">
                          <a:solidFill>
                            <a:srgbClr val="FF0000"/>
                          </a:solidFill>
                        </a:rPr>
                        <a:t>入力可</a:t>
                      </a:r>
                    </a:p>
                  </a:txBody>
                  <a:tcPr/>
                </a:tc>
                <a:extLst>
                  <a:ext uri="{0D108BD9-81ED-4DB2-BD59-A6C34878D82A}">
                    <a16:rowId xmlns:a16="http://schemas.microsoft.com/office/drawing/2014/main" val="1040800432"/>
                  </a:ext>
                </a:extLst>
              </a:tr>
            </a:tbl>
          </a:graphicData>
        </a:graphic>
      </p:graphicFrame>
      <p:sp>
        <p:nvSpPr>
          <p:cNvPr id="14" name="テキスト ボックス 13"/>
          <p:cNvSpPr txBox="1"/>
          <p:nvPr/>
        </p:nvSpPr>
        <p:spPr>
          <a:xfrm>
            <a:off x="4824028" y="4541141"/>
            <a:ext cx="2952116" cy="246221"/>
          </a:xfrm>
          <a:prstGeom prst="rect">
            <a:avLst/>
          </a:prstGeom>
          <a:noFill/>
        </p:spPr>
        <p:txBody>
          <a:bodyPr wrap="square" rtlCol="0">
            <a:spAutoFit/>
          </a:bodyPr>
          <a:lstStyle/>
          <a:p>
            <a:pPr algn="r"/>
            <a:r>
              <a:rPr lang="en-US" altLang="ja-JP" sz="1000" dirty="0">
                <a:solidFill>
                  <a:srgbClr val="FF0000"/>
                </a:solidFill>
              </a:rPr>
              <a:t>※</a:t>
            </a:r>
            <a:r>
              <a:rPr lang="ja-JP" altLang="en-US" sz="1000" dirty="0">
                <a:solidFill>
                  <a:srgbClr val="FF0000"/>
                </a:solidFill>
              </a:rPr>
              <a:t>残存価額は減損後簿価が自動設定されます</a:t>
            </a:r>
            <a:endParaRPr lang="en-US" altLang="ja-JP" sz="1000" dirty="0">
              <a:solidFill>
                <a:srgbClr val="FF0000"/>
              </a:solidFill>
            </a:endParaRPr>
          </a:p>
        </p:txBody>
      </p:sp>
    </p:spTree>
    <p:extLst>
      <p:ext uri="{BB962C8B-B14F-4D97-AF65-F5344CB8AC3E}">
        <p14:creationId xmlns:p14="http://schemas.microsoft.com/office/powerpoint/2010/main" val="2977284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21" name="図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11550"/>
            <a:ext cx="6552728" cy="346066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17</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a:t>
            </a:r>
            <a:r>
              <a:rPr lang="ja-JP" altLang="en-US" sz="1400" b="1" dirty="0">
                <a:solidFill>
                  <a:schemeClr val="tx2"/>
                </a:solidFill>
              </a:rPr>
              <a:t>経費パターンマスタ登録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6" name="正方形/長方形 15"/>
          <p:cNvSpPr/>
          <p:nvPr/>
        </p:nvSpPr>
        <p:spPr>
          <a:xfrm>
            <a:off x="3449570" y="2677483"/>
            <a:ext cx="2507668" cy="1440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①</a:t>
            </a:r>
          </a:p>
        </p:txBody>
      </p:sp>
      <p:sp>
        <p:nvSpPr>
          <p:cNvPr id="28" name="正方形/長方形 27"/>
          <p:cNvSpPr/>
          <p:nvPr/>
        </p:nvSpPr>
        <p:spPr>
          <a:xfrm>
            <a:off x="6300192" y="2702707"/>
            <a:ext cx="972108" cy="157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sp>
        <p:nvSpPr>
          <p:cNvPr id="18" name="線吹き出し 2 (枠付き) 17"/>
          <p:cNvSpPr/>
          <p:nvPr/>
        </p:nvSpPr>
        <p:spPr>
          <a:xfrm>
            <a:off x="4607576" y="3553671"/>
            <a:ext cx="3816424" cy="548794"/>
          </a:xfrm>
          <a:prstGeom prst="borderCallout2">
            <a:avLst>
              <a:gd name="adj1" fmla="val 39061"/>
              <a:gd name="adj2" fmla="val 279"/>
              <a:gd name="adj3" fmla="val 37500"/>
              <a:gd name="adj4" fmla="val -5762"/>
              <a:gd name="adj5" fmla="val 17815"/>
              <a:gd name="adj6" fmla="val -10165"/>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①明細についても紐付け設定が可能</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②明細の設定画面へは</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明細紐付設定</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で遷移</a:t>
            </a:r>
            <a:endParaRPr lang="en-US" altLang="ja-JP" sz="1100" dirty="0">
              <a:solidFill>
                <a:schemeClr val="bg1"/>
              </a:solidFill>
              <a:latin typeface="+mn-ea"/>
            </a:endParaRPr>
          </a:p>
        </p:txBody>
      </p:sp>
      <p:sp>
        <p:nvSpPr>
          <p:cNvPr id="8" name="タイトル 3">
            <a:extLst>
              <a:ext uri="{FF2B5EF4-FFF2-40B4-BE49-F238E27FC236}">
                <a16:creationId xmlns:a16="http://schemas.microsoft.com/office/drawing/2014/main" id="{A6C88844-B0E5-4420-A5F0-E75325B54E6E}"/>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043F94B9-44DD-4673-9054-471282621276}"/>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9119657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170</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　固定資産増減表／</a:t>
            </a:r>
            <a:r>
              <a:rPr lang="zh-TW" altLang="en-US" sz="1800" dirty="0"/>
              <a:t>除去債務増減表</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9" name="テキスト プレースホルダー 2"/>
          <p:cNvSpPr>
            <a:spLocks noGrp="1"/>
          </p:cNvSpPr>
          <p:nvPr>
            <p:ph type="body" sz="quarter" idx="14"/>
          </p:nvPr>
        </p:nvSpPr>
        <p:spPr>
          <a:xfrm>
            <a:off x="360000" y="879562"/>
            <a:ext cx="4139992" cy="176360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 詳細№１</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r>
              <a:rPr lang="ja-JP" altLang="en-US" u="sng" dirty="0">
                <a:solidFill>
                  <a:prstClr val="black"/>
                </a:solidFill>
              </a:rPr>
              <a:t>対象機能</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zh-TW" altLang="en-US" dirty="0">
                <a:solidFill>
                  <a:prstClr val="black"/>
                </a:solidFill>
              </a:rPr>
              <a:t>固定資産増減表</a:t>
            </a:r>
            <a:endParaRPr lang="en-US" altLang="zh-TW" dirty="0">
              <a:solidFill>
                <a:prstClr val="black"/>
              </a:solidFill>
            </a:endParaRPr>
          </a:p>
          <a:p>
            <a:pPr lvl="0">
              <a:lnSpc>
                <a:spcPts val="1900"/>
              </a:lnSpc>
              <a:buClr>
                <a:srgbClr val="F9BE00"/>
              </a:buClr>
            </a:pPr>
            <a:r>
              <a:rPr lang="ja-JP" altLang="en-US" dirty="0">
                <a:solidFill>
                  <a:prstClr val="black"/>
                </a:solidFill>
              </a:rPr>
              <a:t>　　除去債務増減表</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ja-JP" altLang="en-US" u="sng" dirty="0">
                <a:solidFill>
                  <a:prstClr val="black"/>
                </a:solidFill>
              </a:rPr>
              <a:t>対応概要</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ja-JP" altLang="en-US" dirty="0"/>
              <a:t>出力部門間での増減が発生していない移動履歴を</a:t>
            </a:r>
            <a:endParaRPr lang="en-US" altLang="ja-JP" dirty="0"/>
          </a:p>
          <a:p>
            <a:pPr lvl="0">
              <a:lnSpc>
                <a:spcPts val="1900"/>
              </a:lnSpc>
              <a:buClr>
                <a:srgbClr val="F9BE00"/>
              </a:buClr>
            </a:pPr>
            <a:r>
              <a:rPr lang="ja-JP" altLang="en-US" dirty="0"/>
              <a:t>　　出力対象にするか否かを選択可能にしました</a:t>
            </a:r>
            <a:endParaRPr lang="en-US" altLang="ja-JP" dirty="0">
              <a:solidFill>
                <a:prstClr val="black"/>
              </a:solidFill>
            </a:endParaRPr>
          </a:p>
        </p:txBody>
      </p:sp>
      <p:pic>
        <p:nvPicPr>
          <p:cNvPr id="3" name="図 2"/>
          <p:cNvPicPr>
            <a:picLocks noChangeAspect="1"/>
          </p:cNvPicPr>
          <p:nvPr/>
        </p:nvPicPr>
        <p:blipFill>
          <a:blip r:embed="rId2"/>
          <a:stretch>
            <a:fillRect/>
          </a:stretch>
        </p:blipFill>
        <p:spPr>
          <a:xfrm>
            <a:off x="683567" y="3040392"/>
            <a:ext cx="3636405" cy="1555081"/>
          </a:xfrm>
          <a:prstGeom prst="rect">
            <a:avLst/>
          </a:prstGeom>
        </p:spPr>
      </p:pic>
      <p:sp>
        <p:nvSpPr>
          <p:cNvPr id="6" name="正方形/長方形 5"/>
          <p:cNvSpPr/>
          <p:nvPr/>
        </p:nvSpPr>
        <p:spPr>
          <a:xfrm>
            <a:off x="539552" y="2823778"/>
            <a:ext cx="1127232" cy="253916"/>
          </a:xfrm>
          <a:prstGeom prst="rect">
            <a:avLst/>
          </a:prstGeom>
        </p:spPr>
        <p:txBody>
          <a:bodyPr wrap="none">
            <a:spAutoFit/>
          </a:bodyPr>
          <a:lstStyle/>
          <a:p>
            <a:r>
              <a:rPr lang="zh-TW" altLang="en-US" sz="1050" u="sng" dirty="0">
                <a:solidFill>
                  <a:prstClr val="black"/>
                </a:solidFill>
              </a:rPr>
              <a:t>固定資産増減表</a:t>
            </a:r>
            <a:endParaRPr lang="ja-JP" altLang="en-US" sz="1050" u="sng" dirty="0"/>
          </a:p>
        </p:txBody>
      </p:sp>
      <p:sp>
        <p:nvSpPr>
          <p:cNvPr id="7" name="正方形/長方形 6"/>
          <p:cNvSpPr/>
          <p:nvPr/>
        </p:nvSpPr>
        <p:spPr>
          <a:xfrm>
            <a:off x="755576" y="3628976"/>
            <a:ext cx="25562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581468" y="1164830"/>
            <a:ext cx="1116124" cy="2539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050" dirty="0"/>
              <a:t>東京営業部</a:t>
            </a:r>
          </a:p>
        </p:txBody>
      </p:sp>
      <p:sp>
        <p:nvSpPr>
          <p:cNvPr id="40" name="正方形/長方形 39"/>
          <p:cNvSpPr/>
          <p:nvPr/>
        </p:nvSpPr>
        <p:spPr>
          <a:xfrm>
            <a:off x="5292080" y="1524309"/>
            <a:ext cx="1116124" cy="2539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050" dirty="0"/>
              <a:t>東京営業一課</a:t>
            </a:r>
          </a:p>
        </p:txBody>
      </p:sp>
      <p:sp>
        <p:nvSpPr>
          <p:cNvPr id="41" name="正方形/長方形 40"/>
          <p:cNvSpPr/>
          <p:nvPr/>
        </p:nvSpPr>
        <p:spPr>
          <a:xfrm>
            <a:off x="5306762" y="1851460"/>
            <a:ext cx="1116124" cy="2539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050" dirty="0"/>
              <a:t>東京営業二課</a:t>
            </a:r>
          </a:p>
        </p:txBody>
      </p:sp>
      <p:cxnSp>
        <p:nvCxnSpPr>
          <p:cNvPr id="23" name="カギ線コネクタ 22"/>
          <p:cNvCxnSpPr>
            <a:stCxn id="9" idx="2"/>
            <a:endCxn id="40" idx="1"/>
          </p:cNvCxnSpPr>
          <p:nvPr/>
        </p:nvCxnSpPr>
        <p:spPr>
          <a:xfrm rot="16200000" flipH="1">
            <a:off x="5099545" y="1458731"/>
            <a:ext cx="232521" cy="152550"/>
          </a:xfrm>
          <a:prstGeom prst="bentConnector2">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カギ線コネクタ 43"/>
          <p:cNvCxnSpPr>
            <a:stCxn id="9" idx="2"/>
            <a:endCxn id="41" idx="1"/>
          </p:cNvCxnSpPr>
          <p:nvPr/>
        </p:nvCxnSpPr>
        <p:spPr>
          <a:xfrm rot="16200000" flipH="1">
            <a:off x="4943310" y="1614966"/>
            <a:ext cx="559672" cy="167232"/>
          </a:xfrm>
          <a:prstGeom prst="bentConnector2">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プレースホルダー 2"/>
          <p:cNvSpPr txBox="1">
            <a:spLocks/>
          </p:cNvSpPr>
          <p:nvPr/>
        </p:nvSpPr>
        <p:spPr>
          <a:xfrm>
            <a:off x="6516216" y="1499173"/>
            <a:ext cx="2448272" cy="70457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50000"/>
              </a:lnSpc>
              <a:buClr>
                <a:srgbClr val="F9BE00"/>
              </a:buClr>
            </a:pPr>
            <a:r>
              <a:rPr lang="ja-JP" altLang="en-US" sz="1050" dirty="0">
                <a:solidFill>
                  <a:prstClr val="black"/>
                </a:solidFill>
              </a:rPr>
              <a:t>例）移動履歴</a:t>
            </a:r>
          </a:p>
          <a:p>
            <a:pPr>
              <a:lnSpc>
                <a:spcPct val="150000"/>
              </a:lnSpc>
              <a:buClr>
                <a:srgbClr val="F9BE00"/>
              </a:buClr>
            </a:pPr>
            <a:r>
              <a:rPr lang="ja-JP" altLang="en-US" sz="1050" dirty="0">
                <a:solidFill>
                  <a:prstClr val="black"/>
                </a:solidFill>
              </a:rPr>
              <a:t>　　東京営業一課</a:t>
            </a:r>
            <a:endParaRPr lang="en-US" altLang="ja-JP" sz="1050" dirty="0">
              <a:solidFill>
                <a:prstClr val="black"/>
              </a:solidFill>
            </a:endParaRPr>
          </a:p>
          <a:p>
            <a:pPr>
              <a:lnSpc>
                <a:spcPct val="150000"/>
              </a:lnSpc>
              <a:buClr>
                <a:srgbClr val="F9BE00"/>
              </a:buClr>
            </a:pPr>
            <a:r>
              <a:rPr lang="ja-JP" altLang="en-US" sz="1050" dirty="0">
                <a:solidFill>
                  <a:prstClr val="black"/>
                </a:solidFill>
              </a:rPr>
              <a:t>　　　⇒東京営業二課へ</a:t>
            </a:r>
            <a:r>
              <a:rPr lang="en-US" altLang="ja-JP" sz="1050" dirty="0">
                <a:solidFill>
                  <a:prstClr val="black"/>
                </a:solidFill>
              </a:rPr>
              <a:t>1,000</a:t>
            </a:r>
            <a:r>
              <a:rPr lang="ja-JP" altLang="en-US" sz="1050" dirty="0">
                <a:solidFill>
                  <a:prstClr val="black"/>
                </a:solidFill>
              </a:rPr>
              <a:t>移動</a:t>
            </a:r>
            <a:endParaRPr lang="en-US" altLang="ja-JP" sz="1050" dirty="0">
              <a:solidFill>
                <a:prstClr val="black"/>
              </a:solidFill>
            </a:endParaRPr>
          </a:p>
        </p:txBody>
      </p:sp>
      <p:graphicFrame>
        <p:nvGraphicFramePr>
          <p:cNvPr id="77" name="表 76"/>
          <p:cNvGraphicFramePr>
            <a:graphicFrameLocks noGrp="1"/>
          </p:cNvGraphicFramePr>
          <p:nvPr>
            <p:extLst>
              <p:ext uri="{D42A27DB-BD31-4B8C-83A1-F6EECF244321}">
                <p14:modId xmlns:p14="http://schemas.microsoft.com/office/powerpoint/2010/main" val="3663836810"/>
              </p:ext>
            </p:extLst>
          </p:nvPr>
        </p:nvGraphicFramePr>
        <p:xfrm>
          <a:off x="4644004" y="2342014"/>
          <a:ext cx="3816427" cy="2514600"/>
        </p:xfrm>
        <a:graphic>
          <a:graphicData uri="http://schemas.openxmlformats.org/drawingml/2006/table">
            <a:tbl>
              <a:tblPr firstRow="1" bandRow="1">
                <a:tableStyleId>{21E4AEA4-8DFA-4A89-87EB-49C32662AFE0}</a:tableStyleId>
              </a:tblPr>
              <a:tblGrid>
                <a:gridCol w="233347">
                  <a:extLst>
                    <a:ext uri="{9D8B030D-6E8A-4147-A177-3AD203B41FA5}">
                      <a16:colId xmlns:a16="http://schemas.microsoft.com/office/drawing/2014/main" val="3391714957"/>
                    </a:ext>
                  </a:extLst>
                </a:gridCol>
                <a:gridCol w="233347">
                  <a:extLst>
                    <a:ext uri="{9D8B030D-6E8A-4147-A177-3AD203B41FA5}">
                      <a16:colId xmlns:a16="http://schemas.microsoft.com/office/drawing/2014/main" val="2386686082"/>
                    </a:ext>
                  </a:extLst>
                </a:gridCol>
                <a:gridCol w="1252096">
                  <a:extLst>
                    <a:ext uri="{9D8B030D-6E8A-4147-A177-3AD203B41FA5}">
                      <a16:colId xmlns:a16="http://schemas.microsoft.com/office/drawing/2014/main" val="3221060652"/>
                    </a:ext>
                  </a:extLst>
                </a:gridCol>
                <a:gridCol w="986076">
                  <a:extLst>
                    <a:ext uri="{9D8B030D-6E8A-4147-A177-3AD203B41FA5}">
                      <a16:colId xmlns:a16="http://schemas.microsoft.com/office/drawing/2014/main" val="1685286761"/>
                    </a:ext>
                  </a:extLst>
                </a:gridCol>
                <a:gridCol w="1111561">
                  <a:extLst>
                    <a:ext uri="{9D8B030D-6E8A-4147-A177-3AD203B41FA5}">
                      <a16:colId xmlns:a16="http://schemas.microsoft.com/office/drawing/2014/main" val="481621523"/>
                    </a:ext>
                  </a:extLst>
                </a:gridCol>
              </a:tblGrid>
              <a:tr h="0">
                <a:tc gridSpan="5">
                  <a:txBody>
                    <a:bodyPr/>
                    <a:lstStyle/>
                    <a:p>
                      <a:r>
                        <a:rPr lang="ja-JP" altLang="en-US" sz="900" dirty="0">
                          <a:solidFill>
                            <a:prstClr val="black"/>
                          </a:solidFill>
                        </a:rPr>
                        <a:t>出力部門：東京営業一課、東京営業二課（下位部門）</a:t>
                      </a:r>
                      <a:endParaRPr kumimoji="1" lang="ja-JP" altLang="en-US" sz="9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hMerge="1">
                  <a:txBody>
                    <a:bodyPr/>
                    <a:lstStyle/>
                    <a:p>
                      <a:endParaRPr kumimoji="1" lang="ja-JP" altLang="en-US" sz="1050" dirty="0"/>
                    </a:p>
                  </a:txBody>
                  <a:tcPr>
                    <a:lnL w="12700" cmpd="sng">
                      <a:noFill/>
                    </a:lnL>
                    <a:lnT w="12700" cap="flat" cmpd="sng" algn="ctr">
                      <a:noFill/>
                      <a:prstDash val="solid"/>
                      <a:round/>
                      <a:headEnd type="none" w="med" len="med"/>
                      <a:tailEnd type="none" w="med" len="med"/>
                    </a:lnT>
                    <a:lnB w="12700" cmpd="sng">
                      <a:noFill/>
                    </a:lnB>
                    <a:solidFill>
                      <a:schemeClr val="accent2"/>
                    </a:solidFill>
                  </a:tcPr>
                </a:tc>
                <a:tc hMerge="1">
                  <a:txBody>
                    <a:bodyPr/>
                    <a:lstStyle/>
                    <a:p>
                      <a:endParaRPr kumimoji="1" lang="ja-JP" altLang="en-US" sz="1050" dirty="0"/>
                    </a:p>
                  </a:txBody>
                  <a:tcPr>
                    <a:lnT w="12700" cap="flat" cmpd="sng" algn="ctr">
                      <a:noFill/>
                      <a:prstDash val="solid"/>
                      <a:round/>
                      <a:headEnd type="none" w="med" len="med"/>
                      <a:tailEnd type="none" w="med" len="med"/>
                    </a:lnT>
                    <a:lnB w="12700" cmpd="sng">
                      <a:noFill/>
                    </a:lnB>
                  </a:tcPr>
                </a:tc>
                <a:tc hMerge="1">
                  <a:txBody>
                    <a:bodyPr/>
                    <a:lstStyle/>
                    <a:p>
                      <a:pPr algn="r"/>
                      <a:endParaRPr kumimoji="1" lang="ja-JP" altLang="en-US" sz="1050" dirty="0"/>
                    </a:p>
                  </a:txBody>
                  <a:tcPr>
                    <a:lnT w="12700" cap="flat" cmpd="sng" algn="ctr">
                      <a:noFill/>
                      <a:prstDash val="solid"/>
                      <a:round/>
                      <a:headEnd type="none" w="med" len="med"/>
                      <a:tailEnd type="none" w="med" len="med"/>
                    </a:lnT>
                    <a:lnB w="12700" cmpd="sng">
                      <a:noFill/>
                    </a:lnB>
                  </a:tcPr>
                </a:tc>
                <a:tc hMerge="1">
                  <a:txBody>
                    <a:bodyPr/>
                    <a:lstStyle/>
                    <a:p>
                      <a:pPr algn="r"/>
                      <a:endParaRPr kumimoji="1" lang="ja-JP" altLang="en-US" sz="1050" dirty="0"/>
                    </a:p>
                  </a:txBody>
                  <a:tcP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933058434"/>
                  </a:ext>
                </a:extLst>
              </a:tr>
              <a:tr h="0">
                <a:tc>
                  <a:txBody>
                    <a:bodyPr/>
                    <a:lstStyle/>
                    <a:p>
                      <a:endParaRPr kumimoji="1" lang="ja-JP" altLang="en-US" sz="900" dirty="0"/>
                    </a:p>
                  </a:txBody>
                  <a:tcPr>
                    <a:lnR w="12700" cmpd="sng">
                      <a:noFill/>
                    </a:lnR>
                    <a:lnT w="12700" cap="flat" cmpd="sng" algn="ctr">
                      <a:noFill/>
                      <a:prstDash val="solid"/>
                      <a:round/>
                      <a:headEnd type="none" w="med" len="med"/>
                      <a:tailEnd type="none" w="med" len="med"/>
                    </a:lnT>
                    <a:lnB w="12700" cmpd="sng">
                      <a:noFill/>
                    </a:lnB>
                    <a:solidFill>
                      <a:schemeClr val="accent2"/>
                    </a:solidFill>
                  </a:tcPr>
                </a:tc>
                <a:tc>
                  <a:txBody>
                    <a:bodyPr/>
                    <a:lstStyle/>
                    <a:p>
                      <a:endParaRPr kumimoji="1" lang="ja-JP" altLang="en-US" sz="900" dirty="0"/>
                    </a:p>
                  </a:txBody>
                  <a:tcPr>
                    <a:lnL w="12700" cmpd="sng">
                      <a:noFill/>
                    </a:lnL>
                    <a:lnT w="12700" cap="flat" cmpd="sng" algn="ctr">
                      <a:noFill/>
                      <a:prstDash val="solid"/>
                      <a:round/>
                      <a:headEnd type="none" w="med" len="med"/>
                      <a:tailEnd type="none" w="med" len="med"/>
                    </a:lnT>
                    <a:lnB w="12700" cmpd="sng">
                      <a:noFill/>
                    </a:lnB>
                    <a:solidFill>
                      <a:schemeClr val="accent2"/>
                    </a:solidFill>
                  </a:tcPr>
                </a:tc>
                <a:tc>
                  <a:txBody>
                    <a:bodyPr/>
                    <a:lstStyle/>
                    <a:p>
                      <a:r>
                        <a:rPr kumimoji="1" lang="ja-JP" altLang="en-US" sz="900" dirty="0"/>
                        <a:t>出力部門</a:t>
                      </a:r>
                    </a:p>
                  </a:txBody>
                  <a:tcPr>
                    <a:lnT w="12700" cap="flat" cmpd="sng" algn="ctr">
                      <a:solidFill>
                        <a:schemeClr val="bg1"/>
                      </a:solidFill>
                      <a:prstDash val="solid"/>
                      <a:round/>
                      <a:headEnd type="none" w="med" len="med"/>
                      <a:tailEnd type="none" w="med" len="med"/>
                    </a:lnT>
                    <a:solidFill>
                      <a:schemeClr val="bg1">
                        <a:lumMod val="65000"/>
                      </a:schemeClr>
                    </a:solidFill>
                  </a:tcPr>
                </a:tc>
                <a:tc>
                  <a:txBody>
                    <a:bodyPr/>
                    <a:lstStyle/>
                    <a:p>
                      <a:pPr algn="r"/>
                      <a:r>
                        <a:rPr kumimoji="1" lang="ja-JP" altLang="en-US" sz="900" dirty="0"/>
                        <a:t>増加額</a:t>
                      </a:r>
                    </a:p>
                  </a:txBody>
                  <a:tcPr>
                    <a:lnT w="12700" cap="flat" cmpd="sng" algn="ctr">
                      <a:solidFill>
                        <a:schemeClr val="bg1"/>
                      </a:solidFill>
                      <a:prstDash val="solid"/>
                      <a:round/>
                      <a:headEnd type="none" w="med" len="med"/>
                      <a:tailEnd type="none" w="med" len="med"/>
                    </a:lnT>
                    <a:solidFill>
                      <a:schemeClr val="bg1">
                        <a:lumMod val="65000"/>
                      </a:schemeClr>
                    </a:solidFill>
                  </a:tcPr>
                </a:tc>
                <a:tc>
                  <a:txBody>
                    <a:bodyPr/>
                    <a:lstStyle/>
                    <a:p>
                      <a:pPr algn="r"/>
                      <a:r>
                        <a:rPr kumimoji="1" lang="ja-JP" altLang="en-US" sz="900" dirty="0"/>
                        <a:t>減少額</a:t>
                      </a:r>
                    </a:p>
                  </a:txBody>
                  <a:tcPr>
                    <a:lnT w="12700" cap="flat" cmpd="sng" algn="ctr">
                      <a:solidFill>
                        <a:schemeClr val="bg1"/>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3160518910"/>
                  </a:ext>
                </a:extLst>
              </a:tr>
              <a:tr h="0">
                <a:tc>
                  <a:txBody>
                    <a:bodyPr/>
                    <a:lstStyle/>
                    <a:p>
                      <a:endParaRPr kumimoji="1" lang="ja-JP" altLang="en-US" sz="900" dirty="0"/>
                    </a:p>
                  </a:txBody>
                  <a:tcPr>
                    <a:lnR w="12700" cmpd="sng">
                      <a:noFill/>
                    </a:lnR>
                    <a:lnT w="12700" cmpd="sng">
                      <a:noFill/>
                    </a:lnT>
                    <a:lnB w="12700" cmpd="sng">
                      <a:noFill/>
                    </a:lnB>
                    <a:solidFill>
                      <a:schemeClr val="accent2"/>
                    </a:solidFill>
                  </a:tcPr>
                </a:tc>
                <a:tc>
                  <a:txBody>
                    <a:bodyPr/>
                    <a:lstStyle/>
                    <a:p>
                      <a:endParaRPr kumimoji="1" lang="ja-JP" altLang="en-US" sz="900" dirty="0"/>
                    </a:p>
                  </a:txBody>
                  <a:tcPr>
                    <a:lnL w="12700" cmpd="sng">
                      <a:noFill/>
                    </a:lnL>
                    <a:lnT w="12700" cmpd="sng">
                      <a:noFill/>
                    </a:lnT>
                    <a:lnB w="12700" cmpd="sng">
                      <a:noFill/>
                    </a:lnB>
                    <a:solidFill>
                      <a:schemeClr val="accent2"/>
                    </a:solidFill>
                  </a:tcPr>
                </a:tc>
                <a:tc>
                  <a:txBody>
                    <a:bodyPr/>
                    <a:lstStyle/>
                    <a:p>
                      <a:r>
                        <a:rPr kumimoji="1" lang="ja-JP" altLang="en-US" sz="900" dirty="0"/>
                        <a:t>東京営業一課</a:t>
                      </a:r>
                    </a:p>
                  </a:txBody>
                  <a:tcPr>
                    <a:solidFill>
                      <a:schemeClr val="bg1">
                        <a:lumMod val="95000"/>
                      </a:schemeClr>
                    </a:solidFill>
                  </a:tcPr>
                </a:tc>
                <a:tc>
                  <a:txBody>
                    <a:bodyPr/>
                    <a:lstStyle/>
                    <a:p>
                      <a:pPr algn="r"/>
                      <a:r>
                        <a:rPr kumimoji="1" lang="en-US" altLang="ja-JP" sz="900" dirty="0"/>
                        <a:t>0</a:t>
                      </a:r>
                      <a:endParaRPr kumimoji="1" lang="ja-JP" altLang="en-US" sz="900" dirty="0"/>
                    </a:p>
                  </a:txBody>
                  <a:tcPr>
                    <a:solidFill>
                      <a:schemeClr val="bg1">
                        <a:lumMod val="95000"/>
                      </a:schemeClr>
                    </a:solidFill>
                  </a:tcPr>
                </a:tc>
                <a:tc>
                  <a:txBody>
                    <a:bodyPr/>
                    <a:lstStyle/>
                    <a:p>
                      <a:pPr algn="r"/>
                      <a:r>
                        <a:rPr kumimoji="1" lang="en-US" altLang="ja-JP" sz="900" dirty="0"/>
                        <a:t>1,000</a:t>
                      </a:r>
                      <a:endParaRPr kumimoji="1" lang="ja-JP" altLang="en-US" sz="900" dirty="0"/>
                    </a:p>
                  </a:txBody>
                  <a:tcPr>
                    <a:solidFill>
                      <a:schemeClr val="bg1">
                        <a:lumMod val="95000"/>
                      </a:schemeClr>
                    </a:solidFill>
                  </a:tcPr>
                </a:tc>
                <a:extLst>
                  <a:ext uri="{0D108BD9-81ED-4DB2-BD59-A6C34878D82A}">
                    <a16:rowId xmlns:a16="http://schemas.microsoft.com/office/drawing/2014/main" val="3623378873"/>
                  </a:ext>
                </a:extLst>
              </a:tr>
              <a:tr h="0">
                <a:tc>
                  <a:txBody>
                    <a:bodyPr/>
                    <a:lstStyle/>
                    <a:p>
                      <a:endParaRPr kumimoji="1" lang="ja-JP" altLang="en-US" sz="900" dirty="0"/>
                    </a:p>
                  </a:txBody>
                  <a:tcPr>
                    <a:lnR w="12700" cmpd="sng">
                      <a:noFill/>
                    </a:lnR>
                    <a:lnT w="12700" cmpd="sng">
                      <a:noFill/>
                    </a:lnT>
                    <a:solidFill>
                      <a:schemeClr val="accent2"/>
                    </a:solidFill>
                  </a:tcPr>
                </a:tc>
                <a:tc>
                  <a:txBody>
                    <a:bodyPr/>
                    <a:lstStyle/>
                    <a:p>
                      <a:endParaRPr kumimoji="1" lang="ja-JP" altLang="en-US" sz="900" dirty="0"/>
                    </a:p>
                  </a:txBody>
                  <a:tcPr>
                    <a:lnL w="12700" cmpd="sng">
                      <a:noFill/>
                    </a:lnL>
                    <a:lnT w="12700" cmpd="sng">
                      <a:noFill/>
                    </a:lnT>
                    <a:solidFill>
                      <a:schemeClr val="accent2"/>
                    </a:solidFill>
                  </a:tcPr>
                </a:tc>
                <a:tc>
                  <a:txBody>
                    <a:bodyPr/>
                    <a:lstStyle/>
                    <a:p>
                      <a:r>
                        <a:rPr kumimoji="1" lang="ja-JP" altLang="en-US" sz="900" dirty="0"/>
                        <a:t>東京営業二課</a:t>
                      </a:r>
                    </a:p>
                  </a:txBody>
                  <a:tcPr>
                    <a:solidFill>
                      <a:schemeClr val="bg1">
                        <a:lumMod val="95000"/>
                      </a:schemeClr>
                    </a:solidFill>
                  </a:tcPr>
                </a:tc>
                <a:tc>
                  <a:txBody>
                    <a:bodyPr/>
                    <a:lstStyle/>
                    <a:p>
                      <a:pPr algn="r"/>
                      <a:r>
                        <a:rPr kumimoji="1" lang="en-US" altLang="ja-JP" sz="900" dirty="0"/>
                        <a:t>1,000</a:t>
                      </a:r>
                      <a:endParaRPr kumimoji="1" lang="ja-JP" altLang="en-US" sz="900" dirty="0"/>
                    </a:p>
                  </a:txBody>
                  <a:tcPr>
                    <a:solidFill>
                      <a:schemeClr val="bg1">
                        <a:lumMod val="95000"/>
                      </a:schemeClr>
                    </a:solidFill>
                  </a:tcPr>
                </a:tc>
                <a:tc>
                  <a:txBody>
                    <a:bodyPr/>
                    <a:lstStyle/>
                    <a:p>
                      <a:pPr algn="r"/>
                      <a:r>
                        <a:rPr kumimoji="1" lang="en-US" altLang="ja-JP" sz="900" dirty="0"/>
                        <a:t>0</a:t>
                      </a:r>
                      <a:endParaRPr kumimoji="1" lang="ja-JP" altLang="en-US" sz="900" dirty="0"/>
                    </a:p>
                  </a:txBody>
                  <a:tcPr>
                    <a:solidFill>
                      <a:schemeClr val="bg1">
                        <a:lumMod val="95000"/>
                      </a:schemeClr>
                    </a:solidFill>
                  </a:tcPr>
                </a:tc>
                <a:extLst>
                  <a:ext uri="{0D108BD9-81ED-4DB2-BD59-A6C34878D82A}">
                    <a16:rowId xmlns:a16="http://schemas.microsoft.com/office/drawing/2014/main" val="245856935"/>
                  </a:ext>
                </a:extLst>
              </a:tr>
              <a:tr h="0">
                <a:tc gridSpan="5">
                  <a:txBody>
                    <a:bodyPr/>
                    <a:lstStyle/>
                    <a:p>
                      <a:r>
                        <a:rPr lang="ja-JP" altLang="en-US" sz="900" b="1" dirty="0">
                          <a:solidFill>
                            <a:prstClr val="black"/>
                          </a:solidFill>
                        </a:rPr>
                        <a:t>出力部門：東京営業部（上位部門）</a:t>
                      </a:r>
                      <a:endParaRPr kumimoji="1" lang="ja-JP" altLang="en-US" sz="900" b="1" dirty="0"/>
                    </a:p>
                  </a:txBody>
                  <a:tcPr>
                    <a:lnB w="12700" cmpd="sng">
                      <a:noFill/>
                    </a:lnB>
                    <a:solidFill>
                      <a:schemeClr val="accent2"/>
                    </a:solidFill>
                  </a:tcPr>
                </a:tc>
                <a:tc hMerge="1">
                  <a:txBody>
                    <a:bodyPr/>
                    <a:lstStyle/>
                    <a:p>
                      <a:endParaRPr kumimoji="1" lang="ja-JP" altLang="en-US"/>
                    </a:p>
                  </a:txBody>
                  <a:tcPr/>
                </a:tc>
                <a:tc hMerge="1">
                  <a:txBody>
                    <a:bodyPr/>
                    <a:lstStyle/>
                    <a:p>
                      <a:endParaRPr kumimoji="1" lang="ja-JP" altLang="en-US" sz="1050" dirty="0"/>
                    </a:p>
                  </a:txBody>
                  <a:tcPr/>
                </a:tc>
                <a:tc hMerge="1">
                  <a:txBody>
                    <a:bodyPr/>
                    <a:lstStyle/>
                    <a:p>
                      <a:pPr algn="r"/>
                      <a:endParaRPr kumimoji="1" lang="ja-JP" altLang="en-US" sz="1050" dirty="0"/>
                    </a:p>
                  </a:txBody>
                  <a:tcPr/>
                </a:tc>
                <a:tc hMerge="1">
                  <a:txBody>
                    <a:bodyPr/>
                    <a:lstStyle/>
                    <a:p>
                      <a:pPr algn="r"/>
                      <a:endParaRPr kumimoji="1" lang="ja-JP" altLang="en-US" sz="1050" dirty="0"/>
                    </a:p>
                  </a:txBody>
                  <a:tcPr/>
                </a:tc>
                <a:extLst>
                  <a:ext uri="{0D108BD9-81ED-4DB2-BD59-A6C34878D82A}">
                    <a16:rowId xmlns:a16="http://schemas.microsoft.com/office/drawing/2014/main" val="964130907"/>
                  </a:ext>
                </a:extLst>
              </a:tr>
              <a:tr h="0">
                <a:tc>
                  <a:txBody>
                    <a:bodyPr/>
                    <a:lstStyle/>
                    <a:p>
                      <a:endParaRPr kumimoji="1" lang="ja-JP" altLang="en-US" sz="900" dirty="0"/>
                    </a:p>
                  </a:txBody>
                  <a:tcPr>
                    <a:lnT w="12700" cmpd="sng">
                      <a:noFill/>
                    </a:lnT>
                    <a:lnB w="12700" cmpd="sng">
                      <a:noFill/>
                    </a:lnB>
                    <a:solidFill>
                      <a:schemeClr val="accent2"/>
                    </a:solidFill>
                  </a:tcPr>
                </a:tc>
                <a:tc gridSpan="4">
                  <a:txBody>
                    <a:bodyPr/>
                    <a:lstStyle/>
                    <a:p>
                      <a:r>
                        <a:rPr lang="ja-JP" altLang="en-US" sz="900" dirty="0">
                          <a:solidFill>
                            <a:prstClr val="black"/>
                          </a:solidFill>
                        </a:rPr>
                        <a:t>上位部門間移動増減出力「出力する」</a:t>
                      </a:r>
                      <a:r>
                        <a:rPr lang="en-US" altLang="ja-JP" sz="900" dirty="0">
                          <a:solidFill>
                            <a:srgbClr val="FF0000"/>
                          </a:solidFill>
                        </a:rPr>
                        <a:t>※2020</a:t>
                      </a:r>
                      <a:r>
                        <a:rPr lang="ja-JP" altLang="en-US" sz="900" dirty="0">
                          <a:solidFill>
                            <a:srgbClr val="FF0000"/>
                          </a:solidFill>
                        </a:rPr>
                        <a:t>年版以前の出力仕様</a:t>
                      </a:r>
                      <a:endParaRPr kumimoji="1" lang="ja-JP" altLang="en-US" sz="1050" dirty="0">
                        <a:solidFill>
                          <a:srgbClr val="FF0000"/>
                        </a:solidFill>
                      </a:endParaRPr>
                    </a:p>
                  </a:txBody>
                  <a:tcPr>
                    <a:lnB w="12700" cap="flat" cmpd="sng" algn="ctr">
                      <a:noFill/>
                      <a:prstDash val="solid"/>
                      <a:round/>
                      <a:headEnd type="none" w="med" len="med"/>
                      <a:tailEnd type="none" w="med" len="med"/>
                    </a:lnB>
                    <a:solidFill>
                      <a:schemeClr val="accent2">
                        <a:lumMod val="60000"/>
                        <a:lumOff val="40000"/>
                      </a:schemeClr>
                    </a:solidFill>
                  </a:tcPr>
                </a:tc>
                <a:tc hMerge="1">
                  <a:txBody>
                    <a:bodyPr/>
                    <a:lstStyle/>
                    <a:p>
                      <a:endParaRPr kumimoji="1" lang="ja-JP" altLang="en-US" sz="1050" dirty="0"/>
                    </a:p>
                  </a:txBody>
                  <a:tcPr/>
                </a:tc>
                <a:tc hMerge="1">
                  <a:txBody>
                    <a:bodyPr/>
                    <a:lstStyle/>
                    <a:p>
                      <a:pPr algn="r"/>
                      <a:endParaRPr kumimoji="1" lang="ja-JP" altLang="en-US" sz="1050" dirty="0"/>
                    </a:p>
                  </a:txBody>
                  <a:tcPr/>
                </a:tc>
                <a:tc hMerge="1">
                  <a:txBody>
                    <a:bodyPr/>
                    <a:lstStyle/>
                    <a:p>
                      <a:pPr algn="r"/>
                      <a:endParaRPr kumimoji="1" lang="ja-JP" altLang="en-US" sz="1050" dirty="0"/>
                    </a:p>
                  </a:txBody>
                  <a:tcPr/>
                </a:tc>
                <a:extLst>
                  <a:ext uri="{0D108BD9-81ED-4DB2-BD59-A6C34878D82A}">
                    <a16:rowId xmlns:a16="http://schemas.microsoft.com/office/drawing/2014/main" val="2952723997"/>
                  </a:ext>
                </a:extLst>
              </a:tr>
              <a:tr h="0">
                <a:tc>
                  <a:txBody>
                    <a:bodyPr/>
                    <a:lstStyle/>
                    <a:p>
                      <a:endParaRPr kumimoji="1" lang="ja-JP" altLang="en-US" sz="900" dirty="0"/>
                    </a:p>
                  </a:txBody>
                  <a:tcPr>
                    <a:lnT w="12700" cmpd="sng">
                      <a:noFill/>
                    </a:lnT>
                    <a:lnB w="12700" cmpd="sng">
                      <a:noFill/>
                    </a:lnB>
                    <a:solidFill>
                      <a:schemeClr val="accent2"/>
                    </a:solidFill>
                  </a:tcPr>
                </a:tc>
                <a:tc>
                  <a:txBody>
                    <a:bodyPr/>
                    <a:lstStyle/>
                    <a:p>
                      <a:endParaRPr kumimoji="1" lang="ja-JP" altLang="en-US" sz="900" dirty="0"/>
                    </a:p>
                  </a:txBody>
                  <a:tcPr>
                    <a:lnT w="12700" cap="flat" cmpd="sng" algn="ctr">
                      <a:noFill/>
                      <a:prstDash val="solid"/>
                      <a:round/>
                      <a:headEnd type="none" w="med" len="med"/>
                      <a:tailEnd type="none" w="med" len="med"/>
                    </a:lnT>
                    <a:lnB w="12700" cmpd="sng">
                      <a:noFill/>
                    </a:lnB>
                    <a:solidFill>
                      <a:schemeClr val="accent2">
                        <a:lumMod val="60000"/>
                        <a:lumOff val="40000"/>
                      </a:schemeClr>
                    </a:solidFill>
                  </a:tcPr>
                </a:tc>
                <a:tc>
                  <a:txBody>
                    <a:bodyPr/>
                    <a:lstStyle/>
                    <a:p>
                      <a:r>
                        <a:rPr kumimoji="1" lang="ja-JP" altLang="en-US" sz="900" dirty="0"/>
                        <a:t>出力部門</a:t>
                      </a:r>
                    </a:p>
                  </a:txBody>
                  <a:tcPr>
                    <a:lnT w="12700" cap="flat" cmpd="sng" algn="ctr">
                      <a:solidFill>
                        <a:schemeClr val="bg1"/>
                      </a:solidFill>
                      <a:prstDash val="solid"/>
                      <a:round/>
                      <a:headEnd type="none" w="med" len="med"/>
                      <a:tailEnd type="none" w="med" len="med"/>
                    </a:lnT>
                    <a:solidFill>
                      <a:schemeClr val="bg1">
                        <a:lumMod val="65000"/>
                      </a:schemeClr>
                    </a:solidFill>
                  </a:tcPr>
                </a:tc>
                <a:tc>
                  <a:txBody>
                    <a:bodyPr/>
                    <a:lstStyle/>
                    <a:p>
                      <a:pPr algn="r"/>
                      <a:r>
                        <a:rPr kumimoji="1" lang="ja-JP" altLang="en-US" sz="900" dirty="0"/>
                        <a:t>増加額</a:t>
                      </a:r>
                    </a:p>
                  </a:txBody>
                  <a:tcPr>
                    <a:lnT w="12700" cap="flat" cmpd="sng" algn="ctr">
                      <a:solidFill>
                        <a:schemeClr val="bg1"/>
                      </a:solidFill>
                      <a:prstDash val="solid"/>
                      <a:round/>
                      <a:headEnd type="none" w="med" len="med"/>
                      <a:tailEnd type="none" w="med" len="med"/>
                    </a:lnT>
                    <a:solidFill>
                      <a:schemeClr val="bg1">
                        <a:lumMod val="65000"/>
                      </a:schemeClr>
                    </a:solidFill>
                  </a:tcPr>
                </a:tc>
                <a:tc>
                  <a:txBody>
                    <a:bodyPr/>
                    <a:lstStyle/>
                    <a:p>
                      <a:pPr algn="r"/>
                      <a:r>
                        <a:rPr kumimoji="1" lang="ja-JP" altLang="en-US" sz="900" dirty="0"/>
                        <a:t>減少額</a:t>
                      </a:r>
                    </a:p>
                  </a:txBody>
                  <a:tcPr>
                    <a:lnT w="12700" cap="flat" cmpd="sng" algn="ctr">
                      <a:solidFill>
                        <a:schemeClr val="bg1"/>
                      </a:solidFill>
                      <a:prstDash val="solid"/>
                      <a:round/>
                      <a:headEnd type="none" w="med" len="med"/>
                      <a:tailEnd type="none" w="med" len="med"/>
                    </a:lnT>
                    <a:solidFill>
                      <a:schemeClr val="bg1">
                        <a:lumMod val="65000"/>
                      </a:schemeClr>
                    </a:solidFill>
                  </a:tcPr>
                </a:tc>
                <a:extLst>
                  <a:ext uri="{0D108BD9-81ED-4DB2-BD59-A6C34878D82A}">
                    <a16:rowId xmlns:a16="http://schemas.microsoft.com/office/drawing/2014/main" val="3932384707"/>
                  </a:ext>
                </a:extLst>
              </a:tr>
              <a:tr h="0">
                <a:tc>
                  <a:txBody>
                    <a:bodyPr/>
                    <a:lstStyle/>
                    <a:p>
                      <a:endParaRPr kumimoji="1" lang="ja-JP" altLang="en-US" sz="900" dirty="0"/>
                    </a:p>
                  </a:txBody>
                  <a:tcPr>
                    <a:lnT w="12700" cmpd="sng">
                      <a:noFill/>
                    </a:lnT>
                    <a:lnB w="12700" cmpd="sng">
                      <a:noFill/>
                    </a:lnB>
                    <a:solidFill>
                      <a:schemeClr val="accent2"/>
                    </a:solidFill>
                  </a:tcPr>
                </a:tc>
                <a:tc>
                  <a:txBody>
                    <a:bodyPr/>
                    <a:lstStyle/>
                    <a:p>
                      <a:endParaRPr kumimoji="1" lang="ja-JP" altLang="en-US" sz="900" dirty="0"/>
                    </a:p>
                  </a:txBody>
                  <a:tcPr>
                    <a:lnT w="12700" cmpd="sng">
                      <a:noFill/>
                    </a:lnT>
                    <a:solidFill>
                      <a:schemeClr val="accent2">
                        <a:lumMod val="60000"/>
                        <a:lumOff val="40000"/>
                      </a:schemeClr>
                    </a:solidFill>
                  </a:tcPr>
                </a:tc>
                <a:tc>
                  <a:txBody>
                    <a:bodyPr/>
                    <a:lstStyle/>
                    <a:p>
                      <a:r>
                        <a:rPr kumimoji="1" lang="ja-JP" altLang="en-US" sz="900" dirty="0"/>
                        <a:t>東京営業部</a:t>
                      </a:r>
                    </a:p>
                  </a:txBody>
                  <a:tcPr>
                    <a:solidFill>
                      <a:schemeClr val="bg1">
                        <a:lumMod val="95000"/>
                      </a:schemeClr>
                    </a:solidFill>
                  </a:tcPr>
                </a:tc>
                <a:tc>
                  <a:txBody>
                    <a:bodyPr/>
                    <a:lstStyle/>
                    <a:p>
                      <a:pPr algn="r"/>
                      <a:r>
                        <a:rPr kumimoji="1" lang="en-US" altLang="ja-JP" sz="900" dirty="0"/>
                        <a:t>1,000</a:t>
                      </a:r>
                      <a:endParaRPr kumimoji="1" lang="ja-JP" altLang="en-US" sz="900" dirty="0"/>
                    </a:p>
                  </a:txBody>
                  <a:tcPr>
                    <a:solidFill>
                      <a:schemeClr val="bg1">
                        <a:lumMod val="95000"/>
                      </a:schemeClr>
                    </a:solidFill>
                  </a:tcPr>
                </a:tc>
                <a:tc>
                  <a:txBody>
                    <a:bodyPr/>
                    <a:lstStyle/>
                    <a:p>
                      <a:pPr algn="r"/>
                      <a:r>
                        <a:rPr kumimoji="1" lang="en-US" altLang="ja-JP" sz="900" dirty="0"/>
                        <a:t>1,000</a:t>
                      </a:r>
                      <a:endParaRPr kumimoji="1" lang="ja-JP" altLang="en-US" sz="900" dirty="0"/>
                    </a:p>
                  </a:txBody>
                  <a:tcPr>
                    <a:solidFill>
                      <a:schemeClr val="bg1">
                        <a:lumMod val="95000"/>
                      </a:schemeClr>
                    </a:solidFill>
                  </a:tcPr>
                </a:tc>
                <a:extLst>
                  <a:ext uri="{0D108BD9-81ED-4DB2-BD59-A6C34878D82A}">
                    <a16:rowId xmlns:a16="http://schemas.microsoft.com/office/drawing/2014/main" val="279834481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a:lnT w="12700" cmpd="sng">
                      <a:noFill/>
                    </a:lnT>
                    <a:lnB w="12700" cmpd="sng">
                      <a:noFill/>
                    </a:lnB>
                    <a:solidFill>
                      <a:schemeClr val="accent2"/>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rPr>
                        <a:t>上位部門間移動増減出力「出力しない」</a:t>
                      </a:r>
                      <a:endParaRPr kumimoji="1" lang="ja-JP" altLang="en-US" sz="900" dirty="0"/>
                    </a:p>
                  </a:txBody>
                  <a:tcPr>
                    <a:lnB w="12700" cmpd="sng">
                      <a:noFill/>
                    </a:lnB>
                    <a:solidFill>
                      <a:schemeClr val="accent2">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p>
                  </a:txBody>
                  <a:tcPr/>
                </a:tc>
                <a:tc hMerge="1">
                  <a:txBody>
                    <a:bodyPr/>
                    <a:lstStyle/>
                    <a:p>
                      <a:pPr algn="r"/>
                      <a:endParaRPr kumimoji="1" lang="ja-JP" altLang="en-US" sz="1050" dirty="0"/>
                    </a:p>
                  </a:txBody>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kumimoji="1" lang="ja-JP" altLang="en-US" sz="1050" dirty="0"/>
                    </a:p>
                  </a:txBody>
                  <a:tcPr/>
                </a:tc>
                <a:extLst>
                  <a:ext uri="{0D108BD9-81ED-4DB2-BD59-A6C34878D82A}">
                    <a16:rowId xmlns:a16="http://schemas.microsoft.com/office/drawing/2014/main" val="199049743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a:lnT w="12700" cmpd="sng">
                      <a:noFill/>
                    </a:lnT>
                    <a:lnB w="12700" cmpd="sng">
                      <a:noFill/>
                    </a:lnB>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a:lnT w="12700" cmpd="sng">
                      <a:noFill/>
                    </a:lnT>
                    <a:lnB w="12700" cmpd="sng">
                      <a:noFill/>
                    </a:lnB>
                    <a:solidFill>
                      <a:schemeClr val="accent2">
                        <a:lumMod val="60000"/>
                        <a:lumOff val="40000"/>
                      </a:schemeClr>
                    </a:solidFill>
                  </a:tcPr>
                </a:tc>
                <a:tc>
                  <a:txBody>
                    <a:bodyPr/>
                    <a:lstStyle/>
                    <a:p>
                      <a:r>
                        <a:rPr kumimoji="1" lang="ja-JP" altLang="en-US" sz="900" dirty="0"/>
                        <a:t>出力部門</a:t>
                      </a:r>
                    </a:p>
                  </a:txBody>
                  <a:tcPr>
                    <a:solidFill>
                      <a:schemeClr val="bg1">
                        <a:lumMod val="65000"/>
                      </a:schemeClr>
                    </a:solidFill>
                  </a:tcPr>
                </a:tc>
                <a:tc>
                  <a:txBody>
                    <a:bodyPr/>
                    <a:lstStyle/>
                    <a:p>
                      <a:pPr algn="r"/>
                      <a:r>
                        <a:rPr kumimoji="1" lang="ja-JP" altLang="en-US" sz="900" dirty="0"/>
                        <a:t>増加額</a:t>
                      </a:r>
                    </a:p>
                  </a:txBody>
                  <a:tcPr>
                    <a:solidFill>
                      <a:schemeClr val="bg1">
                        <a:lumMod val="65000"/>
                      </a:schemeClr>
                    </a:solidFill>
                  </a:tcPr>
                </a:tc>
                <a:tc>
                  <a:txBody>
                    <a:bodyPr/>
                    <a:lstStyle/>
                    <a:p>
                      <a:pPr algn="r"/>
                      <a:r>
                        <a:rPr kumimoji="1" lang="ja-JP" altLang="en-US" sz="900" dirty="0"/>
                        <a:t>減少額</a:t>
                      </a:r>
                    </a:p>
                  </a:txBody>
                  <a:tcPr>
                    <a:solidFill>
                      <a:schemeClr val="bg1">
                        <a:lumMod val="65000"/>
                      </a:schemeClr>
                    </a:solidFill>
                  </a:tcPr>
                </a:tc>
                <a:extLst>
                  <a:ext uri="{0D108BD9-81ED-4DB2-BD59-A6C34878D82A}">
                    <a16:rowId xmlns:a16="http://schemas.microsoft.com/office/drawing/2014/main" val="2677696343"/>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a:lnT w="12700" cmpd="sng">
                      <a:noFill/>
                    </a:lnT>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a:lnT w="12700" cmpd="sng">
                      <a:noFill/>
                    </a:lnT>
                    <a:solidFill>
                      <a:schemeClr val="accent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t>東京営業部</a:t>
                      </a:r>
                    </a:p>
                  </a:txBody>
                  <a:tcPr>
                    <a:solidFill>
                      <a:schemeClr val="bg1">
                        <a:lumMod val="95000"/>
                      </a:schemeClr>
                    </a:solidFill>
                  </a:tcPr>
                </a:tc>
                <a:tc>
                  <a:txBody>
                    <a:bodyPr/>
                    <a:lstStyle/>
                    <a:p>
                      <a:pPr algn="r"/>
                      <a:r>
                        <a:rPr kumimoji="1" lang="en-US" altLang="ja-JP" sz="900" dirty="0"/>
                        <a:t>0</a:t>
                      </a:r>
                      <a:endParaRPr kumimoji="1" lang="ja-JP" altLang="en-US" sz="900" dirty="0"/>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900" dirty="0"/>
                        <a:t>0</a:t>
                      </a:r>
                      <a:endParaRPr kumimoji="1" lang="ja-JP" altLang="en-US" sz="900" dirty="0"/>
                    </a:p>
                  </a:txBody>
                  <a:tcPr>
                    <a:solidFill>
                      <a:schemeClr val="bg1">
                        <a:lumMod val="95000"/>
                      </a:schemeClr>
                    </a:solidFill>
                  </a:tcPr>
                </a:tc>
                <a:extLst>
                  <a:ext uri="{0D108BD9-81ED-4DB2-BD59-A6C34878D82A}">
                    <a16:rowId xmlns:a16="http://schemas.microsoft.com/office/drawing/2014/main" val="295598753"/>
                  </a:ext>
                </a:extLst>
              </a:tr>
            </a:tbl>
          </a:graphicData>
        </a:graphic>
      </p:graphicFrame>
      <p:pic>
        <p:nvPicPr>
          <p:cNvPr id="16" name="Picture 2" descr="\\Mac\IOHD\Box Sync\SuperStream_2017\SS_Kairy_Illust\AI\02_FumuFumu_a.w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485"/>
          <a:stretch/>
        </p:blipFill>
        <p:spPr bwMode="auto">
          <a:xfrm>
            <a:off x="7835021" y="973527"/>
            <a:ext cx="789940" cy="91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7607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171</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　異動承認</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9" name="テキスト プレースホルダー 2"/>
          <p:cNvSpPr>
            <a:spLocks noGrp="1"/>
          </p:cNvSpPr>
          <p:nvPr>
            <p:ph type="body" sz="quarter" idx="14"/>
          </p:nvPr>
        </p:nvSpPr>
        <p:spPr>
          <a:xfrm>
            <a:off x="360000" y="879562"/>
            <a:ext cx="8424000" cy="120015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 詳細№</a:t>
            </a:r>
            <a:r>
              <a:rPr lang="en-US" altLang="ja-JP" sz="1400" b="1" dirty="0">
                <a:solidFill>
                  <a:schemeClr val="tx2"/>
                </a:solidFill>
              </a:rPr>
              <a:t>2</a:t>
            </a:r>
          </a:p>
          <a:p>
            <a:pPr lvl="0">
              <a:lnSpc>
                <a:spcPts val="1900"/>
              </a:lnSpc>
              <a:buClr>
                <a:srgbClr val="F9BE00"/>
              </a:buClr>
            </a:pPr>
            <a:r>
              <a:rPr lang="ja-JP" altLang="en-US" dirty="0">
                <a:solidFill>
                  <a:prstClr val="black"/>
                </a:solidFill>
              </a:rPr>
              <a:t>　</a:t>
            </a:r>
            <a:r>
              <a:rPr lang="ja-JP" altLang="en-US" u="sng" dirty="0">
                <a:solidFill>
                  <a:prstClr val="black"/>
                </a:solidFill>
              </a:rPr>
              <a:t>対象機能</a:t>
            </a:r>
            <a:endParaRPr lang="en-US" altLang="ja-JP" u="sng" dirty="0">
              <a:solidFill>
                <a:prstClr val="black"/>
              </a:solidFill>
            </a:endParaRPr>
          </a:p>
          <a:p>
            <a:pPr lvl="0">
              <a:lnSpc>
                <a:spcPts val="1900"/>
              </a:lnSpc>
              <a:buClr>
                <a:srgbClr val="F9BE00"/>
              </a:buClr>
            </a:pPr>
            <a:r>
              <a:rPr lang="ja-JP" altLang="en-US" dirty="0">
                <a:solidFill>
                  <a:prstClr val="black"/>
                </a:solidFill>
              </a:rPr>
              <a:t>　　異動承認</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ja-JP" altLang="en-US" u="sng" dirty="0">
                <a:solidFill>
                  <a:prstClr val="black"/>
                </a:solidFill>
              </a:rPr>
              <a:t>対応概要</a:t>
            </a:r>
            <a:endParaRPr lang="en-US" altLang="ja-JP" u="sng" dirty="0">
              <a:solidFill>
                <a:prstClr val="black"/>
              </a:solidFill>
            </a:endParaRPr>
          </a:p>
          <a:p>
            <a:pPr lvl="0">
              <a:lnSpc>
                <a:spcPts val="1900"/>
              </a:lnSpc>
              <a:buClr>
                <a:srgbClr val="F9BE00"/>
              </a:buClr>
            </a:pPr>
            <a:r>
              <a:rPr lang="ja-JP" altLang="en-US" dirty="0">
                <a:solidFill>
                  <a:prstClr val="black"/>
                </a:solidFill>
              </a:rPr>
              <a:t>　　画像・</a:t>
            </a:r>
            <a:r>
              <a:rPr lang="ja-JP" altLang="en-US" dirty="0"/>
              <a:t>添付ファイルを付けた資産の異動データにはクリップマークが表示されるようになりました</a:t>
            </a:r>
            <a:endParaRPr lang="en-US" altLang="ja-JP" dirty="0"/>
          </a:p>
          <a:p>
            <a:pPr lvl="0">
              <a:lnSpc>
                <a:spcPts val="1900"/>
              </a:lnSpc>
              <a:buClr>
                <a:srgbClr val="F9BE00"/>
              </a:buClr>
            </a:pPr>
            <a:r>
              <a:rPr lang="ja-JP" altLang="en-US" dirty="0"/>
              <a:t>　　１契約複数物件や、売買処理のリース（物件・資産情報に画像・添付可）等は、何れかの情報に</a:t>
            </a:r>
            <a:endParaRPr lang="en-US" altLang="ja-JP" dirty="0"/>
          </a:p>
          <a:p>
            <a:pPr lvl="0">
              <a:lnSpc>
                <a:spcPts val="1900"/>
              </a:lnSpc>
              <a:buClr>
                <a:srgbClr val="F9BE00"/>
              </a:buClr>
            </a:pPr>
            <a:r>
              <a:rPr lang="ja-JP" altLang="en-US" dirty="0"/>
              <a:t>　　画像・添付がおこなわれているとクリップマークが表示されます</a:t>
            </a:r>
          </a:p>
          <a:p>
            <a:pPr lvl="0">
              <a:lnSpc>
                <a:spcPts val="1900"/>
              </a:lnSpc>
              <a:buClr>
                <a:srgbClr val="F9BE00"/>
              </a:buClr>
            </a:pPr>
            <a:endParaRPr lang="en-US" altLang="ja-JP" dirty="0"/>
          </a:p>
        </p:txBody>
      </p:sp>
      <p:sp>
        <p:nvSpPr>
          <p:cNvPr id="6" name="正方形/長方形 5"/>
          <p:cNvSpPr/>
          <p:nvPr/>
        </p:nvSpPr>
        <p:spPr>
          <a:xfrm>
            <a:off x="1208576" y="2549325"/>
            <a:ext cx="723275" cy="253916"/>
          </a:xfrm>
          <a:prstGeom prst="rect">
            <a:avLst/>
          </a:prstGeom>
        </p:spPr>
        <p:txBody>
          <a:bodyPr wrap="none">
            <a:spAutoFit/>
          </a:bodyPr>
          <a:lstStyle/>
          <a:p>
            <a:r>
              <a:rPr lang="ja-JP" altLang="en-US" sz="1050" u="sng" dirty="0">
                <a:solidFill>
                  <a:prstClr val="black"/>
                </a:solidFill>
              </a:rPr>
              <a:t>異動承認</a:t>
            </a:r>
            <a:endParaRPr lang="ja-JP" altLang="en-US" sz="1050" u="sng" dirty="0"/>
          </a:p>
        </p:txBody>
      </p:sp>
      <p:pic>
        <p:nvPicPr>
          <p:cNvPr id="10" name="図 9"/>
          <p:cNvPicPr>
            <a:picLocks noChangeAspect="1"/>
          </p:cNvPicPr>
          <p:nvPr/>
        </p:nvPicPr>
        <p:blipFill>
          <a:blip r:embed="rId2"/>
          <a:stretch>
            <a:fillRect/>
          </a:stretch>
        </p:blipFill>
        <p:spPr>
          <a:xfrm>
            <a:off x="1306548" y="2766595"/>
            <a:ext cx="3960265" cy="1542961"/>
          </a:xfrm>
          <a:prstGeom prst="rect">
            <a:avLst/>
          </a:prstGeom>
        </p:spPr>
      </p:pic>
      <p:pic>
        <p:nvPicPr>
          <p:cNvPr id="8" name="図 7"/>
          <p:cNvPicPr>
            <a:picLocks noChangeAspect="1"/>
          </p:cNvPicPr>
          <p:nvPr/>
        </p:nvPicPr>
        <p:blipFill rotWithShape="1">
          <a:blip r:embed="rId3"/>
          <a:srcRect l="16909" t="16059" r="662" b="5738"/>
          <a:stretch/>
        </p:blipFill>
        <p:spPr>
          <a:xfrm>
            <a:off x="5040052" y="2766595"/>
            <a:ext cx="2808312" cy="1656183"/>
          </a:xfrm>
          <a:prstGeom prst="rect">
            <a:avLst/>
          </a:prstGeom>
          <a:ln w="3175">
            <a:solidFill>
              <a:schemeClr val="tx2"/>
            </a:solidFill>
          </a:ln>
        </p:spPr>
      </p:pic>
      <p:sp>
        <p:nvSpPr>
          <p:cNvPr id="11" name="正方形/長方形 10"/>
          <p:cNvSpPr/>
          <p:nvPr/>
        </p:nvSpPr>
        <p:spPr>
          <a:xfrm>
            <a:off x="2037536" y="4031592"/>
            <a:ext cx="360040" cy="2852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2"/>
          <p:cNvSpPr txBox="1">
            <a:spLocks/>
          </p:cNvSpPr>
          <p:nvPr/>
        </p:nvSpPr>
        <p:spPr>
          <a:xfrm>
            <a:off x="323528" y="4254942"/>
            <a:ext cx="1869971"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注意事項</a:t>
            </a:r>
            <a:endParaRPr lang="en-US" altLang="ja-JP" sz="825" u="sng" dirty="0">
              <a:solidFill>
                <a:prstClr val="black"/>
              </a:solidFill>
              <a:latin typeface="メイリオ"/>
              <a:ea typeface="メイリオ"/>
            </a:endParaRPr>
          </a:p>
        </p:txBody>
      </p:sp>
      <p:sp>
        <p:nvSpPr>
          <p:cNvPr id="20" name="正方形/長方形 19"/>
          <p:cNvSpPr/>
          <p:nvPr/>
        </p:nvSpPr>
        <p:spPr>
          <a:xfrm>
            <a:off x="498488" y="4470966"/>
            <a:ext cx="8538008" cy="438582"/>
          </a:xfrm>
          <a:prstGeom prst="rect">
            <a:avLst/>
          </a:prstGeom>
        </p:spPr>
        <p:txBody>
          <a:bodyPr wrap="square">
            <a:spAutoFit/>
          </a:bodyPr>
          <a:lstStyle/>
          <a:p>
            <a:pPr lvl="0" defTabSz="685800">
              <a:defRPr/>
            </a:pPr>
            <a:r>
              <a:rPr lang="ja-JP" altLang="en-US" sz="1125" dirty="0">
                <a:solidFill>
                  <a:srgbClr val="FF0000"/>
                </a:solidFill>
              </a:rPr>
              <a:t>・バージョンアップ前に入力した異動データにはクリップマークは表示されません</a:t>
            </a:r>
            <a:endParaRPr lang="en-US" altLang="ja-JP" sz="1125" dirty="0">
              <a:solidFill>
                <a:srgbClr val="FF0000"/>
              </a:solidFill>
            </a:endParaRPr>
          </a:p>
          <a:p>
            <a:pPr lvl="0" defTabSz="685800">
              <a:defRPr/>
            </a:pPr>
            <a:r>
              <a:rPr lang="ja-JP" altLang="en-US" sz="1125" dirty="0">
                <a:solidFill>
                  <a:srgbClr val="FF0000"/>
                </a:solidFill>
              </a:rPr>
              <a:t>・一括異動時にはクリップマークは表示されません</a:t>
            </a:r>
            <a:endParaRPr lang="en-US" altLang="ja-JP" sz="1125" dirty="0">
              <a:solidFill>
                <a:srgbClr val="FF0000"/>
              </a:solidFill>
            </a:endParaRPr>
          </a:p>
        </p:txBody>
      </p:sp>
      <p:pic>
        <p:nvPicPr>
          <p:cNvPr id="21" name="Picture 2" descr="\\Mac\IOHD\Box Sync\SuperStream_2017\SS_Kairy_Illust\AI\06_Point_RB.w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2361"/>
          <a:stretch/>
        </p:blipFill>
        <p:spPr bwMode="auto">
          <a:xfrm>
            <a:off x="448962" y="3060197"/>
            <a:ext cx="1569085" cy="1178911"/>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6201280" y="2929843"/>
            <a:ext cx="1502640" cy="8143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011551" y="3856989"/>
            <a:ext cx="2008720" cy="103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03372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表 27"/>
          <p:cNvGraphicFramePr>
            <a:graphicFrameLocks noGrp="1"/>
          </p:cNvGraphicFramePr>
          <p:nvPr>
            <p:extLst>
              <p:ext uri="{D42A27DB-BD31-4B8C-83A1-F6EECF244321}">
                <p14:modId xmlns:p14="http://schemas.microsoft.com/office/powerpoint/2010/main" val="2891176346"/>
              </p:ext>
            </p:extLst>
          </p:nvPr>
        </p:nvGraphicFramePr>
        <p:xfrm>
          <a:off x="4109657" y="2659506"/>
          <a:ext cx="4566800" cy="704332"/>
        </p:xfrm>
        <a:graphic>
          <a:graphicData uri="http://schemas.openxmlformats.org/drawingml/2006/table">
            <a:tbl>
              <a:tblPr firstRow="1" bandRow="1">
                <a:tableStyleId>{21E4AEA4-8DFA-4A89-87EB-49C32662AFE0}</a:tableStyleId>
              </a:tblPr>
              <a:tblGrid>
                <a:gridCol w="913360">
                  <a:extLst>
                    <a:ext uri="{9D8B030D-6E8A-4147-A177-3AD203B41FA5}">
                      <a16:colId xmlns:a16="http://schemas.microsoft.com/office/drawing/2014/main" val="3172896143"/>
                    </a:ext>
                  </a:extLst>
                </a:gridCol>
                <a:gridCol w="913360">
                  <a:extLst>
                    <a:ext uri="{9D8B030D-6E8A-4147-A177-3AD203B41FA5}">
                      <a16:colId xmlns:a16="http://schemas.microsoft.com/office/drawing/2014/main" val="2377537334"/>
                    </a:ext>
                  </a:extLst>
                </a:gridCol>
                <a:gridCol w="913360">
                  <a:extLst>
                    <a:ext uri="{9D8B030D-6E8A-4147-A177-3AD203B41FA5}">
                      <a16:colId xmlns:a16="http://schemas.microsoft.com/office/drawing/2014/main" val="2768074817"/>
                    </a:ext>
                  </a:extLst>
                </a:gridCol>
                <a:gridCol w="913360">
                  <a:extLst>
                    <a:ext uri="{9D8B030D-6E8A-4147-A177-3AD203B41FA5}">
                      <a16:colId xmlns:a16="http://schemas.microsoft.com/office/drawing/2014/main" val="946655111"/>
                    </a:ext>
                  </a:extLst>
                </a:gridCol>
                <a:gridCol w="913360">
                  <a:extLst>
                    <a:ext uri="{9D8B030D-6E8A-4147-A177-3AD203B41FA5}">
                      <a16:colId xmlns:a16="http://schemas.microsoft.com/office/drawing/2014/main" val="1588002444"/>
                    </a:ext>
                  </a:extLst>
                </a:gridCol>
              </a:tblGrid>
              <a:tr h="182920">
                <a:tc>
                  <a:txBody>
                    <a:bodyPr/>
                    <a:lstStyle/>
                    <a:p>
                      <a:pPr algn="l" fontAlgn="ctr"/>
                      <a:endParaRPr lang="ja-JP" sz="900" b="0" i="0" u="none" strike="noStrike" dirty="0">
                        <a:solidFill>
                          <a:srgbClr val="1F497D"/>
                        </a:solidFill>
                        <a:effectLst/>
                        <a:latin typeface="+mj-lt"/>
                        <a:ea typeface="ＭＳ Ｐゴシック" panose="020B0600070205080204" pitchFamily="50" charset="-128"/>
                      </a:endParaRPr>
                    </a:p>
                  </a:txBody>
                  <a:tcPr marL="9525" marR="9525" marT="9525" marB="0" anchor="ctr"/>
                </a:tc>
                <a:tc>
                  <a:txBody>
                    <a:bodyPr/>
                    <a:lstStyle/>
                    <a:p>
                      <a:pPr algn="l" fontAlgn="ctr"/>
                      <a:r>
                        <a:rPr lang="ja-JP" altLang="en-US" sz="900" u="none" strike="noStrike" dirty="0">
                          <a:effectLst/>
                        </a:rPr>
                        <a:t>前期</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gridSpan="3">
                  <a:txBody>
                    <a:bodyPr/>
                    <a:lstStyle/>
                    <a:p>
                      <a:pPr algn="l" fontAlgn="ctr"/>
                      <a:r>
                        <a:rPr lang="ja-JP" altLang="en-US" sz="900" u="none" strike="noStrike" dirty="0">
                          <a:effectLst/>
                        </a:rPr>
                        <a:t>当期</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hMerge="1">
                  <a:txBody>
                    <a:bodyPr/>
                    <a:lstStyle/>
                    <a:p>
                      <a:pPr algn="l" fontAlgn="ctr"/>
                      <a:endParaRPr lang="ja-JP" sz="1050" b="0" i="0" u="none" strike="noStrike" dirty="0">
                        <a:solidFill>
                          <a:srgbClr val="1F497D"/>
                        </a:solidFill>
                        <a:effectLst/>
                        <a:latin typeface="+mj-lt"/>
                        <a:ea typeface="游ゴシック" panose="020B0400000000000000" pitchFamily="50" charset="-128"/>
                      </a:endParaRPr>
                    </a:p>
                  </a:txBody>
                  <a:tcPr marL="9525" marR="9525" marT="9525" marB="0" anchor="ctr"/>
                </a:tc>
                <a:tc hMerge="1">
                  <a:txBody>
                    <a:bodyPr/>
                    <a:lstStyle/>
                    <a:p>
                      <a:pPr algn="l" fontAlgn="ctr"/>
                      <a:endParaRPr lang="ja-JP" sz="1050" b="0" i="0" u="none" strike="noStrike" dirty="0">
                        <a:solidFill>
                          <a:srgbClr val="1F497D"/>
                        </a:solidFill>
                        <a:effectLst/>
                        <a:latin typeface="+mj-lt"/>
                        <a:ea typeface="游ゴシック" panose="020B0400000000000000" pitchFamily="50" charset="-128"/>
                      </a:endParaRPr>
                    </a:p>
                  </a:txBody>
                  <a:tcPr marL="9525" marR="9525" marT="9525" marB="0" anchor="ctr"/>
                </a:tc>
                <a:extLst>
                  <a:ext uri="{0D108BD9-81ED-4DB2-BD59-A6C34878D82A}">
                    <a16:rowId xmlns:a16="http://schemas.microsoft.com/office/drawing/2014/main" val="31995195"/>
                  </a:ext>
                </a:extLst>
              </a:tr>
              <a:tr h="260706">
                <a:tc>
                  <a:txBody>
                    <a:bodyPr/>
                    <a:lstStyle/>
                    <a:p>
                      <a:pPr algn="l" fontAlgn="ctr"/>
                      <a:r>
                        <a:rPr kumimoji="1" lang="ja-JP" altLang="en-US" sz="900" b="1" i="0" u="none" strike="noStrike" kern="1200" dirty="0">
                          <a:solidFill>
                            <a:schemeClr val="dk1"/>
                          </a:solidFill>
                          <a:effectLst/>
                          <a:latin typeface="+mn-lt"/>
                          <a:ea typeface="+mn-ea"/>
                          <a:cs typeface="+mn-cs"/>
                        </a:rPr>
                        <a:t>＜月単位＞</a:t>
                      </a:r>
                      <a:endParaRPr kumimoji="1" lang="ja-JP" altLang="ja-JP" sz="900" b="1" i="0" u="none" strike="noStrike" kern="1200" dirty="0">
                        <a:solidFill>
                          <a:schemeClr val="bg1"/>
                        </a:solidFill>
                        <a:effectLst/>
                        <a:latin typeface="+mn-lt"/>
                        <a:ea typeface="游ゴシック" panose="020B0400000000000000" pitchFamily="50" charset="-128"/>
                        <a:cs typeface="+mn-cs"/>
                      </a:endParaRPr>
                    </a:p>
                  </a:txBody>
                  <a:tcPr marL="9525" marR="9525" marT="9525" marB="0" anchor="ctr"/>
                </a:tc>
                <a:tc>
                  <a:txBody>
                    <a:bodyPr/>
                    <a:lstStyle/>
                    <a:p>
                      <a:pPr algn="l" fontAlgn="ctr"/>
                      <a:r>
                        <a:rPr lang="en-US" altLang="ja-JP" sz="900" u="none" strike="noStrike" dirty="0">
                          <a:effectLst/>
                        </a:rPr>
                        <a:t>3</a:t>
                      </a:r>
                      <a:r>
                        <a:rPr lang="en-US" sz="900" u="none" strike="noStrike" dirty="0">
                          <a:effectLst/>
                        </a:rPr>
                        <a:t>月</a:t>
                      </a:r>
                      <a:endParaRPr lang="ja-JP" sz="900" b="0" i="0" u="none" strike="noStrike" dirty="0">
                        <a:solidFill>
                          <a:schemeClr val="bg1"/>
                        </a:solidFill>
                        <a:effectLst/>
                        <a:latin typeface="+mj-lt"/>
                        <a:ea typeface="游ゴシック" panose="020B0400000000000000" pitchFamily="50" charset="-128"/>
                      </a:endParaRPr>
                    </a:p>
                  </a:txBody>
                  <a:tcPr marL="9525" marR="9525" marT="9525" marB="0" anchor="ctr"/>
                </a:tc>
                <a:tc>
                  <a:txBody>
                    <a:bodyPr/>
                    <a:lstStyle/>
                    <a:p>
                      <a:pPr algn="l" fontAlgn="ctr"/>
                      <a:r>
                        <a:rPr lang="en-US" sz="900" u="none" strike="noStrike" dirty="0">
                          <a:effectLst/>
                        </a:rPr>
                        <a:t>4月</a:t>
                      </a:r>
                      <a:endParaRPr lang="ja-JP" sz="900" b="0" i="0" u="none" strike="noStrike" dirty="0">
                        <a:solidFill>
                          <a:schemeClr val="bg1"/>
                        </a:solidFill>
                        <a:effectLst/>
                        <a:latin typeface="+mj-lt"/>
                        <a:ea typeface="游ゴシック" panose="020B0400000000000000" pitchFamily="50"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a:effectLst/>
                        </a:rPr>
                        <a:t>5月</a:t>
                      </a:r>
                      <a:r>
                        <a:rPr lang="ja-JP" altLang="en-US" sz="900" u="none" strike="noStrike" dirty="0">
                          <a:effectLst/>
                        </a:rPr>
                        <a:t>（</a:t>
                      </a:r>
                      <a:r>
                        <a:rPr lang="en-US" altLang="ja-JP" sz="900" u="none" strike="noStrike" dirty="0">
                          <a:effectLst/>
                        </a:rPr>
                        <a:t>※</a:t>
                      </a:r>
                      <a:r>
                        <a:rPr lang="ja-JP" altLang="en-US" sz="900" u="none" strike="noStrike" dirty="0">
                          <a:effectLst/>
                        </a:rPr>
                        <a:t>処分月）</a:t>
                      </a:r>
                      <a:endParaRPr kumimoji="1" lang="ja-JP" altLang="ja-JP" sz="900" b="0" i="0" u="none" strike="noStrike" kern="1200" dirty="0">
                        <a:solidFill>
                          <a:schemeClr val="bg1"/>
                        </a:solidFill>
                        <a:effectLst/>
                        <a:latin typeface="+mn-lt"/>
                        <a:ea typeface="游ゴシック" panose="020B0400000000000000" pitchFamily="50" charset="-128"/>
                        <a:cs typeface="+mn-cs"/>
                      </a:endParaRPr>
                    </a:p>
                  </a:txBody>
                  <a:tcPr marL="9525" marR="9525" marT="9525" marB="0" anchor="ctr"/>
                </a:tc>
                <a:tc>
                  <a:txBody>
                    <a:bodyPr/>
                    <a:lstStyle/>
                    <a:p>
                      <a:pPr algn="l" fontAlgn="ctr"/>
                      <a:r>
                        <a:rPr lang="en-US" sz="900" u="none" strike="noStrike" dirty="0">
                          <a:effectLst/>
                        </a:rPr>
                        <a:t>6月</a:t>
                      </a:r>
                      <a:endParaRPr lang="ja-JP" sz="900" b="0" i="0" u="none" strike="noStrike" dirty="0">
                        <a:solidFill>
                          <a:schemeClr val="bg1"/>
                        </a:solidFill>
                        <a:effectLst/>
                        <a:latin typeface="+mj-lt"/>
                        <a:ea typeface="游ゴシック" panose="020B0400000000000000" pitchFamily="50" charset="-128"/>
                      </a:endParaRPr>
                    </a:p>
                  </a:txBody>
                  <a:tcPr marL="9525" marR="9525" marT="9525" marB="0" anchor="ctr"/>
                </a:tc>
                <a:extLst>
                  <a:ext uri="{0D108BD9-81ED-4DB2-BD59-A6C34878D82A}">
                    <a16:rowId xmlns:a16="http://schemas.microsoft.com/office/drawing/2014/main" val="3726553460"/>
                  </a:ext>
                </a:extLst>
              </a:tr>
              <a:tr h="260706">
                <a:tc>
                  <a:txBody>
                    <a:bodyPr/>
                    <a:lstStyle/>
                    <a:p>
                      <a:pPr algn="l" fontAlgn="ctr"/>
                      <a:r>
                        <a:rPr lang="ja-JP" altLang="en-US" sz="900" u="none" strike="noStrike" dirty="0">
                          <a:effectLst/>
                        </a:rPr>
                        <a:t>一部処分資産</a:t>
                      </a:r>
                      <a:endParaRPr lang="ja-JP" sz="900" b="0" i="0" u="none" strike="noStrike" dirty="0">
                        <a:solidFill>
                          <a:srgbClr val="1F497D"/>
                        </a:solidFill>
                        <a:effectLst/>
                        <a:latin typeface="+mj-lt"/>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rPr>
                        <a:t>1,000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effectLst/>
                        </a:rPr>
                        <a:t>1,000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effectLst/>
                        </a:rPr>
                        <a:t>700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effectLst/>
                        </a:rPr>
                        <a:t>700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extLst>
                  <a:ext uri="{0D108BD9-81ED-4DB2-BD59-A6C34878D82A}">
                    <a16:rowId xmlns:a16="http://schemas.microsoft.com/office/drawing/2014/main" val="1481613885"/>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2094978326"/>
              </p:ext>
            </p:extLst>
          </p:nvPr>
        </p:nvGraphicFramePr>
        <p:xfrm>
          <a:off x="4103949" y="4349296"/>
          <a:ext cx="2952327" cy="454702"/>
        </p:xfrm>
        <a:graphic>
          <a:graphicData uri="http://schemas.openxmlformats.org/drawingml/2006/table">
            <a:tbl>
              <a:tblPr firstRow="1" bandRow="1">
                <a:tableStyleId>{21E4AEA4-8DFA-4A89-87EB-49C32662AFE0}</a:tableStyleId>
              </a:tblPr>
              <a:tblGrid>
                <a:gridCol w="984109">
                  <a:extLst>
                    <a:ext uri="{9D8B030D-6E8A-4147-A177-3AD203B41FA5}">
                      <a16:colId xmlns:a16="http://schemas.microsoft.com/office/drawing/2014/main" val="2813982688"/>
                    </a:ext>
                  </a:extLst>
                </a:gridCol>
                <a:gridCol w="984109">
                  <a:extLst>
                    <a:ext uri="{9D8B030D-6E8A-4147-A177-3AD203B41FA5}">
                      <a16:colId xmlns:a16="http://schemas.microsoft.com/office/drawing/2014/main" val="509323916"/>
                    </a:ext>
                  </a:extLst>
                </a:gridCol>
                <a:gridCol w="984109">
                  <a:extLst>
                    <a:ext uri="{9D8B030D-6E8A-4147-A177-3AD203B41FA5}">
                      <a16:colId xmlns:a16="http://schemas.microsoft.com/office/drawing/2014/main" val="860566980"/>
                    </a:ext>
                  </a:extLst>
                </a:gridCol>
              </a:tblGrid>
              <a:tr h="227351">
                <a:tc>
                  <a:txBody>
                    <a:bodyPr/>
                    <a:lstStyle/>
                    <a:p>
                      <a:pPr algn="l" fontAlgn="ctr"/>
                      <a:r>
                        <a:rPr lang="ja-JP" sz="900" u="none" strike="noStrike" dirty="0">
                          <a:solidFill>
                            <a:schemeClr val="tx1"/>
                          </a:solidFill>
                          <a:effectLst/>
                        </a:rPr>
                        <a:t>＜年単位＞</a:t>
                      </a:r>
                      <a:endParaRPr lang="ja-JP" sz="9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sz="900" u="none" strike="noStrike" dirty="0">
                          <a:effectLst/>
                        </a:rPr>
                        <a:t>前期</a:t>
                      </a:r>
                      <a:endParaRPr lang="ja-JP" sz="900" b="0" i="0" u="none" strike="noStrike" dirty="0">
                        <a:solidFill>
                          <a:srgbClr val="1F497D"/>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sz="900" u="none" strike="noStrike" dirty="0">
                          <a:effectLst/>
                        </a:rPr>
                        <a:t>当期</a:t>
                      </a:r>
                      <a:endParaRPr lang="ja-JP" sz="900" b="0" i="0" u="none" strike="noStrike" dirty="0">
                        <a:solidFill>
                          <a:srgbClr val="1F497D"/>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0539438"/>
                  </a:ext>
                </a:extLst>
              </a:tr>
              <a:tr h="227351">
                <a:tc>
                  <a:txBody>
                    <a:bodyPr/>
                    <a:lstStyle/>
                    <a:p>
                      <a:pPr algn="l" fontAlgn="ctr"/>
                      <a:r>
                        <a:rPr lang="ja-JP" sz="900" u="none" strike="noStrike" dirty="0">
                          <a:effectLst/>
                        </a:rPr>
                        <a:t>一部処分資産</a:t>
                      </a:r>
                      <a:endParaRPr lang="ja-JP" sz="900" b="0" i="0" u="none" strike="noStrike" dirty="0">
                        <a:solidFill>
                          <a:srgbClr val="1F497D"/>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sz="900" u="none" strike="noStrike" dirty="0">
                          <a:effectLst/>
                        </a:rPr>
                        <a:t>1,000</a:t>
                      </a:r>
                      <a:endParaRPr lang="ja-JP" sz="900" b="0" i="0" u="none" strike="noStrike" dirty="0">
                        <a:solidFill>
                          <a:srgbClr val="1F497D"/>
                        </a:solidFill>
                        <a:effectLst/>
                        <a:latin typeface="Arial" panose="020B0604020202020204" pitchFamily="34" charset="0"/>
                        <a:ea typeface="游ゴシック" panose="020B0400000000000000" pitchFamily="50" charset="-128"/>
                      </a:endParaRPr>
                    </a:p>
                  </a:txBody>
                  <a:tcPr marL="9525" marR="9525" marT="9525" marB="0" anchor="ctr"/>
                </a:tc>
                <a:tc>
                  <a:txBody>
                    <a:bodyPr/>
                    <a:lstStyle/>
                    <a:p>
                      <a:pPr algn="r" fontAlgn="ctr"/>
                      <a:r>
                        <a:rPr lang="en-US" altLang="ja-JP" sz="900" u="none" strike="noStrike" dirty="0">
                          <a:solidFill>
                            <a:schemeClr val="accent6"/>
                          </a:solidFill>
                          <a:effectLst/>
                        </a:rPr>
                        <a:t>2,100</a:t>
                      </a:r>
                      <a:endParaRPr lang="ja-JP" sz="900" b="0" i="0" u="none" strike="noStrike" dirty="0">
                        <a:solidFill>
                          <a:schemeClr val="accent6"/>
                        </a:solidFill>
                        <a:effectLst/>
                        <a:latin typeface="Arial" panose="020B0604020202020204" pitchFamily="34" charset="0"/>
                        <a:ea typeface="游ゴシック" panose="020B0400000000000000" pitchFamily="50" charset="-128"/>
                      </a:endParaRPr>
                    </a:p>
                  </a:txBody>
                  <a:tcPr marL="9525" marR="9525" marT="9525" marB="0" anchor="ctr"/>
                </a:tc>
                <a:extLst>
                  <a:ext uri="{0D108BD9-81ED-4DB2-BD59-A6C34878D82A}">
                    <a16:rowId xmlns:a16="http://schemas.microsoft.com/office/drawing/2014/main" val="3422634560"/>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4131156628"/>
              </p:ext>
            </p:extLst>
          </p:nvPr>
        </p:nvGraphicFramePr>
        <p:xfrm>
          <a:off x="4099876" y="3629216"/>
          <a:ext cx="2952327" cy="454702"/>
        </p:xfrm>
        <a:graphic>
          <a:graphicData uri="http://schemas.openxmlformats.org/drawingml/2006/table">
            <a:tbl>
              <a:tblPr firstRow="1" bandRow="1">
                <a:tableStyleId>{21E4AEA4-8DFA-4A89-87EB-49C32662AFE0}</a:tableStyleId>
              </a:tblPr>
              <a:tblGrid>
                <a:gridCol w="984109">
                  <a:extLst>
                    <a:ext uri="{9D8B030D-6E8A-4147-A177-3AD203B41FA5}">
                      <a16:colId xmlns:a16="http://schemas.microsoft.com/office/drawing/2014/main" val="2813982688"/>
                    </a:ext>
                  </a:extLst>
                </a:gridCol>
                <a:gridCol w="984109">
                  <a:extLst>
                    <a:ext uri="{9D8B030D-6E8A-4147-A177-3AD203B41FA5}">
                      <a16:colId xmlns:a16="http://schemas.microsoft.com/office/drawing/2014/main" val="509323916"/>
                    </a:ext>
                  </a:extLst>
                </a:gridCol>
                <a:gridCol w="984109">
                  <a:extLst>
                    <a:ext uri="{9D8B030D-6E8A-4147-A177-3AD203B41FA5}">
                      <a16:colId xmlns:a16="http://schemas.microsoft.com/office/drawing/2014/main" val="860566980"/>
                    </a:ext>
                  </a:extLst>
                </a:gridCol>
              </a:tblGrid>
              <a:tr h="227351">
                <a:tc>
                  <a:txBody>
                    <a:bodyPr/>
                    <a:lstStyle/>
                    <a:p>
                      <a:pPr algn="l" fontAlgn="ctr"/>
                      <a:r>
                        <a:rPr lang="ja-JP" sz="900" b="1" u="none" strike="noStrike" dirty="0">
                          <a:solidFill>
                            <a:schemeClr val="tx1"/>
                          </a:solidFill>
                          <a:effectLst/>
                        </a:rPr>
                        <a:t>＜年単位＞</a:t>
                      </a:r>
                      <a:endParaRPr lang="ja-JP" sz="900" b="1"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sz="900" u="none" strike="noStrike" dirty="0">
                          <a:effectLst/>
                        </a:rPr>
                        <a:t>前期</a:t>
                      </a:r>
                      <a:endParaRPr lang="ja-JP" sz="900" b="0" i="0" u="none" strike="noStrike" dirty="0">
                        <a:solidFill>
                          <a:srgbClr val="1F497D"/>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sz="900" u="none" strike="noStrike" dirty="0">
                          <a:effectLst/>
                        </a:rPr>
                        <a:t>当期</a:t>
                      </a:r>
                      <a:endParaRPr lang="ja-JP" sz="900" b="0" i="0" u="none" strike="noStrike" dirty="0">
                        <a:solidFill>
                          <a:srgbClr val="1F497D"/>
                        </a:solidFill>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0539438"/>
                  </a:ext>
                </a:extLst>
              </a:tr>
              <a:tr h="227351">
                <a:tc>
                  <a:txBody>
                    <a:bodyPr/>
                    <a:lstStyle/>
                    <a:p>
                      <a:pPr algn="l" fontAlgn="ctr"/>
                      <a:r>
                        <a:rPr lang="ja-JP" sz="900" u="none" strike="noStrike" dirty="0">
                          <a:effectLst/>
                        </a:rPr>
                        <a:t>一部処分資産</a:t>
                      </a:r>
                      <a:endParaRPr lang="ja-JP" sz="900" b="0" i="0" u="none" strike="noStrike" dirty="0">
                        <a:solidFill>
                          <a:srgbClr val="1F497D"/>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sz="900" u="none" strike="noStrike" dirty="0">
                          <a:effectLst/>
                        </a:rPr>
                        <a:t>1,000</a:t>
                      </a:r>
                      <a:endParaRPr lang="ja-JP" sz="900" b="0" i="0" u="none" strike="noStrike" dirty="0">
                        <a:solidFill>
                          <a:srgbClr val="1F497D"/>
                        </a:solidFill>
                        <a:effectLst/>
                        <a:latin typeface="Arial" panose="020B0604020202020204" pitchFamily="34" charset="0"/>
                        <a:ea typeface="游ゴシック" panose="020B0400000000000000" pitchFamily="50" charset="-128"/>
                      </a:endParaRPr>
                    </a:p>
                  </a:txBody>
                  <a:tcPr marL="9525" marR="9525" marT="9525" marB="0" anchor="ctr"/>
                </a:tc>
                <a:tc>
                  <a:txBody>
                    <a:bodyPr/>
                    <a:lstStyle/>
                    <a:p>
                      <a:pPr algn="r" fontAlgn="ctr"/>
                      <a:r>
                        <a:rPr lang="en-US" sz="900" u="none" strike="noStrike" dirty="0">
                          <a:solidFill>
                            <a:schemeClr val="accent6"/>
                          </a:solidFill>
                          <a:effectLst/>
                        </a:rPr>
                        <a:t>2,400</a:t>
                      </a:r>
                      <a:endParaRPr lang="ja-JP" sz="900" b="0" i="0" u="none" strike="noStrike" dirty="0">
                        <a:solidFill>
                          <a:schemeClr val="accent6"/>
                        </a:solidFill>
                        <a:effectLst/>
                        <a:latin typeface="Arial" panose="020B0604020202020204" pitchFamily="34" charset="0"/>
                        <a:ea typeface="游ゴシック" panose="020B0400000000000000" pitchFamily="50" charset="-128"/>
                      </a:endParaRPr>
                    </a:p>
                  </a:txBody>
                  <a:tcPr marL="9525" marR="9525" marT="9525" marB="0" anchor="ctr"/>
                </a:tc>
                <a:extLst>
                  <a:ext uri="{0D108BD9-81ED-4DB2-BD59-A6C34878D82A}">
                    <a16:rowId xmlns:a16="http://schemas.microsoft.com/office/drawing/2014/main" val="3422634560"/>
                  </a:ext>
                </a:extLst>
              </a:tr>
            </a:tbl>
          </a:graphicData>
        </a:graphic>
      </p:graphicFrame>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172</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　減価償却履歴表</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9" name="テキスト プレースホルダー 2"/>
          <p:cNvSpPr>
            <a:spLocks noGrp="1"/>
          </p:cNvSpPr>
          <p:nvPr>
            <p:ph type="body" sz="quarter" idx="14"/>
          </p:nvPr>
        </p:nvSpPr>
        <p:spPr>
          <a:xfrm>
            <a:off x="360001" y="879561"/>
            <a:ext cx="3415807" cy="3610663"/>
          </a:xfrm>
        </p:spPr>
        <p:txBody>
          <a:body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 詳細№</a:t>
            </a:r>
            <a:r>
              <a:rPr lang="en-US" altLang="ja-JP" sz="1400" b="1" dirty="0">
                <a:solidFill>
                  <a:schemeClr val="tx2"/>
                </a:solidFill>
              </a:rPr>
              <a:t>3</a:t>
            </a:r>
          </a:p>
          <a:p>
            <a:pPr lvl="0">
              <a:lnSpc>
                <a:spcPts val="1900"/>
              </a:lnSpc>
              <a:buClr>
                <a:srgbClr val="F9BE00"/>
              </a:buClr>
            </a:pPr>
            <a:r>
              <a:rPr lang="ja-JP" altLang="en-US" dirty="0">
                <a:solidFill>
                  <a:prstClr val="black"/>
                </a:solidFill>
              </a:rPr>
              <a:t>　</a:t>
            </a:r>
            <a:r>
              <a:rPr lang="ja-JP" altLang="en-US" u="sng" dirty="0">
                <a:solidFill>
                  <a:prstClr val="black"/>
                </a:solidFill>
              </a:rPr>
              <a:t>対象機能</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zh-TW" altLang="en-US" dirty="0">
                <a:solidFill>
                  <a:prstClr val="black"/>
                </a:solidFill>
              </a:rPr>
              <a:t>減価償却履歴表</a:t>
            </a:r>
            <a:endParaRPr lang="en-US" altLang="zh-TW" dirty="0">
              <a:solidFill>
                <a:prstClr val="black"/>
              </a:solidFill>
            </a:endParaRPr>
          </a:p>
          <a:p>
            <a:pPr lvl="0">
              <a:lnSpc>
                <a:spcPts val="1900"/>
              </a:lnSpc>
              <a:buClr>
                <a:srgbClr val="F9BE00"/>
              </a:buClr>
            </a:pPr>
            <a:r>
              <a:rPr lang="ja-JP" altLang="en-US" dirty="0">
                <a:solidFill>
                  <a:prstClr val="black"/>
                </a:solidFill>
              </a:rPr>
              <a:t>　</a:t>
            </a:r>
            <a:r>
              <a:rPr lang="ja-JP" altLang="en-US" u="sng" dirty="0">
                <a:solidFill>
                  <a:prstClr val="black"/>
                </a:solidFill>
              </a:rPr>
              <a:t>対応概要</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ja-JP" altLang="en-US" dirty="0"/>
              <a:t>帳票形式＝</a:t>
            </a:r>
            <a:r>
              <a:rPr lang="en-US" altLang="ja-JP" dirty="0"/>
              <a:t>“</a:t>
            </a:r>
            <a:r>
              <a:rPr lang="ja-JP" altLang="en-US" dirty="0"/>
              <a:t>年単位</a:t>
            </a:r>
            <a:r>
              <a:rPr lang="en-US" altLang="ja-JP" dirty="0"/>
              <a:t>”</a:t>
            </a:r>
            <a:r>
              <a:rPr lang="ja-JP" altLang="en-US" dirty="0"/>
              <a:t>で出力した結果に</a:t>
            </a:r>
            <a:endParaRPr lang="en-US" altLang="ja-JP" dirty="0"/>
          </a:p>
          <a:p>
            <a:pPr lvl="0">
              <a:lnSpc>
                <a:spcPts val="1900"/>
              </a:lnSpc>
              <a:buClr>
                <a:srgbClr val="F9BE00"/>
              </a:buClr>
            </a:pPr>
            <a:r>
              <a:rPr lang="ja-JP" altLang="en-US" dirty="0"/>
              <a:t>　　一部処分分も加算して出力されるように</a:t>
            </a:r>
            <a:endParaRPr lang="en-US" altLang="ja-JP" dirty="0"/>
          </a:p>
          <a:p>
            <a:pPr lvl="0">
              <a:lnSpc>
                <a:spcPts val="1900"/>
              </a:lnSpc>
              <a:buClr>
                <a:srgbClr val="F9BE00"/>
              </a:buClr>
            </a:pPr>
            <a:r>
              <a:rPr lang="ja-JP" altLang="en-US" dirty="0"/>
              <a:t>　　なりました</a:t>
            </a:r>
            <a:endParaRPr lang="en-US" altLang="ja-JP" dirty="0"/>
          </a:p>
          <a:p>
            <a:r>
              <a:rPr lang="ja-JP" altLang="en-US" dirty="0"/>
              <a:t>　　</a:t>
            </a:r>
            <a:r>
              <a:rPr lang="ja-JP" altLang="ja-JP" dirty="0"/>
              <a:t>資産状態「現存資産」</a:t>
            </a:r>
            <a:r>
              <a:rPr lang="ja-JP" altLang="en-US" dirty="0"/>
              <a:t>は</a:t>
            </a:r>
            <a:endParaRPr lang="en-US" altLang="ja-JP" dirty="0"/>
          </a:p>
          <a:p>
            <a:r>
              <a:rPr lang="en-US" altLang="ja-JP" dirty="0">
                <a:solidFill>
                  <a:srgbClr val="FF0000"/>
                </a:solidFill>
              </a:rPr>
              <a:t>      </a:t>
            </a:r>
            <a:r>
              <a:rPr lang="ja-JP" altLang="ja-JP" dirty="0">
                <a:solidFill>
                  <a:srgbClr val="FF0000"/>
                </a:solidFill>
              </a:rPr>
              <a:t>一部処分後を含めた現存する資産を出力対象</a:t>
            </a:r>
            <a:endParaRPr lang="en-US" altLang="ja-JP" dirty="0">
              <a:solidFill>
                <a:srgbClr val="FF0000"/>
              </a:solidFill>
            </a:endParaRPr>
          </a:p>
          <a:p>
            <a:r>
              <a:rPr lang="ja-JP" altLang="en-US" dirty="0"/>
              <a:t>　　</a:t>
            </a:r>
            <a:r>
              <a:rPr lang="ja-JP" altLang="ja-JP" dirty="0"/>
              <a:t>資産状態「処分資産」</a:t>
            </a:r>
            <a:r>
              <a:rPr lang="ja-JP" altLang="en-US" dirty="0"/>
              <a:t>は</a:t>
            </a:r>
            <a:endParaRPr lang="en-US" altLang="ja-JP" dirty="0"/>
          </a:p>
          <a:p>
            <a:r>
              <a:rPr lang="ja-JP" altLang="en-US" dirty="0"/>
              <a:t>　　</a:t>
            </a:r>
            <a:r>
              <a:rPr lang="ja-JP" altLang="ja-JP" dirty="0"/>
              <a:t>全部処分済資産を出力対象</a:t>
            </a:r>
          </a:p>
          <a:p>
            <a:r>
              <a:rPr lang="ja-JP" altLang="en-US" dirty="0"/>
              <a:t>　　</a:t>
            </a:r>
            <a:r>
              <a:rPr lang="ja-JP" altLang="ja-JP" dirty="0"/>
              <a:t>資産状態「現存資産と処分資産」</a:t>
            </a:r>
            <a:r>
              <a:rPr lang="ja-JP" altLang="en-US" dirty="0"/>
              <a:t>は</a:t>
            </a:r>
            <a:endParaRPr lang="en-US" altLang="ja-JP" dirty="0"/>
          </a:p>
          <a:p>
            <a:r>
              <a:rPr lang="ja-JP" altLang="en-US" dirty="0"/>
              <a:t>　　その両方を出力対象</a:t>
            </a:r>
            <a:endParaRPr lang="ja-JP" altLang="ja-JP" dirty="0"/>
          </a:p>
        </p:txBody>
      </p:sp>
      <p:sp>
        <p:nvSpPr>
          <p:cNvPr id="29" name="左カーブ矢印 28"/>
          <p:cNvSpPr/>
          <p:nvPr/>
        </p:nvSpPr>
        <p:spPr>
          <a:xfrm rot="2455162">
            <a:off x="7308677" y="3341502"/>
            <a:ext cx="279601" cy="747099"/>
          </a:xfrm>
          <a:prstGeom prst="curvedLef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tx1"/>
              </a:solidFill>
            </a:endParaRPr>
          </a:p>
        </p:txBody>
      </p:sp>
      <p:sp>
        <p:nvSpPr>
          <p:cNvPr id="30" name="角丸四角形 29"/>
          <p:cNvSpPr/>
          <p:nvPr/>
        </p:nvSpPr>
        <p:spPr>
          <a:xfrm>
            <a:off x="5940151" y="3090072"/>
            <a:ext cx="2772309" cy="25874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rot="20037799">
            <a:off x="7223440" y="3747001"/>
            <a:ext cx="1196377" cy="461665"/>
          </a:xfrm>
          <a:prstGeom prst="rect">
            <a:avLst/>
          </a:prstGeom>
          <a:noFill/>
        </p:spPr>
        <p:txBody>
          <a:bodyPr wrap="square" rtlCol="0">
            <a:spAutoFit/>
          </a:bodyPr>
          <a:lstStyle/>
          <a:p>
            <a:r>
              <a:rPr kumimoji="1" lang="ja-JP" altLang="en-US" sz="1200" b="1" dirty="0">
                <a:solidFill>
                  <a:schemeClr val="accent6"/>
                </a:solidFill>
              </a:rPr>
              <a:t>月単位と</a:t>
            </a:r>
            <a:endParaRPr kumimoji="1" lang="en-US" altLang="ja-JP" sz="1200" b="1" dirty="0">
              <a:solidFill>
                <a:schemeClr val="accent6"/>
              </a:solidFill>
            </a:endParaRPr>
          </a:p>
          <a:p>
            <a:r>
              <a:rPr kumimoji="1" lang="ja-JP" altLang="en-US" sz="1200" b="1" dirty="0">
                <a:solidFill>
                  <a:schemeClr val="accent6"/>
                </a:solidFill>
              </a:rPr>
              <a:t>年単位で一致</a:t>
            </a:r>
          </a:p>
        </p:txBody>
      </p:sp>
      <p:sp>
        <p:nvSpPr>
          <p:cNvPr id="34" name="角丸四角形 33"/>
          <p:cNvSpPr/>
          <p:nvPr/>
        </p:nvSpPr>
        <p:spPr>
          <a:xfrm>
            <a:off x="6048164" y="3828701"/>
            <a:ext cx="1019644" cy="2552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表 16"/>
          <p:cNvGraphicFramePr>
            <a:graphicFrameLocks noGrp="1"/>
          </p:cNvGraphicFramePr>
          <p:nvPr>
            <p:extLst>
              <p:ext uri="{D42A27DB-BD31-4B8C-83A1-F6EECF244321}">
                <p14:modId xmlns:p14="http://schemas.microsoft.com/office/powerpoint/2010/main" val="1758505558"/>
              </p:ext>
            </p:extLst>
          </p:nvPr>
        </p:nvGraphicFramePr>
        <p:xfrm>
          <a:off x="4109656" y="1236398"/>
          <a:ext cx="4566800" cy="1011316"/>
        </p:xfrm>
        <a:graphic>
          <a:graphicData uri="http://schemas.openxmlformats.org/drawingml/2006/table">
            <a:tbl>
              <a:tblPr firstRow="1" bandRow="1">
                <a:tableStyleId>{93296810-A885-4BE3-A3E7-6D5BEEA58F35}</a:tableStyleId>
              </a:tblPr>
              <a:tblGrid>
                <a:gridCol w="913360">
                  <a:extLst>
                    <a:ext uri="{9D8B030D-6E8A-4147-A177-3AD203B41FA5}">
                      <a16:colId xmlns:a16="http://schemas.microsoft.com/office/drawing/2014/main" val="3172896143"/>
                    </a:ext>
                  </a:extLst>
                </a:gridCol>
                <a:gridCol w="913360">
                  <a:extLst>
                    <a:ext uri="{9D8B030D-6E8A-4147-A177-3AD203B41FA5}">
                      <a16:colId xmlns:a16="http://schemas.microsoft.com/office/drawing/2014/main" val="2377537334"/>
                    </a:ext>
                  </a:extLst>
                </a:gridCol>
                <a:gridCol w="913360">
                  <a:extLst>
                    <a:ext uri="{9D8B030D-6E8A-4147-A177-3AD203B41FA5}">
                      <a16:colId xmlns:a16="http://schemas.microsoft.com/office/drawing/2014/main" val="2768074817"/>
                    </a:ext>
                  </a:extLst>
                </a:gridCol>
                <a:gridCol w="913360">
                  <a:extLst>
                    <a:ext uri="{9D8B030D-6E8A-4147-A177-3AD203B41FA5}">
                      <a16:colId xmlns:a16="http://schemas.microsoft.com/office/drawing/2014/main" val="946655111"/>
                    </a:ext>
                  </a:extLst>
                </a:gridCol>
                <a:gridCol w="913360">
                  <a:extLst>
                    <a:ext uri="{9D8B030D-6E8A-4147-A177-3AD203B41FA5}">
                      <a16:colId xmlns:a16="http://schemas.microsoft.com/office/drawing/2014/main" val="1588002444"/>
                    </a:ext>
                  </a:extLst>
                </a:gridCol>
              </a:tblGrid>
              <a:tr h="182920">
                <a:tc>
                  <a:txBody>
                    <a:bodyPr/>
                    <a:lstStyle/>
                    <a:p>
                      <a:pPr algn="l" fontAlgn="ctr"/>
                      <a:endParaRPr lang="ja-JP" sz="900" b="0" i="0" u="none" strike="noStrike" dirty="0">
                        <a:solidFill>
                          <a:srgbClr val="1F497D"/>
                        </a:solidFill>
                        <a:effectLst/>
                        <a:latin typeface="+mj-lt"/>
                        <a:ea typeface="ＭＳ Ｐゴシック" panose="020B0600070205080204" pitchFamily="50" charset="-128"/>
                      </a:endParaRPr>
                    </a:p>
                  </a:txBody>
                  <a:tcPr marL="9525" marR="9525" marT="9525" marB="0" anchor="ctr">
                    <a:solidFill>
                      <a:schemeClr val="bg1"/>
                    </a:solidFill>
                  </a:tcPr>
                </a:tc>
                <a:tc>
                  <a:txBody>
                    <a:bodyPr/>
                    <a:lstStyle/>
                    <a:p>
                      <a:pPr algn="l" fontAlgn="ctr"/>
                      <a:r>
                        <a:rPr lang="ja-JP" altLang="en-US" sz="900" u="none" strike="noStrike" dirty="0">
                          <a:effectLst/>
                        </a:rPr>
                        <a:t>前期</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gridSpan="3">
                  <a:txBody>
                    <a:bodyPr/>
                    <a:lstStyle/>
                    <a:p>
                      <a:pPr algn="l" fontAlgn="ctr"/>
                      <a:r>
                        <a:rPr lang="ja-JP" altLang="en-US" sz="900" u="none" strike="noStrike" dirty="0">
                          <a:effectLst/>
                        </a:rPr>
                        <a:t>当期</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hMerge="1">
                  <a:txBody>
                    <a:bodyPr/>
                    <a:lstStyle/>
                    <a:p>
                      <a:pPr algn="l" fontAlgn="ctr"/>
                      <a:endParaRPr lang="ja-JP" sz="1050" b="0" i="0" u="none" strike="noStrike" dirty="0">
                        <a:solidFill>
                          <a:srgbClr val="1F497D"/>
                        </a:solidFill>
                        <a:effectLst/>
                        <a:latin typeface="+mj-lt"/>
                        <a:ea typeface="游ゴシック" panose="020B0400000000000000" pitchFamily="50" charset="-128"/>
                      </a:endParaRPr>
                    </a:p>
                  </a:txBody>
                  <a:tcPr marL="9525" marR="9525" marT="9525" marB="0" anchor="ctr"/>
                </a:tc>
                <a:tc hMerge="1">
                  <a:txBody>
                    <a:bodyPr/>
                    <a:lstStyle/>
                    <a:p>
                      <a:pPr algn="l" fontAlgn="ctr"/>
                      <a:endParaRPr lang="ja-JP" sz="1050" b="0" i="0" u="none" strike="noStrike" dirty="0">
                        <a:solidFill>
                          <a:srgbClr val="1F497D"/>
                        </a:solidFill>
                        <a:effectLst/>
                        <a:latin typeface="+mj-lt"/>
                        <a:ea typeface="游ゴシック" panose="020B0400000000000000" pitchFamily="50" charset="-128"/>
                      </a:endParaRPr>
                    </a:p>
                  </a:txBody>
                  <a:tcPr marL="9525" marR="9525" marT="9525" marB="0" anchor="ctr"/>
                </a:tc>
                <a:extLst>
                  <a:ext uri="{0D108BD9-81ED-4DB2-BD59-A6C34878D82A}">
                    <a16:rowId xmlns:a16="http://schemas.microsoft.com/office/drawing/2014/main" val="31995195"/>
                  </a:ext>
                </a:extLst>
              </a:tr>
              <a:tr h="260706">
                <a:tc>
                  <a:txBody>
                    <a:bodyPr/>
                    <a:lstStyle/>
                    <a:p>
                      <a:pPr algn="l" fontAlgn="ctr"/>
                      <a:r>
                        <a:rPr kumimoji="1" lang="ja-JP" altLang="en-US" sz="900" b="0" i="0" u="none" strike="noStrike" kern="1200" dirty="0">
                          <a:solidFill>
                            <a:schemeClr val="bg1"/>
                          </a:solidFill>
                          <a:effectLst/>
                          <a:latin typeface="+mn-lt"/>
                          <a:ea typeface="+mn-ea"/>
                          <a:cs typeface="+mn-cs"/>
                        </a:rPr>
                        <a:t>資産状態</a:t>
                      </a:r>
                      <a:endParaRPr kumimoji="1" lang="ja-JP" altLang="ja-JP" sz="900" b="0" i="0" u="none" strike="noStrike" kern="1200" dirty="0">
                        <a:solidFill>
                          <a:schemeClr val="bg1"/>
                        </a:solidFill>
                        <a:effectLst/>
                        <a:latin typeface="+mn-lt"/>
                        <a:ea typeface="游ゴシック" panose="020B0400000000000000" pitchFamily="50" charset="-128"/>
                        <a:cs typeface="+mn-cs"/>
                      </a:endParaRPr>
                    </a:p>
                  </a:txBody>
                  <a:tcPr marL="9525" marR="9525" marT="9525" marB="0" anchor="ctr">
                    <a:solidFill>
                      <a:schemeClr val="accent6"/>
                    </a:solidFill>
                  </a:tcPr>
                </a:tc>
                <a:tc>
                  <a:txBody>
                    <a:bodyPr/>
                    <a:lstStyle/>
                    <a:p>
                      <a:pPr algn="l" fontAlgn="ctr"/>
                      <a:r>
                        <a:rPr lang="en-US" altLang="ja-JP" sz="900" u="none" strike="noStrike" dirty="0">
                          <a:solidFill>
                            <a:schemeClr val="bg1"/>
                          </a:solidFill>
                          <a:effectLst/>
                        </a:rPr>
                        <a:t>3</a:t>
                      </a:r>
                      <a:r>
                        <a:rPr lang="en-US" sz="900" u="none" strike="noStrike" dirty="0">
                          <a:solidFill>
                            <a:schemeClr val="bg1"/>
                          </a:solidFill>
                          <a:effectLst/>
                        </a:rPr>
                        <a:t>月</a:t>
                      </a:r>
                      <a:endParaRPr lang="ja-JP" sz="900" b="0" i="0" u="none" strike="noStrike" dirty="0">
                        <a:solidFill>
                          <a:schemeClr val="bg1"/>
                        </a:solidFill>
                        <a:effectLst/>
                        <a:latin typeface="+mj-lt"/>
                        <a:ea typeface="游ゴシック" panose="020B0400000000000000" pitchFamily="50" charset="-128"/>
                      </a:endParaRPr>
                    </a:p>
                  </a:txBody>
                  <a:tcPr marL="9525" marR="9525" marT="9525" marB="0" anchor="ctr">
                    <a:solidFill>
                      <a:schemeClr val="accent6"/>
                    </a:solidFill>
                  </a:tcPr>
                </a:tc>
                <a:tc>
                  <a:txBody>
                    <a:bodyPr/>
                    <a:lstStyle/>
                    <a:p>
                      <a:pPr algn="l" fontAlgn="ctr"/>
                      <a:r>
                        <a:rPr lang="en-US" sz="900" u="none" strike="noStrike" dirty="0">
                          <a:solidFill>
                            <a:schemeClr val="bg1"/>
                          </a:solidFill>
                          <a:effectLst/>
                        </a:rPr>
                        <a:t>4月</a:t>
                      </a:r>
                      <a:endParaRPr lang="ja-JP" sz="900" b="0" i="0" u="none" strike="noStrike" dirty="0">
                        <a:solidFill>
                          <a:schemeClr val="bg1"/>
                        </a:solidFill>
                        <a:effectLst/>
                        <a:latin typeface="+mj-lt"/>
                        <a:ea typeface="游ゴシック" panose="020B0400000000000000" pitchFamily="50" charset="-128"/>
                      </a:endParaRPr>
                    </a:p>
                  </a:txBody>
                  <a:tcPr marL="9525" marR="9525" marT="9525" marB="0" anchor="ctr">
                    <a:solidFill>
                      <a:schemeClr val="accent6"/>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a:solidFill>
                            <a:schemeClr val="bg1"/>
                          </a:solidFill>
                          <a:effectLst/>
                        </a:rPr>
                        <a:t>5月</a:t>
                      </a:r>
                      <a:r>
                        <a:rPr lang="ja-JP" altLang="en-US" sz="900" u="none" strike="noStrike" dirty="0">
                          <a:solidFill>
                            <a:schemeClr val="bg1"/>
                          </a:solidFill>
                          <a:effectLst/>
                        </a:rPr>
                        <a:t>（</a:t>
                      </a:r>
                      <a:r>
                        <a:rPr lang="en-US" altLang="ja-JP" sz="900" u="none" strike="noStrike" dirty="0">
                          <a:solidFill>
                            <a:schemeClr val="bg1"/>
                          </a:solidFill>
                          <a:effectLst/>
                        </a:rPr>
                        <a:t>※</a:t>
                      </a:r>
                      <a:r>
                        <a:rPr lang="ja-JP" altLang="en-US" sz="900" u="none" strike="noStrike" dirty="0">
                          <a:solidFill>
                            <a:schemeClr val="bg1"/>
                          </a:solidFill>
                          <a:effectLst/>
                        </a:rPr>
                        <a:t>処分月）</a:t>
                      </a:r>
                      <a:endParaRPr kumimoji="1" lang="ja-JP" altLang="ja-JP" sz="900" b="0" i="0" u="none" strike="noStrike" kern="1200" dirty="0">
                        <a:solidFill>
                          <a:schemeClr val="bg1"/>
                        </a:solidFill>
                        <a:effectLst/>
                        <a:latin typeface="+mn-lt"/>
                        <a:ea typeface="游ゴシック" panose="020B0400000000000000" pitchFamily="50" charset="-128"/>
                        <a:cs typeface="+mn-cs"/>
                      </a:endParaRPr>
                    </a:p>
                  </a:txBody>
                  <a:tcPr marL="9525" marR="9525" marT="9525" marB="0" anchor="ctr">
                    <a:solidFill>
                      <a:schemeClr val="accent6"/>
                    </a:solidFill>
                  </a:tcPr>
                </a:tc>
                <a:tc>
                  <a:txBody>
                    <a:bodyPr/>
                    <a:lstStyle/>
                    <a:p>
                      <a:pPr algn="l" fontAlgn="ctr"/>
                      <a:r>
                        <a:rPr lang="en-US" sz="900" u="none" strike="noStrike" dirty="0">
                          <a:solidFill>
                            <a:schemeClr val="bg1"/>
                          </a:solidFill>
                          <a:effectLst/>
                        </a:rPr>
                        <a:t>6月</a:t>
                      </a:r>
                      <a:endParaRPr lang="ja-JP" sz="900" b="0" i="0" u="none" strike="noStrike" dirty="0">
                        <a:solidFill>
                          <a:schemeClr val="bg1"/>
                        </a:solidFill>
                        <a:effectLst/>
                        <a:latin typeface="+mj-lt"/>
                        <a:ea typeface="游ゴシック" panose="020B0400000000000000" pitchFamily="50" charset="-128"/>
                      </a:endParaRPr>
                    </a:p>
                  </a:txBody>
                  <a:tcPr marL="9525" marR="9525" marT="9525" marB="0" anchor="ctr">
                    <a:solidFill>
                      <a:schemeClr val="accent6"/>
                    </a:solidFill>
                  </a:tcPr>
                </a:tc>
                <a:extLst>
                  <a:ext uri="{0D108BD9-81ED-4DB2-BD59-A6C34878D82A}">
                    <a16:rowId xmlns:a16="http://schemas.microsoft.com/office/drawing/2014/main" val="3726553460"/>
                  </a:ext>
                </a:extLst>
              </a:tr>
              <a:tr h="260706">
                <a:tc>
                  <a:txBody>
                    <a:bodyPr/>
                    <a:lstStyle/>
                    <a:p>
                      <a:pPr algn="l" fontAlgn="ctr"/>
                      <a:r>
                        <a:rPr lang="ja-JP" altLang="en-US" sz="900" b="0" i="0" u="none" strike="noStrike" dirty="0">
                          <a:solidFill>
                            <a:schemeClr val="dk1"/>
                          </a:solidFill>
                          <a:effectLst/>
                          <a:latin typeface="+mn-lt"/>
                          <a:ea typeface="+mn-ea"/>
                        </a:rPr>
                        <a:t>一部処分資産（現存分）</a:t>
                      </a:r>
                      <a:endParaRPr lang="ja-JP" sz="900" b="0" i="0" u="none" strike="noStrike" dirty="0">
                        <a:solidFill>
                          <a:srgbClr val="1F497D"/>
                        </a:solidFill>
                        <a:effectLst/>
                        <a:latin typeface="+mj-lt"/>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rPr>
                        <a:t>700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effectLst/>
                        </a:rPr>
                        <a:t>700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effectLst/>
                        </a:rPr>
                        <a:t>700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effectLst/>
                        </a:rPr>
                        <a:t>700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extLst>
                  <a:ext uri="{0D108BD9-81ED-4DB2-BD59-A6C34878D82A}">
                    <a16:rowId xmlns:a16="http://schemas.microsoft.com/office/drawing/2014/main" val="1481613885"/>
                  </a:ext>
                </a:extLst>
              </a:tr>
              <a:tr h="260706">
                <a:tc>
                  <a:txBody>
                    <a:bodyPr/>
                    <a:lstStyle/>
                    <a:p>
                      <a:pPr algn="l" fontAlgn="ctr"/>
                      <a:r>
                        <a:rPr lang="ja-JP" sz="900" u="none" strike="noStrike" dirty="0">
                          <a:effectLst/>
                        </a:rPr>
                        <a:t>一部処分資</a:t>
                      </a:r>
                      <a:r>
                        <a:rPr lang="ja-JP" altLang="en-US" sz="900" u="none" strike="noStrike" dirty="0">
                          <a:effectLst/>
                        </a:rPr>
                        <a:t>産（処分分）</a:t>
                      </a:r>
                      <a:endParaRPr lang="en-US" altLang="ja-JP" sz="900" u="none" strike="noStrike" dirty="0">
                        <a:effectLst/>
                      </a:endParaRPr>
                    </a:p>
                  </a:txBody>
                  <a:tcPr marL="9525" marR="9525" marT="9525" marB="0" anchor="ctr"/>
                </a:tc>
                <a:tc>
                  <a:txBody>
                    <a:bodyPr/>
                    <a:lstStyle/>
                    <a:p>
                      <a:pPr algn="r" fontAlgn="ctr"/>
                      <a:r>
                        <a:rPr lang="en-US" altLang="ja-JP" sz="900" u="none" strike="noStrike" dirty="0">
                          <a:effectLst/>
                        </a:rPr>
                        <a:t>300</a:t>
                      </a:r>
                      <a:endParaRPr lang="ja-JP" sz="900" b="0" i="0" u="none" strike="noStrike" dirty="0">
                        <a:solidFill>
                          <a:srgbClr val="1F497D"/>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solidFill>
                            <a:schemeClr val="accent6"/>
                          </a:solidFill>
                          <a:effectLst/>
                        </a:rPr>
                        <a:t>300</a:t>
                      </a:r>
                      <a:endParaRPr lang="ja-JP" sz="900" b="0" i="0" u="none" strike="noStrike" dirty="0">
                        <a:solidFill>
                          <a:schemeClr val="accent6"/>
                        </a:solidFill>
                        <a:effectLst/>
                        <a:latin typeface="+mj-lt"/>
                        <a:ea typeface="游ゴシック" panose="020B0400000000000000" pitchFamily="50" charset="-128"/>
                      </a:endParaRPr>
                    </a:p>
                  </a:txBody>
                  <a:tcPr marL="9525" marR="9525" marT="9525" marB="0" anchor="ctr"/>
                </a:tc>
                <a:tc>
                  <a:txBody>
                    <a:bodyPr/>
                    <a:lstStyle/>
                    <a:p>
                      <a:pPr algn="r" fontAlgn="ctr"/>
                      <a:r>
                        <a:rPr lang="en-US" altLang="ja-JP" sz="900" u="none" strike="noStrike" dirty="0">
                          <a:solidFill>
                            <a:schemeClr val="accent6"/>
                          </a:solidFill>
                          <a:effectLst/>
                        </a:rPr>
                        <a:t>0</a:t>
                      </a:r>
                      <a:endParaRPr lang="ja-JP" sz="900" b="0" i="0" u="none" strike="noStrike" dirty="0">
                        <a:solidFill>
                          <a:schemeClr val="accent6"/>
                        </a:solidFill>
                        <a:effectLst/>
                        <a:latin typeface="+mj-lt"/>
                        <a:ea typeface="游ゴシック" panose="020B0400000000000000" pitchFamily="50" charset="-128"/>
                      </a:endParaRPr>
                    </a:p>
                  </a:txBody>
                  <a:tcPr marL="9525" marR="9525" marT="9525" marB="0" anchor="ctr"/>
                </a:tc>
                <a:tc>
                  <a:txBody>
                    <a:bodyPr/>
                    <a:lstStyle/>
                    <a:p>
                      <a:pPr algn="r" fontAlgn="ctr"/>
                      <a:r>
                        <a:rPr lang="ja-JP" altLang="en-US" sz="900" u="none" strike="noStrike" dirty="0">
                          <a:solidFill>
                            <a:schemeClr val="accent6"/>
                          </a:solidFill>
                          <a:effectLst/>
                        </a:rPr>
                        <a:t>０</a:t>
                      </a:r>
                      <a:endParaRPr lang="ja-JP" sz="900" b="0" i="0" u="none" strike="noStrike" dirty="0">
                        <a:solidFill>
                          <a:schemeClr val="accent6"/>
                        </a:solidFill>
                        <a:effectLst/>
                        <a:latin typeface="+mj-lt"/>
                        <a:ea typeface="游ゴシック" panose="020B0400000000000000" pitchFamily="50" charset="-128"/>
                      </a:endParaRPr>
                    </a:p>
                  </a:txBody>
                  <a:tcPr marL="9525" marR="9525" marT="9525" marB="0" anchor="ctr"/>
                </a:tc>
                <a:extLst>
                  <a:ext uri="{0D108BD9-81ED-4DB2-BD59-A6C34878D82A}">
                    <a16:rowId xmlns:a16="http://schemas.microsoft.com/office/drawing/2014/main" val="2958611697"/>
                  </a:ext>
                </a:extLst>
              </a:tr>
            </a:tbl>
          </a:graphicData>
        </a:graphic>
      </p:graphicFrame>
      <p:sp>
        <p:nvSpPr>
          <p:cNvPr id="19" name="正方形/長方形 18"/>
          <p:cNvSpPr/>
          <p:nvPr/>
        </p:nvSpPr>
        <p:spPr>
          <a:xfrm>
            <a:off x="4026232" y="4083918"/>
            <a:ext cx="1056700" cy="253916"/>
          </a:xfrm>
          <a:prstGeom prst="rect">
            <a:avLst/>
          </a:prstGeom>
        </p:spPr>
        <p:txBody>
          <a:bodyPr wrap="none">
            <a:spAutoFit/>
          </a:bodyPr>
          <a:lstStyle/>
          <a:p>
            <a:r>
              <a:rPr lang="en-US" altLang="ja-JP" sz="1050" u="sng" dirty="0">
                <a:solidFill>
                  <a:prstClr val="black"/>
                </a:solidFill>
              </a:rPr>
              <a:t>2020</a:t>
            </a:r>
            <a:r>
              <a:rPr lang="ja-JP" altLang="en-US" sz="1050" u="sng" dirty="0">
                <a:solidFill>
                  <a:prstClr val="black"/>
                </a:solidFill>
              </a:rPr>
              <a:t>年版以前</a:t>
            </a:r>
            <a:endParaRPr lang="ja-JP" altLang="en-US" sz="1050" u="sng" dirty="0"/>
          </a:p>
        </p:txBody>
      </p:sp>
      <p:sp>
        <p:nvSpPr>
          <p:cNvPr id="27" name="正方形/長方形 26"/>
          <p:cNvSpPr/>
          <p:nvPr/>
        </p:nvSpPr>
        <p:spPr>
          <a:xfrm>
            <a:off x="4022158" y="3373410"/>
            <a:ext cx="787395" cy="253916"/>
          </a:xfrm>
          <a:prstGeom prst="rect">
            <a:avLst/>
          </a:prstGeom>
        </p:spPr>
        <p:txBody>
          <a:bodyPr wrap="none">
            <a:spAutoFit/>
          </a:bodyPr>
          <a:lstStyle/>
          <a:p>
            <a:r>
              <a:rPr lang="en-US" altLang="ja-JP" sz="1050" u="sng" dirty="0">
                <a:solidFill>
                  <a:prstClr val="black"/>
                </a:solidFill>
              </a:rPr>
              <a:t>2021</a:t>
            </a:r>
            <a:r>
              <a:rPr lang="ja-JP" altLang="en-US" sz="1050" u="sng" dirty="0">
                <a:solidFill>
                  <a:prstClr val="black"/>
                </a:solidFill>
              </a:rPr>
              <a:t>年版</a:t>
            </a:r>
            <a:endParaRPr lang="ja-JP" altLang="en-US" sz="1050" u="sng" dirty="0"/>
          </a:p>
        </p:txBody>
      </p:sp>
      <p:pic>
        <p:nvPicPr>
          <p:cNvPr id="33" name="Picture 9" descr="\\Mac\IOHD\Box Sync\SuperStream_2017\SS_Kairy_Illust\AI\10_Kochira_Desu_Left.w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117"/>
          <a:stretch/>
        </p:blipFill>
        <p:spPr bwMode="auto">
          <a:xfrm>
            <a:off x="7276404" y="3799448"/>
            <a:ext cx="1580072" cy="932542"/>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プレースホルダー 2"/>
          <p:cNvSpPr txBox="1">
            <a:spLocks/>
          </p:cNvSpPr>
          <p:nvPr/>
        </p:nvSpPr>
        <p:spPr>
          <a:xfrm>
            <a:off x="3851920" y="994287"/>
            <a:ext cx="2658587" cy="28131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50000"/>
              </a:lnSpc>
              <a:buClr>
                <a:srgbClr val="F9BE00"/>
              </a:buClr>
            </a:pPr>
            <a:r>
              <a:rPr lang="ja-JP" altLang="en-US" sz="1050" dirty="0">
                <a:solidFill>
                  <a:prstClr val="black"/>
                </a:solidFill>
              </a:rPr>
              <a:t>例）</a:t>
            </a:r>
            <a:r>
              <a:rPr lang="en-US" altLang="ja-JP" sz="1050" dirty="0">
                <a:solidFill>
                  <a:prstClr val="black"/>
                </a:solidFill>
              </a:rPr>
              <a:t>5</a:t>
            </a:r>
            <a:r>
              <a:rPr lang="ja-JP" altLang="en-US" sz="1050" dirty="0">
                <a:solidFill>
                  <a:prstClr val="black"/>
                </a:solidFill>
              </a:rPr>
              <a:t>月に一部処分を実施した資産</a:t>
            </a:r>
          </a:p>
        </p:txBody>
      </p:sp>
      <p:sp>
        <p:nvSpPr>
          <p:cNvPr id="21" name="テキスト プレースホルダー 2"/>
          <p:cNvSpPr txBox="1">
            <a:spLocks/>
          </p:cNvSpPr>
          <p:nvPr/>
        </p:nvSpPr>
        <p:spPr>
          <a:xfrm>
            <a:off x="3995936" y="2290431"/>
            <a:ext cx="2448272" cy="28131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50000"/>
              </a:lnSpc>
              <a:buClr>
                <a:srgbClr val="F9BE00"/>
              </a:buClr>
            </a:pPr>
            <a:endParaRPr lang="ja-JP" altLang="en-US" sz="1050" dirty="0">
              <a:solidFill>
                <a:prstClr val="black"/>
              </a:solidFill>
            </a:endParaRPr>
          </a:p>
        </p:txBody>
      </p:sp>
      <p:sp>
        <p:nvSpPr>
          <p:cNvPr id="22" name="テキスト プレースホルダー 2"/>
          <p:cNvSpPr txBox="1">
            <a:spLocks/>
          </p:cNvSpPr>
          <p:nvPr/>
        </p:nvSpPr>
        <p:spPr>
          <a:xfrm>
            <a:off x="3848591" y="2425614"/>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減価償却履歴表</a:t>
            </a:r>
            <a:endParaRPr lang="en-US" altLang="ja-JP" sz="825" u="sng" dirty="0">
              <a:solidFill>
                <a:prstClr val="black"/>
              </a:solidFill>
              <a:latin typeface="メイリオ"/>
              <a:ea typeface="メイリオ"/>
            </a:endParaRPr>
          </a:p>
        </p:txBody>
      </p:sp>
      <p:cxnSp>
        <p:nvCxnSpPr>
          <p:cNvPr id="25" name="直線矢印コネクタ 24"/>
          <p:cNvCxnSpPr/>
          <p:nvPr/>
        </p:nvCxnSpPr>
        <p:spPr>
          <a:xfrm flipH="1">
            <a:off x="6393057" y="2284534"/>
            <a:ext cx="1" cy="35922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705385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173</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　固定資産台帳（詳細）</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9" name="テキスト プレースホルダー 2"/>
          <p:cNvSpPr>
            <a:spLocks noGrp="1"/>
          </p:cNvSpPr>
          <p:nvPr>
            <p:ph type="body" sz="quarter" idx="14"/>
          </p:nvPr>
        </p:nvSpPr>
        <p:spPr>
          <a:xfrm>
            <a:off x="360000" y="879562"/>
            <a:ext cx="8424000" cy="1207752"/>
          </a:xfrm>
        </p:spPr>
        <p:txBody>
          <a:body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 詳細№</a:t>
            </a:r>
            <a:r>
              <a:rPr lang="en-US" altLang="ja-JP" sz="1400" b="1" dirty="0">
                <a:solidFill>
                  <a:schemeClr val="tx2"/>
                </a:solidFill>
              </a:rPr>
              <a:t>4</a:t>
            </a:r>
          </a:p>
          <a:p>
            <a:pPr lvl="0">
              <a:lnSpc>
                <a:spcPts val="1900"/>
              </a:lnSpc>
              <a:buClr>
                <a:srgbClr val="F9BE00"/>
              </a:buClr>
            </a:pPr>
            <a:r>
              <a:rPr lang="ja-JP" altLang="en-US" dirty="0">
                <a:solidFill>
                  <a:prstClr val="black"/>
                </a:solidFill>
              </a:rPr>
              <a:t>　</a:t>
            </a:r>
            <a:r>
              <a:rPr lang="ja-JP" altLang="en-US" u="sng" dirty="0">
                <a:solidFill>
                  <a:prstClr val="black"/>
                </a:solidFill>
              </a:rPr>
              <a:t>対象機能</a:t>
            </a:r>
            <a:endParaRPr lang="en-US" altLang="ja-JP" u="sng" dirty="0">
              <a:solidFill>
                <a:prstClr val="black"/>
              </a:solidFill>
            </a:endParaRPr>
          </a:p>
          <a:p>
            <a:pPr lvl="0">
              <a:lnSpc>
                <a:spcPts val="1900"/>
              </a:lnSpc>
              <a:buClr>
                <a:srgbClr val="F9BE00"/>
              </a:buClr>
            </a:pPr>
            <a:r>
              <a:rPr lang="ja-JP" altLang="en-US" dirty="0">
                <a:solidFill>
                  <a:prstClr val="black"/>
                </a:solidFill>
              </a:rPr>
              <a:t>　　固定資産台帳（詳細）</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ja-JP" altLang="en-US" u="sng" dirty="0">
                <a:solidFill>
                  <a:prstClr val="black"/>
                </a:solidFill>
              </a:rPr>
              <a:t>対応概要</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ja-JP" altLang="en-US" dirty="0"/>
              <a:t>固定資産台帳（詳細）の出力項目を改善しました</a:t>
            </a:r>
            <a:endParaRPr lang="en-US" altLang="ja-JP" dirty="0"/>
          </a:p>
          <a:p>
            <a:pPr lvl="0">
              <a:lnSpc>
                <a:spcPts val="1900"/>
              </a:lnSpc>
              <a:buClr>
                <a:srgbClr val="F9BE00"/>
              </a:buClr>
            </a:pPr>
            <a:endParaRPr lang="en-US" altLang="ja-JP" dirty="0">
              <a:solidFill>
                <a:prstClr val="black"/>
              </a:solidFill>
            </a:endParaRPr>
          </a:p>
        </p:txBody>
      </p:sp>
      <p:pic>
        <p:nvPicPr>
          <p:cNvPr id="3" name="図 2"/>
          <p:cNvPicPr>
            <a:picLocks noChangeAspect="1"/>
          </p:cNvPicPr>
          <p:nvPr/>
        </p:nvPicPr>
        <p:blipFill>
          <a:blip r:embed="rId2"/>
          <a:stretch>
            <a:fillRect/>
          </a:stretch>
        </p:blipFill>
        <p:spPr>
          <a:xfrm>
            <a:off x="421498" y="3972552"/>
            <a:ext cx="8315386" cy="471406"/>
          </a:xfrm>
          <a:prstGeom prst="rect">
            <a:avLst/>
          </a:prstGeom>
        </p:spPr>
      </p:pic>
      <p:pic>
        <p:nvPicPr>
          <p:cNvPr id="6" name="図 5"/>
          <p:cNvPicPr>
            <a:picLocks noChangeAspect="1"/>
          </p:cNvPicPr>
          <p:nvPr/>
        </p:nvPicPr>
        <p:blipFill>
          <a:blip r:embed="rId3"/>
          <a:stretch>
            <a:fillRect/>
          </a:stretch>
        </p:blipFill>
        <p:spPr>
          <a:xfrm>
            <a:off x="433216" y="3294453"/>
            <a:ext cx="8277015" cy="465925"/>
          </a:xfrm>
          <a:prstGeom prst="rect">
            <a:avLst/>
          </a:prstGeom>
        </p:spPr>
      </p:pic>
      <p:sp>
        <p:nvSpPr>
          <p:cNvPr id="18" name="正方形/長方形 17"/>
          <p:cNvSpPr/>
          <p:nvPr/>
        </p:nvSpPr>
        <p:spPr>
          <a:xfrm>
            <a:off x="323528" y="3061324"/>
            <a:ext cx="1056700" cy="253916"/>
          </a:xfrm>
          <a:prstGeom prst="rect">
            <a:avLst/>
          </a:prstGeom>
        </p:spPr>
        <p:txBody>
          <a:bodyPr wrap="none">
            <a:spAutoFit/>
          </a:bodyPr>
          <a:lstStyle/>
          <a:p>
            <a:r>
              <a:rPr lang="en-US" altLang="ja-JP" sz="1050" u="sng" dirty="0">
                <a:solidFill>
                  <a:prstClr val="black"/>
                </a:solidFill>
              </a:rPr>
              <a:t>2020</a:t>
            </a:r>
            <a:r>
              <a:rPr lang="ja-JP" altLang="en-US" sz="1050" u="sng" dirty="0">
                <a:solidFill>
                  <a:prstClr val="black"/>
                </a:solidFill>
              </a:rPr>
              <a:t>年版以前</a:t>
            </a:r>
            <a:endParaRPr lang="ja-JP" altLang="en-US" sz="1050" u="sng" dirty="0"/>
          </a:p>
        </p:txBody>
      </p:sp>
      <p:sp>
        <p:nvSpPr>
          <p:cNvPr id="19" name="正方形/長方形 18"/>
          <p:cNvSpPr/>
          <p:nvPr/>
        </p:nvSpPr>
        <p:spPr>
          <a:xfrm>
            <a:off x="323528" y="3754551"/>
            <a:ext cx="787395" cy="253916"/>
          </a:xfrm>
          <a:prstGeom prst="rect">
            <a:avLst/>
          </a:prstGeom>
        </p:spPr>
        <p:txBody>
          <a:bodyPr wrap="none">
            <a:spAutoFit/>
          </a:bodyPr>
          <a:lstStyle/>
          <a:p>
            <a:r>
              <a:rPr lang="en-US" altLang="ja-JP" sz="1050" u="sng" dirty="0">
                <a:solidFill>
                  <a:prstClr val="black"/>
                </a:solidFill>
              </a:rPr>
              <a:t>2021</a:t>
            </a:r>
            <a:r>
              <a:rPr lang="ja-JP" altLang="en-US" sz="1050" u="sng" dirty="0">
                <a:solidFill>
                  <a:prstClr val="black"/>
                </a:solidFill>
              </a:rPr>
              <a:t>年版</a:t>
            </a:r>
            <a:endParaRPr lang="ja-JP" altLang="en-US" sz="1050" u="sng" dirty="0"/>
          </a:p>
        </p:txBody>
      </p:sp>
      <p:graphicFrame>
        <p:nvGraphicFramePr>
          <p:cNvPr id="8" name="表 7"/>
          <p:cNvGraphicFramePr>
            <a:graphicFrameLocks noGrp="1"/>
          </p:cNvGraphicFramePr>
          <p:nvPr>
            <p:extLst>
              <p:ext uri="{D42A27DB-BD31-4B8C-83A1-F6EECF244321}">
                <p14:modId xmlns:p14="http://schemas.microsoft.com/office/powerpoint/2010/main" val="217779170"/>
              </p:ext>
            </p:extLst>
          </p:nvPr>
        </p:nvGraphicFramePr>
        <p:xfrm>
          <a:off x="2051720" y="2112203"/>
          <a:ext cx="4261282" cy="1005840"/>
        </p:xfrm>
        <a:graphic>
          <a:graphicData uri="http://schemas.openxmlformats.org/drawingml/2006/table">
            <a:tbl>
              <a:tblPr firstRow="1" bandRow="1">
                <a:tableStyleId>{21E4AEA4-8DFA-4A89-87EB-49C32662AFE0}</a:tableStyleId>
              </a:tblPr>
              <a:tblGrid>
                <a:gridCol w="1752781">
                  <a:extLst>
                    <a:ext uri="{9D8B030D-6E8A-4147-A177-3AD203B41FA5}">
                      <a16:colId xmlns:a16="http://schemas.microsoft.com/office/drawing/2014/main" val="3074463603"/>
                    </a:ext>
                  </a:extLst>
                </a:gridCol>
                <a:gridCol w="780308">
                  <a:extLst>
                    <a:ext uri="{9D8B030D-6E8A-4147-A177-3AD203B41FA5}">
                      <a16:colId xmlns:a16="http://schemas.microsoft.com/office/drawing/2014/main" val="2017682518"/>
                    </a:ext>
                  </a:extLst>
                </a:gridCol>
                <a:gridCol w="1728193">
                  <a:extLst>
                    <a:ext uri="{9D8B030D-6E8A-4147-A177-3AD203B41FA5}">
                      <a16:colId xmlns:a16="http://schemas.microsoft.com/office/drawing/2014/main" val="179377567"/>
                    </a:ext>
                  </a:extLst>
                </a:gridCol>
              </a:tblGrid>
              <a:tr h="138041">
                <a:tc>
                  <a:txBody>
                    <a:bodyPr/>
                    <a:lstStyle/>
                    <a:p>
                      <a:r>
                        <a:rPr kumimoji="1" lang="ja-JP" altLang="en-US" sz="1050" dirty="0"/>
                        <a:t>削除項目</a:t>
                      </a:r>
                    </a:p>
                  </a:txBody>
                  <a:tcPr/>
                </a:tc>
                <a:tc>
                  <a:txBody>
                    <a:bodyPr/>
                    <a:lstStyle/>
                    <a:p>
                      <a:endParaRPr kumimoji="1" lang="ja-JP" altLang="en-US" sz="1050" dirty="0"/>
                    </a:p>
                  </a:txBody>
                  <a:tcPr>
                    <a:noFill/>
                  </a:tcPr>
                </a:tc>
                <a:tc>
                  <a:txBody>
                    <a:bodyPr/>
                    <a:lstStyle/>
                    <a:p>
                      <a:r>
                        <a:rPr kumimoji="1" lang="ja-JP" altLang="en-US" sz="1050" dirty="0"/>
                        <a:t>追加項目</a:t>
                      </a:r>
                    </a:p>
                  </a:txBody>
                  <a:tcPr/>
                </a:tc>
                <a:extLst>
                  <a:ext uri="{0D108BD9-81ED-4DB2-BD59-A6C34878D82A}">
                    <a16:rowId xmlns:a16="http://schemas.microsoft.com/office/drawing/2014/main" val="75729798"/>
                  </a:ext>
                </a:extLst>
              </a:tr>
              <a:tr h="138041">
                <a:tc>
                  <a:txBody>
                    <a:bodyPr/>
                    <a:lstStyle/>
                    <a:p>
                      <a:r>
                        <a:rPr kumimoji="1" lang="ja-JP" altLang="en-US" sz="1050" dirty="0"/>
                        <a:t>年間活動予定数量</a:t>
                      </a:r>
                    </a:p>
                  </a:txBody>
                  <a:tcPr/>
                </a:tc>
                <a:tc>
                  <a:txBody>
                    <a:bodyPr/>
                    <a:lstStyle/>
                    <a:p>
                      <a:endParaRPr kumimoji="1" lang="ja-JP" altLang="en-US" sz="1050" dirty="0"/>
                    </a:p>
                  </a:txBody>
                  <a:tcPr>
                    <a:noFill/>
                  </a:tcPr>
                </a:tc>
                <a:tc>
                  <a:txBody>
                    <a:bodyPr/>
                    <a:lstStyle/>
                    <a:p>
                      <a:r>
                        <a:rPr kumimoji="1" lang="ja-JP" altLang="en-US" sz="1050" dirty="0"/>
                        <a:t>年間償却限度額</a:t>
                      </a:r>
                    </a:p>
                  </a:txBody>
                  <a:tcPr/>
                </a:tc>
                <a:extLst>
                  <a:ext uri="{0D108BD9-81ED-4DB2-BD59-A6C34878D82A}">
                    <a16:rowId xmlns:a16="http://schemas.microsoft.com/office/drawing/2014/main" val="2093395663"/>
                  </a:ext>
                </a:extLst>
              </a:tr>
              <a:tr h="138041">
                <a:tc>
                  <a:txBody>
                    <a:bodyPr/>
                    <a:lstStyle/>
                    <a:p>
                      <a:r>
                        <a:rPr kumimoji="1" lang="ja-JP" altLang="en-US" sz="1050" dirty="0"/>
                        <a:t>総活動予定数量</a:t>
                      </a:r>
                    </a:p>
                  </a:txBody>
                  <a:tcPr/>
                </a:tc>
                <a:tc>
                  <a:txBody>
                    <a:bodyPr/>
                    <a:lstStyle/>
                    <a:p>
                      <a:endParaRPr kumimoji="1" lang="ja-JP" altLang="en-US" sz="1050" dirty="0"/>
                    </a:p>
                  </a:txBody>
                  <a:tcPr>
                    <a:noFill/>
                  </a:tcPr>
                </a:tc>
                <a:tc>
                  <a:txBody>
                    <a:bodyPr/>
                    <a:lstStyle/>
                    <a:p>
                      <a:r>
                        <a:rPr kumimoji="1" lang="ja-JP" altLang="en-US" sz="1050" dirty="0"/>
                        <a:t>特別年間償却限度額</a:t>
                      </a:r>
                    </a:p>
                  </a:txBody>
                  <a:tcPr/>
                </a:tc>
                <a:extLst>
                  <a:ext uri="{0D108BD9-81ED-4DB2-BD59-A6C34878D82A}">
                    <a16:rowId xmlns:a16="http://schemas.microsoft.com/office/drawing/2014/main" val="2712398721"/>
                  </a:ext>
                </a:extLst>
              </a:tr>
              <a:tr h="138041">
                <a:tc>
                  <a:txBody>
                    <a:bodyPr/>
                    <a:lstStyle/>
                    <a:p>
                      <a:r>
                        <a:rPr kumimoji="1" lang="ja-JP" altLang="en-US" sz="1050" dirty="0"/>
                        <a:t>当年度活動実績数量</a:t>
                      </a:r>
                    </a:p>
                  </a:txBody>
                  <a:tcPr/>
                </a:tc>
                <a:tc>
                  <a:txBody>
                    <a:bodyPr/>
                    <a:lstStyle/>
                    <a:p>
                      <a:endParaRPr kumimoji="1" lang="ja-JP" altLang="en-US" sz="1050" dirty="0"/>
                    </a:p>
                  </a:txBody>
                  <a:tcPr>
                    <a:noFill/>
                  </a:tcPr>
                </a:tc>
                <a:tc>
                  <a:txBody>
                    <a:bodyPr/>
                    <a:lstStyle/>
                    <a:p>
                      <a:r>
                        <a:rPr kumimoji="1" lang="ja-JP" altLang="en-US" sz="1050" dirty="0"/>
                        <a:t>増加年間償却限度額</a:t>
                      </a:r>
                    </a:p>
                  </a:txBody>
                  <a:tcPr/>
                </a:tc>
                <a:extLst>
                  <a:ext uri="{0D108BD9-81ED-4DB2-BD59-A6C34878D82A}">
                    <a16:rowId xmlns:a16="http://schemas.microsoft.com/office/drawing/2014/main" val="3756579466"/>
                  </a:ext>
                </a:extLst>
              </a:tr>
            </a:tbl>
          </a:graphicData>
        </a:graphic>
      </p:graphicFrame>
      <p:sp>
        <p:nvSpPr>
          <p:cNvPr id="42" name="Freeform 49"/>
          <p:cNvSpPr>
            <a:spLocks/>
          </p:cNvSpPr>
          <p:nvPr/>
        </p:nvSpPr>
        <p:spPr bwMode="auto">
          <a:xfrm>
            <a:off x="3973926" y="2445525"/>
            <a:ext cx="468052" cy="339195"/>
          </a:xfrm>
          <a:custGeom>
            <a:avLst/>
            <a:gdLst>
              <a:gd name="T0" fmla="*/ 0 w 240"/>
              <a:gd name="T1" fmla="*/ 69 h 180"/>
              <a:gd name="T2" fmla="*/ 157 w 240"/>
              <a:gd name="T3" fmla="*/ 69 h 180"/>
              <a:gd name="T4" fmla="*/ 90 w 240"/>
              <a:gd name="T5" fmla="*/ 0 h 180"/>
              <a:gd name="T6" fmla="*/ 150 w 240"/>
              <a:gd name="T7" fmla="*/ 0 h 180"/>
              <a:gd name="T8" fmla="*/ 240 w 240"/>
              <a:gd name="T9" fmla="*/ 90 h 180"/>
              <a:gd name="T10" fmla="*/ 150 w 240"/>
              <a:gd name="T11" fmla="*/ 180 h 180"/>
              <a:gd name="T12" fmla="*/ 90 w 240"/>
              <a:gd name="T13" fmla="*/ 180 h 180"/>
              <a:gd name="T14" fmla="*/ 157 w 240"/>
              <a:gd name="T15" fmla="*/ 112 h 180"/>
              <a:gd name="T16" fmla="*/ 0 w 240"/>
              <a:gd name="T17" fmla="*/ 112 h 180"/>
              <a:gd name="T18" fmla="*/ 0 w 240"/>
              <a:gd name="T19" fmla="*/ 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80">
                <a:moveTo>
                  <a:pt x="0" y="69"/>
                </a:moveTo>
                <a:lnTo>
                  <a:pt x="157" y="69"/>
                </a:lnTo>
                <a:lnTo>
                  <a:pt x="90" y="0"/>
                </a:lnTo>
                <a:lnTo>
                  <a:pt x="150" y="0"/>
                </a:lnTo>
                <a:lnTo>
                  <a:pt x="240" y="90"/>
                </a:lnTo>
                <a:lnTo>
                  <a:pt x="150" y="180"/>
                </a:lnTo>
                <a:lnTo>
                  <a:pt x="90" y="180"/>
                </a:lnTo>
                <a:lnTo>
                  <a:pt x="157" y="112"/>
                </a:lnTo>
                <a:lnTo>
                  <a:pt x="0" y="112"/>
                </a:lnTo>
                <a:lnTo>
                  <a:pt x="0" y="69"/>
                </a:ln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43" name="Picture 3" descr="\\Mac\IOHD\Box Sync\SuperStream_2017\SS_Kairy_Illust\AI\06_Point_LS.w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2729"/>
          <a:stretch/>
        </p:blipFill>
        <p:spPr bwMode="auto">
          <a:xfrm>
            <a:off x="6313001" y="2040631"/>
            <a:ext cx="1655825" cy="10717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角丸四角形 12"/>
          <p:cNvSpPr/>
          <p:nvPr/>
        </p:nvSpPr>
        <p:spPr>
          <a:xfrm>
            <a:off x="1608538" y="3276443"/>
            <a:ext cx="1739326" cy="3169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3635896" y="4055409"/>
            <a:ext cx="1739326" cy="3169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2"/>
          <p:cNvSpPr txBox="1">
            <a:spLocks/>
          </p:cNvSpPr>
          <p:nvPr/>
        </p:nvSpPr>
        <p:spPr>
          <a:xfrm>
            <a:off x="499876" y="4548120"/>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ポイント</a:t>
            </a:r>
            <a:endParaRPr lang="en-US" altLang="ja-JP" sz="825" u="sng" dirty="0">
              <a:solidFill>
                <a:prstClr val="black"/>
              </a:solidFill>
              <a:latin typeface="メイリオ"/>
              <a:ea typeface="メイリオ"/>
            </a:endParaRPr>
          </a:p>
        </p:txBody>
      </p:sp>
      <p:sp>
        <p:nvSpPr>
          <p:cNvPr id="16" name="正方形/長方形 15"/>
          <p:cNvSpPr/>
          <p:nvPr/>
        </p:nvSpPr>
        <p:spPr>
          <a:xfrm>
            <a:off x="1164621" y="4566537"/>
            <a:ext cx="7151795" cy="265457"/>
          </a:xfrm>
          <a:prstGeom prst="rect">
            <a:avLst/>
          </a:prstGeom>
        </p:spPr>
        <p:txBody>
          <a:bodyPr wrap="square">
            <a:spAutoFit/>
          </a:bodyPr>
          <a:lstStyle/>
          <a:p>
            <a:pPr lvl="0" defTabSz="685800">
              <a:defRPr/>
            </a:pPr>
            <a:r>
              <a:rPr lang="en-US" altLang="ja-JP" sz="1125" dirty="0">
                <a:solidFill>
                  <a:srgbClr val="FF0000"/>
                </a:solidFill>
              </a:rPr>
              <a:t>CSV</a:t>
            </a:r>
            <a:r>
              <a:rPr lang="ja-JP" altLang="en-US" sz="1125" dirty="0">
                <a:solidFill>
                  <a:srgbClr val="FF0000"/>
                </a:solidFill>
              </a:rPr>
              <a:t>出力時は、項目「</a:t>
            </a:r>
            <a:r>
              <a:rPr lang="zh-TW" altLang="en-US" sz="1125" dirty="0">
                <a:solidFill>
                  <a:srgbClr val="FF0000"/>
                </a:solidFill>
              </a:rPr>
              <a:t>年間活動予定数量、総活動予定数量、当年度活動実績数量</a:t>
            </a:r>
            <a:r>
              <a:rPr lang="ja-JP" altLang="en-US" sz="1125" dirty="0">
                <a:solidFill>
                  <a:srgbClr val="FF0000"/>
                </a:solidFill>
              </a:rPr>
              <a:t>」も出力されます</a:t>
            </a:r>
            <a:endParaRPr lang="en-US" altLang="ja-JP" sz="1125" dirty="0">
              <a:solidFill>
                <a:srgbClr val="FF0000"/>
              </a:solidFill>
            </a:endParaRPr>
          </a:p>
        </p:txBody>
      </p:sp>
      <p:sp>
        <p:nvSpPr>
          <p:cNvPr id="17" name="Freeform 37"/>
          <p:cNvSpPr>
            <a:spLocks/>
          </p:cNvSpPr>
          <p:nvPr/>
        </p:nvSpPr>
        <p:spPr bwMode="auto">
          <a:xfrm>
            <a:off x="359589" y="4590286"/>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0884495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746125" y="2365891"/>
            <a:ext cx="3464429" cy="1239626"/>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174</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　固定資産異動照会</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9" name="テキスト プレースホルダー 2"/>
          <p:cNvSpPr>
            <a:spLocks noGrp="1"/>
          </p:cNvSpPr>
          <p:nvPr>
            <p:ph type="body" sz="quarter" idx="14"/>
          </p:nvPr>
        </p:nvSpPr>
        <p:spPr>
          <a:xfrm>
            <a:off x="360000" y="879562"/>
            <a:ext cx="8424000" cy="1207752"/>
          </a:xfrm>
        </p:spPr>
        <p:txBody>
          <a:body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 詳細№</a:t>
            </a:r>
            <a:r>
              <a:rPr lang="en-US" altLang="ja-JP" sz="1400" b="1" dirty="0">
                <a:solidFill>
                  <a:schemeClr val="tx2"/>
                </a:solidFill>
              </a:rPr>
              <a:t>5</a:t>
            </a:r>
          </a:p>
          <a:p>
            <a:pPr lvl="0">
              <a:lnSpc>
                <a:spcPts val="1900"/>
              </a:lnSpc>
              <a:buClr>
                <a:srgbClr val="F9BE00"/>
              </a:buClr>
            </a:pPr>
            <a:r>
              <a:rPr lang="ja-JP" altLang="en-US" dirty="0">
                <a:solidFill>
                  <a:prstClr val="black"/>
                </a:solidFill>
              </a:rPr>
              <a:t>　</a:t>
            </a:r>
            <a:r>
              <a:rPr lang="ja-JP" altLang="en-US" u="sng" dirty="0">
                <a:solidFill>
                  <a:prstClr val="black"/>
                </a:solidFill>
              </a:rPr>
              <a:t>対象機能</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zh-TW" altLang="en-US" dirty="0">
                <a:solidFill>
                  <a:prstClr val="black"/>
                </a:solidFill>
              </a:rPr>
              <a:t>固定資産異動照会</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ja-JP" altLang="en-US" u="sng" dirty="0">
                <a:solidFill>
                  <a:prstClr val="black"/>
                </a:solidFill>
              </a:rPr>
              <a:t>対応概要</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ja-JP" altLang="en-US" dirty="0"/>
              <a:t>抽出条件に「取得年月日</a:t>
            </a:r>
            <a:r>
              <a:rPr lang="en-US" altLang="ja-JP" dirty="0"/>
              <a:t>From-To</a:t>
            </a:r>
            <a:r>
              <a:rPr lang="ja-JP" altLang="en-US" dirty="0"/>
              <a:t>」を追加しました</a:t>
            </a:r>
            <a:endParaRPr lang="en-US" altLang="ja-JP" dirty="0"/>
          </a:p>
          <a:p>
            <a:pPr lvl="0">
              <a:lnSpc>
                <a:spcPts val="1900"/>
              </a:lnSpc>
              <a:buClr>
                <a:srgbClr val="F9BE00"/>
              </a:buClr>
            </a:pPr>
            <a:endParaRPr lang="en-US" altLang="ja-JP" dirty="0">
              <a:solidFill>
                <a:prstClr val="black"/>
              </a:solidFill>
            </a:endParaRPr>
          </a:p>
        </p:txBody>
      </p:sp>
      <p:pic>
        <p:nvPicPr>
          <p:cNvPr id="7" name="図 6"/>
          <p:cNvPicPr>
            <a:picLocks noChangeAspect="1"/>
          </p:cNvPicPr>
          <p:nvPr/>
        </p:nvPicPr>
        <p:blipFill>
          <a:blip r:embed="rId3"/>
          <a:stretch>
            <a:fillRect/>
          </a:stretch>
        </p:blipFill>
        <p:spPr>
          <a:xfrm>
            <a:off x="611561" y="2365891"/>
            <a:ext cx="3836874" cy="1388646"/>
          </a:xfrm>
          <a:prstGeom prst="rect">
            <a:avLst/>
          </a:prstGeom>
        </p:spPr>
      </p:pic>
      <p:sp>
        <p:nvSpPr>
          <p:cNvPr id="16" name="正方形/長方形 15"/>
          <p:cNvSpPr/>
          <p:nvPr/>
        </p:nvSpPr>
        <p:spPr>
          <a:xfrm>
            <a:off x="683568" y="2931789"/>
            <a:ext cx="2412268" cy="2176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39552" y="2133889"/>
            <a:ext cx="1261884" cy="253916"/>
          </a:xfrm>
          <a:prstGeom prst="rect">
            <a:avLst/>
          </a:prstGeom>
        </p:spPr>
        <p:txBody>
          <a:bodyPr wrap="none">
            <a:spAutoFit/>
          </a:bodyPr>
          <a:lstStyle/>
          <a:p>
            <a:r>
              <a:rPr lang="ja-JP" altLang="en-US" sz="1050" u="sng" dirty="0">
                <a:solidFill>
                  <a:prstClr val="black"/>
                </a:solidFill>
              </a:rPr>
              <a:t>固定資産異動照会</a:t>
            </a:r>
            <a:endParaRPr lang="ja-JP" altLang="en-US" sz="1050" u="sng" dirty="0"/>
          </a:p>
        </p:txBody>
      </p:sp>
      <p:sp>
        <p:nvSpPr>
          <p:cNvPr id="20" name="正方形/長方形 19"/>
          <p:cNvSpPr/>
          <p:nvPr/>
        </p:nvSpPr>
        <p:spPr>
          <a:xfrm>
            <a:off x="4757068" y="3131340"/>
            <a:ext cx="3415332" cy="340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665021" y="2143270"/>
            <a:ext cx="1047082" cy="253916"/>
          </a:xfrm>
          <a:prstGeom prst="rect">
            <a:avLst/>
          </a:prstGeom>
        </p:spPr>
        <p:txBody>
          <a:bodyPr wrap="none">
            <a:spAutoFit/>
          </a:bodyPr>
          <a:lstStyle/>
          <a:p>
            <a:r>
              <a:rPr lang="en-US" altLang="ja-JP" sz="1050" u="sng" dirty="0">
                <a:solidFill>
                  <a:prstClr val="black"/>
                </a:solidFill>
              </a:rPr>
              <a:t>FA+</a:t>
            </a:r>
            <a:r>
              <a:rPr lang="ja-JP" altLang="en-US" sz="1050" u="sng" dirty="0">
                <a:solidFill>
                  <a:prstClr val="black"/>
                </a:solidFill>
              </a:rPr>
              <a:t> 取得照会</a:t>
            </a:r>
            <a:endParaRPr lang="ja-JP" altLang="en-US" sz="1050" u="sng" dirty="0"/>
          </a:p>
        </p:txBody>
      </p:sp>
      <p:sp>
        <p:nvSpPr>
          <p:cNvPr id="25" name="テキスト プレースホルダー 2"/>
          <p:cNvSpPr txBox="1">
            <a:spLocks/>
          </p:cNvSpPr>
          <p:nvPr/>
        </p:nvSpPr>
        <p:spPr>
          <a:xfrm>
            <a:off x="786867" y="3854291"/>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ポイント</a:t>
            </a:r>
            <a:endParaRPr lang="en-US" altLang="ja-JP" sz="825" u="sng" dirty="0">
              <a:solidFill>
                <a:prstClr val="black"/>
              </a:solidFill>
              <a:latin typeface="メイリオ"/>
              <a:ea typeface="メイリオ"/>
            </a:endParaRPr>
          </a:p>
        </p:txBody>
      </p:sp>
      <p:sp>
        <p:nvSpPr>
          <p:cNvPr id="26" name="正方形/長方形 25"/>
          <p:cNvSpPr/>
          <p:nvPr/>
        </p:nvSpPr>
        <p:spPr>
          <a:xfrm>
            <a:off x="732573" y="4070315"/>
            <a:ext cx="5279587" cy="438582"/>
          </a:xfrm>
          <a:prstGeom prst="rect">
            <a:avLst/>
          </a:prstGeom>
        </p:spPr>
        <p:txBody>
          <a:bodyPr wrap="square">
            <a:spAutoFit/>
          </a:bodyPr>
          <a:lstStyle/>
          <a:p>
            <a:pPr lvl="0" defTabSz="685800">
              <a:defRPr/>
            </a:pPr>
            <a:r>
              <a:rPr lang="ja-JP" altLang="en-US" sz="1125">
                <a:solidFill>
                  <a:srgbClr val="FF0000"/>
                </a:solidFill>
              </a:rPr>
              <a:t>取得日で範囲指定が可能になり、</a:t>
            </a:r>
            <a:r>
              <a:rPr lang="en-US" altLang="ja-JP" sz="1125" dirty="0">
                <a:solidFill>
                  <a:srgbClr val="FF0000"/>
                </a:solidFill>
              </a:rPr>
              <a:t>FA+</a:t>
            </a:r>
            <a:r>
              <a:rPr lang="ja-JP" altLang="en-US" sz="1125">
                <a:solidFill>
                  <a:srgbClr val="FF0000"/>
                </a:solidFill>
              </a:rPr>
              <a:t>での運用が</a:t>
            </a:r>
            <a:r>
              <a:rPr lang="en-US" altLang="ja-JP" sz="1125" dirty="0">
                <a:solidFill>
                  <a:srgbClr val="FF0000"/>
                </a:solidFill>
              </a:rPr>
              <a:t>NXFA</a:t>
            </a:r>
            <a:r>
              <a:rPr lang="ja-JP" altLang="en-US" sz="1125">
                <a:solidFill>
                  <a:srgbClr val="FF0000"/>
                </a:solidFill>
              </a:rPr>
              <a:t>でも可能になりました</a:t>
            </a:r>
            <a:endParaRPr lang="en-US" altLang="ja-JP" sz="1125">
              <a:solidFill>
                <a:srgbClr val="FF0000"/>
              </a:solidFill>
            </a:endParaRPr>
          </a:p>
          <a:p>
            <a:pPr lvl="0" defTabSz="685800">
              <a:defRPr/>
            </a:pPr>
            <a:r>
              <a:rPr lang="ja-JP" altLang="en-US" sz="1125" dirty="0">
                <a:solidFill>
                  <a:srgbClr val="FF0000"/>
                </a:solidFill>
              </a:rPr>
              <a:t>異動種類にかかわらず、取得日や処理日での絞り込みが可能です</a:t>
            </a:r>
            <a:endParaRPr lang="en-US" altLang="ja-JP" sz="1125" dirty="0">
              <a:solidFill>
                <a:srgbClr val="FF0000"/>
              </a:solidFill>
            </a:endParaRPr>
          </a:p>
        </p:txBody>
      </p:sp>
      <p:pic>
        <p:nvPicPr>
          <p:cNvPr id="27" name="Picture 4" descr="\\Mac\IOHD\Box Sync\SuperStream_2017\SS_Kairy_Illust\AI\03_Thinking_a.w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7752"/>
          <a:stretch/>
        </p:blipFill>
        <p:spPr bwMode="auto">
          <a:xfrm>
            <a:off x="6021775" y="3644813"/>
            <a:ext cx="913130" cy="825213"/>
          </a:xfrm>
          <a:prstGeom prst="rect">
            <a:avLst/>
          </a:prstGeom>
          <a:noFill/>
          <a:extLst>
            <a:ext uri="{909E8E84-426E-40DD-AFC4-6F175D3DCCD1}">
              <a14:hiddenFill xmlns:a14="http://schemas.microsoft.com/office/drawing/2010/main">
                <a:solidFill>
                  <a:srgbClr val="FFFFFF"/>
                </a:solidFill>
              </a14:hiddenFill>
            </a:ext>
          </a:extLst>
        </p:spPr>
      </p:pic>
      <p:sp>
        <p:nvSpPr>
          <p:cNvPr id="12" name="雲形吹き出し 11"/>
          <p:cNvSpPr/>
          <p:nvPr/>
        </p:nvSpPr>
        <p:spPr>
          <a:xfrm>
            <a:off x="6982554" y="3679668"/>
            <a:ext cx="1801445" cy="931822"/>
          </a:xfrm>
          <a:prstGeom prst="cloudCallout">
            <a:avLst>
              <a:gd name="adj1" fmla="val -65530"/>
              <a:gd name="adj2" fmla="val -41504"/>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bg2"/>
              </a:solidFill>
            </a:endParaRPr>
          </a:p>
        </p:txBody>
      </p:sp>
      <p:sp>
        <p:nvSpPr>
          <p:cNvPr id="15" name="正方形/長方形 14"/>
          <p:cNvSpPr/>
          <p:nvPr/>
        </p:nvSpPr>
        <p:spPr>
          <a:xfrm>
            <a:off x="7094774" y="3686199"/>
            <a:ext cx="1545678" cy="931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bg2"/>
                </a:solidFill>
              </a:rPr>
              <a:t>FA+</a:t>
            </a:r>
            <a:r>
              <a:rPr kumimoji="1" lang="ja-JP" altLang="en-US" sz="1000" dirty="0">
                <a:solidFill>
                  <a:schemeClr val="bg2"/>
                </a:solidFill>
              </a:rPr>
              <a:t>を利用していた時と同じように取得日で検索を行いたい・・・</a:t>
            </a:r>
          </a:p>
        </p:txBody>
      </p:sp>
      <p:sp>
        <p:nvSpPr>
          <p:cNvPr id="30" name="Freeform 37"/>
          <p:cNvSpPr>
            <a:spLocks/>
          </p:cNvSpPr>
          <p:nvPr/>
        </p:nvSpPr>
        <p:spPr bwMode="auto">
          <a:xfrm>
            <a:off x="646580" y="3896457"/>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385978712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175</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その他機能改善　リース契約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9" name="テキスト プレースホルダー 2"/>
          <p:cNvSpPr>
            <a:spLocks noGrp="1"/>
          </p:cNvSpPr>
          <p:nvPr>
            <p:ph type="body" sz="quarter" idx="14"/>
          </p:nvPr>
        </p:nvSpPr>
        <p:spPr>
          <a:xfrm>
            <a:off x="360000" y="879562"/>
            <a:ext cx="8424000" cy="1207752"/>
          </a:xfrm>
        </p:spPr>
        <p:txBody>
          <a:body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 詳細№</a:t>
            </a:r>
            <a:r>
              <a:rPr lang="en-US" altLang="ja-JP" sz="1400" b="1" dirty="0">
                <a:solidFill>
                  <a:schemeClr val="tx2"/>
                </a:solidFill>
              </a:rPr>
              <a:t>6</a:t>
            </a:r>
          </a:p>
          <a:p>
            <a:pPr lvl="0">
              <a:lnSpc>
                <a:spcPts val="1900"/>
              </a:lnSpc>
              <a:buClr>
                <a:srgbClr val="F9BE00"/>
              </a:buClr>
            </a:pPr>
            <a:r>
              <a:rPr lang="ja-JP" altLang="en-US" dirty="0">
                <a:solidFill>
                  <a:prstClr val="black"/>
                </a:solidFill>
              </a:rPr>
              <a:t>　</a:t>
            </a:r>
            <a:r>
              <a:rPr lang="ja-JP" altLang="en-US" u="sng" dirty="0">
                <a:solidFill>
                  <a:prstClr val="black"/>
                </a:solidFill>
              </a:rPr>
              <a:t>対象機能</a:t>
            </a:r>
            <a:endParaRPr lang="en-US" altLang="ja-JP" u="sng" dirty="0">
              <a:solidFill>
                <a:prstClr val="black"/>
              </a:solidFill>
            </a:endParaRPr>
          </a:p>
          <a:p>
            <a:pPr lvl="0">
              <a:lnSpc>
                <a:spcPts val="1900"/>
              </a:lnSpc>
              <a:buClr>
                <a:srgbClr val="F9BE00"/>
              </a:buClr>
            </a:pPr>
            <a:r>
              <a:rPr lang="ja-JP" altLang="en-US" dirty="0">
                <a:solidFill>
                  <a:prstClr val="black"/>
                </a:solidFill>
              </a:rPr>
              <a:t>　　リース契約</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ja-JP" altLang="en-US" u="sng" dirty="0">
                <a:solidFill>
                  <a:prstClr val="black"/>
                </a:solidFill>
              </a:rPr>
              <a:t>対応概要</a:t>
            </a:r>
            <a:endParaRPr lang="en-US" altLang="ja-JP" u="sng" dirty="0">
              <a:solidFill>
                <a:prstClr val="black"/>
              </a:solidFill>
            </a:endParaRPr>
          </a:p>
          <a:p>
            <a:pPr lvl="0">
              <a:lnSpc>
                <a:spcPts val="1900"/>
              </a:lnSpc>
              <a:buClr>
                <a:srgbClr val="F9BE00"/>
              </a:buClr>
            </a:pPr>
            <a:r>
              <a:rPr lang="ja-JP" altLang="en-US" dirty="0">
                <a:solidFill>
                  <a:prstClr val="black"/>
                </a:solidFill>
              </a:rPr>
              <a:t>　　</a:t>
            </a:r>
            <a:r>
              <a:rPr lang="ja-JP" altLang="en-US" dirty="0"/>
              <a:t>リース契約の入力時、物件の複写入力が可能になりました</a:t>
            </a:r>
            <a:endParaRPr lang="en-US" altLang="ja-JP" dirty="0">
              <a:solidFill>
                <a:prstClr val="black"/>
              </a:solidFill>
            </a:endParaRPr>
          </a:p>
        </p:txBody>
      </p:sp>
      <p:sp>
        <p:nvSpPr>
          <p:cNvPr id="17" name="正方形/長方形 16"/>
          <p:cNvSpPr/>
          <p:nvPr/>
        </p:nvSpPr>
        <p:spPr>
          <a:xfrm>
            <a:off x="473805" y="2480874"/>
            <a:ext cx="857927" cy="253916"/>
          </a:xfrm>
          <a:prstGeom prst="rect">
            <a:avLst/>
          </a:prstGeom>
        </p:spPr>
        <p:txBody>
          <a:bodyPr wrap="none">
            <a:spAutoFit/>
          </a:bodyPr>
          <a:lstStyle/>
          <a:p>
            <a:r>
              <a:rPr lang="ja-JP" altLang="en-US" sz="1050" u="sng" dirty="0">
                <a:solidFill>
                  <a:prstClr val="black"/>
                </a:solidFill>
              </a:rPr>
              <a:t>リース契約</a:t>
            </a:r>
            <a:endParaRPr lang="ja-JP" altLang="en-US" sz="1050" u="sng" dirty="0"/>
          </a:p>
        </p:txBody>
      </p:sp>
      <p:pic>
        <p:nvPicPr>
          <p:cNvPr id="22" name="図 21"/>
          <p:cNvPicPr>
            <a:picLocks noChangeAspect="1"/>
          </p:cNvPicPr>
          <p:nvPr/>
        </p:nvPicPr>
        <p:blipFill>
          <a:blip r:embed="rId2"/>
          <a:stretch>
            <a:fillRect/>
          </a:stretch>
        </p:blipFill>
        <p:spPr>
          <a:xfrm>
            <a:off x="539552" y="2679762"/>
            <a:ext cx="4146722" cy="2098906"/>
          </a:xfrm>
          <a:prstGeom prst="rect">
            <a:avLst/>
          </a:prstGeom>
        </p:spPr>
      </p:pic>
      <p:sp>
        <p:nvSpPr>
          <p:cNvPr id="32" name="正方形/長方形 31"/>
          <p:cNvSpPr/>
          <p:nvPr/>
        </p:nvSpPr>
        <p:spPr>
          <a:xfrm>
            <a:off x="4059152" y="4146171"/>
            <a:ext cx="694005" cy="180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4414936" y="2159244"/>
            <a:ext cx="857927" cy="253916"/>
          </a:xfrm>
          <a:prstGeom prst="rect">
            <a:avLst/>
          </a:prstGeom>
        </p:spPr>
        <p:txBody>
          <a:bodyPr wrap="none">
            <a:spAutoFit/>
          </a:bodyPr>
          <a:lstStyle/>
          <a:p>
            <a:r>
              <a:rPr lang="ja-JP" altLang="en-US" sz="1050" u="sng" dirty="0">
                <a:solidFill>
                  <a:prstClr val="black"/>
                </a:solidFill>
              </a:rPr>
              <a:t>リース物件</a:t>
            </a:r>
            <a:endParaRPr lang="ja-JP" altLang="en-US" sz="1050" u="sng" dirty="0"/>
          </a:p>
        </p:txBody>
      </p:sp>
      <p:sp>
        <p:nvSpPr>
          <p:cNvPr id="29" name="線吹き出し 1 (枠付き) 28"/>
          <p:cNvSpPr/>
          <p:nvPr/>
        </p:nvSpPr>
        <p:spPr>
          <a:xfrm>
            <a:off x="4515749" y="2406432"/>
            <a:ext cx="4441540" cy="1525653"/>
          </a:xfrm>
          <a:prstGeom prst="borderCallout1">
            <a:avLst>
              <a:gd name="adj1" fmla="val 66698"/>
              <a:gd name="adj2" fmla="val -1863"/>
              <a:gd name="adj3" fmla="val 109075"/>
              <a:gd name="adj4" fmla="val -715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p:cNvPicPr>
            <a:picLocks noChangeAspect="1"/>
          </p:cNvPicPr>
          <p:nvPr/>
        </p:nvPicPr>
        <p:blipFill>
          <a:blip r:embed="rId3"/>
          <a:stretch>
            <a:fillRect/>
          </a:stretch>
        </p:blipFill>
        <p:spPr>
          <a:xfrm>
            <a:off x="4608004" y="2445866"/>
            <a:ext cx="4276809" cy="1433703"/>
          </a:xfrm>
          <a:prstGeom prst="rect">
            <a:avLst/>
          </a:prstGeom>
        </p:spPr>
      </p:pic>
      <p:sp>
        <p:nvSpPr>
          <p:cNvPr id="40" name="テキスト プレースホルダー 2"/>
          <p:cNvSpPr txBox="1">
            <a:spLocks/>
          </p:cNvSpPr>
          <p:nvPr/>
        </p:nvSpPr>
        <p:spPr>
          <a:xfrm>
            <a:off x="5045070" y="3959079"/>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ポイント</a:t>
            </a:r>
            <a:endParaRPr lang="en-US" altLang="ja-JP" sz="825" u="sng" dirty="0">
              <a:solidFill>
                <a:prstClr val="black"/>
              </a:solidFill>
              <a:latin typeface="メイリオ"/>
              <a:ea typeface="メイリオ"/>
            </a:endParaRPr>
          </a:p>
        </p:txBody>
      </p:sp>
      <p:sp>
        <p:nvSpPr>
          <p:cNvPr id="41" name="正方形/長方形 40"/>
          <p:cNvSpPr/>
          <p:nvPr/>
        </p:nvSpPr>
        <p:spPr>
          <a:xfrm>
            <a:off x="4990776" y="4199188"/>
            <a:ext cx="3551395" cy="784830"/>
          </a:xfrm>
          <a:prstGeom prst="rect">
            <a:avLst/>
          </a:prstGeom>
        </p:spPr>
        <p:txBody>
          <a:bodyPr wrap="square">
            <a:spAutoFit/>
          </a:bodyPr>
          <a:lstStyle/>
          <a:p>
            <a:pPr lvl="0" defTabSz="685800">
              <a:defRPr/>
            </a:pPr>
            <a:r>
              <a:rPr lang="ja-JP" altLang="en-US" sz="1125" dirty="0">
                <a:solidFill>
                  <a:srgbClr val="FF0000"/>
                </a:solidFill>
              </a:rPr>
              <a:t>選択物件の内容で新規物件の追加が可能です</a:t>
            </a:r>
            <a:endParaRPr lang="en-US" altLang="ja-JP" sz="1125" dirty="0">
              <a:solidFill>
                <a:srgbClr val="FF0000"/>
              </a:solidFill>
            </a:endParaRPr>
          </a:p>
          <a:p>
            <a:pPr lvl="0" defTabSz="685800">
              <a:defRPr/>
            </a:pPr>
            <a:r>
              <a:rPr lang="ja-JP" altLang="en-US" sz="1125" dirty="0">
                <a:solidFill>
                  <a:srgbClr val="FF0000"/>
                </a:solidFill>
              </a:rPr>
              <a:t>類似物件を複数登録する場合は、物件複写を利用することで入力補助をおこないます</a:t>
            </a:r>
            <a:endParaRPr lang="en-US" altLang="ja-JP" sz="1125" dirty="0">
              <a:solidFill>
                <a:srgbClr val="FF0000"/>
              </a:solidFill>
            </a:endParaRPr>
          </a:p>
          <a:p>
            <a:pPr lvl="0" defTabSz="685800">
              <a:defRPr/>
            </a:pPr>
            <a:r>
              <a:rPr lang="ja-JP" altLang="en-US" sz="1125" dirty="0">
                <a:solidFill>
                  <a:srgbClr val="FF0000"/>
                </a:solidFill>
              </a:rPr>
              <a:t>なお、画像・添付ファイルは引き継ぎません</a:t>
            </a:r>
            <a:endParaRPr lang="en-US" altLang="ja-JP" sz="1125" dirty="0">
              <a:solidFill>
                <a:srgbClr val="FF0000"/>
              </a:solidFill>
            </a:endParaRPr>
          </a:p>
        </p:txBody>
      </p:sp>
      <p:sp>
        <p:nvSpPr>
          <p:cNvPr id="44" name="Freeform 37"/>
          <p:cNvSpPr>
            <a:spLocks/>
          </p:cNvSpPr>
          <p:nvPr/>
        </p:nvSpPr>
        <p:spPr bwMode="auto">
          <a:xfrm>
            <a:off x="4904783" y="4001245"/>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4793646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176</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固定資産管理</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3. </a:t>
            </a:r>
            <a:r>
              <a:rPr lang="ja-JP" altLang="en-US" sz="1800" dirty="0">
                <a:solidFill>
                  <a:prstClr val="white"/>
                </a:solidFill>
                <a:latin typeface="+mn-ea"/>
                <a:ea typeface="+mn-ea"/>
              </a:rPr>
              <a:t>性能改善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graphicFrame>
        <p:nvGraphicFramePr>
          <p:cNvPr id="9" name="表 8"/>
          <p:cNvGraphicFramePr>
            <a:graphicFrameLocks noGrp="1"/>
          </p:cNvGraphicFramePr>
          <p:nvPr/>
        </p:nvGraphicFramePr>
        <p:xfrm>
          <a:off x="360000" y="951570"/>
          <a:ext cx="8496476" cy="3780416"/>
        </p:xfrm>
        <a:graphic>
          <a:graphicData uri="http://schemas.openxmlformats.org/drawingml/2006/table">
            <a:tbl>
              <a:tblPr firstRow="1" bandRow="1">
                <a:tableStyleId>{21E4AEA4-8DFA-4A89-87EB-49C32662AFE0}</a:tableStyleId>
              </a:tblPr>
              <a:tblGrid>
                <a:gridCol w="345595">
                  <a:extLst>
                    <a:ext uri="{9D8B030D-6E8A-4147-A177-3AD203B41FA5}">
                      <a16:colId xmlns:a16="http://schemas.microsoft.com/office/drawing/2014/main" val="1501010578"/>
                    </a:ext>
                  </a:extLst>
                </a:gridCol>
                <a:gridCol w="2766920">
                  <a:extLst>
                    <a:ext uri="{9D8B030D-6E8A-4147-A177-3AD203B41FA5}">
                      <a16:colId xmlns:a16="http://schemas.microsoft.com/office/drawing/2014/main" val="14771260"/>
                    </a:ext>
                  </a:extLst>
                </a:gridCol>
                <a:gridCol w="1556530">
                  <a:extLst>
                    <a:ext uri="{9D8B030D-6E8A-4147-A177-3AD203B41FA5}">
                      <a16:colId xmlns:a16="http://schemas.microsoft.com/office/drawing/2014/main" val="2418155939"/>
                    </a:ext>
                  </a:extLst>
                </a:gridCol>
                <a:gridCol w="2224637">
                  <a:extLst>
                    <a:ext uri="{9D8B030D-6E8A-4147-A177-3AD203B41FA5}">
                      <a16:colId xmlns:a16="http://schemas.microsoft.com/office/drawing/2014/main" val="81186960"/>
                    </a:ext>
                  </a:extLst>
                </a:gridCol>
                <a:gridCol w="782526">
                  <a:extLst>
                    <a:ext uri="{9D8B030D-6E8A-4147-A177-3AD203B41FA5}">
                      <a16:colId xmlns:a16="http://schemas.microsoft.com/office/drawing/2014/main" val="1200766256"/>
                    </a:ext>
                  </a:extLst>
                </a:gridCol>
                <a:gridCol w="820268">
                  <a:extLst>
                    <a:ext uri="{9D8B030D-6E8A-4147-A177-3AD203B41FA5}">
                      <a16:colId xmlns:a16="http://schemas.microsoft.com/office/drawing/2014/main" val="421677435"/>
                    </a:ext>
                  </a:extLst>
                </a:gridCol>
              </a:tblGrid>
              <a:tr h="297336">
                <a:tc>
                  <a:txBody>
                    <a:bodyPr/>
                    <a:lstStyle/>
                    <a:p>
                      <a:r>
                        <a:rPr kumimoji="1" lang="ja-JP" altLang="en-US" sz="800" dirty="0"/>
                        <a:t>№</a:t>
                      </a:r>
                    </a:p>
                  </a:txBody>
                  <a:tcPr/>
                </a:tc>
                <a:tc>
                  <a:txBody>
                    <a:bodyPr/>
                    <a:lstStyle/>
                    <a:p>
                      <a:r>
                        <a:rPr kumimoji="1" lang="ja-JP" altLang="en-US" sz="800" dirty="0"/>
                        <a:t>改善内容</a:t>
                      </a:r>
                    </a:p>
                  </a:txBody>
                  <a:tcPr/>
                </a:tc>
                <a:tc>
                  <a:txBody>
                    <a:bodyPr/>
                    <a:lstStyle/>
                    <a:p>
                      <a:r>
                        <a:rPr kumimoji="1" lang="ja-JP" altLang="en-US" sz="800" dirty="0"/>
                        <a:t>対応機能</a:t>
                      </a:r>
                    </a:p>
                  </a:txBody>
                  <a:tcPr/>
                </a:tc>
                <a:tc>
                  <a:txBody>
                    <a:bodyPr/>
                    <a:lstStyle/>
                    <a:p>
                      <a:r>
                        <a:rPr kumimoji="1" lang="ja-JP" altLang="en-US" sz="800" dirty="0"/>
                        <a:t>測定条件</a:t>
                      </a:r>
                    </a:p>
                  </a:txBody>
                  <a:tcPr/>
                </a:tc>
                <a:tc>
                  <a:txBody>
                    <a:bodyPr/>
                    <a:lstStyle/>
                    <a:p>
                      <a:r>
                        <a:rPr kumimoji="1" lang="en-US" altLang="ja-JP" sz="800" dirty="0"/>
                        <a:t>V2.3</a:t>
                      </a:r>
                      <a:endParaRPr kumimoji="1" lang="ja-JP" altLang="en-US" sz="800" dirty="0"/>
                    </a:p>
                  </a:txBody>
                  <a:tcPr/>
                </a:tc>
                <a:tc>
                  <a:txBody>
                    <a:bodyPr/>
                    <a:lstStyle/>
                    <a:p>
                      <a:r>
                        <a:rPr kumimoji="1" lang="en-US" altLang="ja-JP" sz="800" dirty="0"/>
                        <a:t>V2.4</a:t>
                      </a:r>
                      <a:endParaRPr kumimoji="1" lang="ja-JP" altLang="en-US" sz="800" dirty="0"/>
                    </a:p>
                  </a:txBody>
                  <a:tcPr/>
                </a:tc>
                <a:extLst>
                  <a:ext uri="{0D108BD9-81ED-4DB2-BD59-A6C34878D82A}">
                    <a16:rowId xmlns:a16="http://schemas.microsoft.com/office/drawing/2014/main" val="2645702264"/>
                  </a:ext>
                </a:extLst>
              </a:tr>
              <a:tr h="807056">
                <a:tc>
                  <a:txBody>
                    <a:bodyPr/>
                    <a:lstStyle/>
                    <a:p>
                      <a:r>
                        <a:rPr kumimoji="1" lang="en-US" altLang="ja-JP" sz="800" dirty="0"/>
                        <a:t>1</a:t>
                      </a:r>
                      <a:endParaRPr kumimoji="1" lang="ja-JP" altLang="en-US" sz="800" dirty="0"/>
                    </a:p>
                  </a:txBody>
                  <a:tcPr>
                    <a:solidFill>
                      <a:schemeClr val="bg1">
                        <a:lumMod val="95000"/>
                      </a:schemeClr>
                    </a:solidFill>
                  </a:tcPr>
                </a:tc>
                <a:tc>
                  <a:txBody>
                    <a:bodyPr/>
                    <a:lstStyle/>
                    <a:p>
                      <a:r>
                        <a:rPr kumimoji="1" lang="ja-JP" altLang="en-US" sz="800" dirty="0"/>
                        <a:t>以下の処理を見直し、仕訳データ作成処理時間の改善をおこないました</a:t>
                      </a:r>
                      <a:endParaRPr kumimoji="1" lang="en-US" altLang="ja-JP" sz="800" dirty="0"/>
                    </a:p>
                    <a:p>
                      <a:r>
                        <a:rPr kumimoji="1" lang="ja-JP" altLang="en-US" sz="800" dirty="0"/>
                        <a:t>・集約して仕訳を作成時</a:t>
                      </a:r>
                      <a:endParaRPr kumimoji="1" lang="en-US" altLang="ja-JP" sz="800" dirty="0"/>
                    </a:p>
                    <a:p>
                      <a:r>
                        <a:rPr kumimoji="1" lang="ja-JP" altLang="en-US" sz="800" dirty="0"/>
                        <a:t>・未確定仕訳が残った状態で仕訳を再作成時</a:t>
                      </a:r>
                      <a:endParaRPr kumimoji="1" lang="en-US" altLang="ja-JP" sz="800"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固定資産仕訳データ作成</a:t>
                      </a:r>
                      <a:endParaRPr kumimoji="1" lang="en-US" altLang="ja-JP" sz="8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rgbClr val="FF0000"/>
                          </a:solidFill>
                        </a:rPr>
                        <a:t>※Oracle</a:t>
                      </a:r>
                      <a:r>
                        <a:rPr kumimoji="1" lang="ja-JP" altLang="en-US" sz="800" dirty="0">
                          <a:solidFill>
                            <a:srgbClr val="FF0000"/>
                          </a:solidFill>
                        </a:rPr>
                        <a:t>版のみ対応</a:t>
                      </a:r>
                      <a:endParaRPr kumimoji="1" lang="en-US" altLang="ja-JP" sz="800" dirty="0">
                        <a:solidFill>
                          <a:srgbClr val="FF0000"/>
                        </a:solidFill>
                      </a:endParaRPr>
                    </a:p>
                  </a:txBody>
                  <a:tcPr>
                    <a:solidFill>
                      <a:schemeClr val="bg1">
                        <a:lumMod val="95000"/>
                      </a:schemeClr>
                    </a:solidFill>
                  </a:tcPr>
                </a:tc>
                <a:tc>
                  <a:txBody>
                    <a:bodyPr/>
                    <a:lstStyle/>
                    <a:p>
                      <a:r>
                        <a:rPr kumimoji="1" lang="ja-JP" altLang="en-US" sz="800" dirty="0"/>
                        <a:t>資産数：約</a:t>
                      </a:r>
                      <a:r>
                        <a:rPr kumimoji="1" lang="en-US" altLang="ja-JP" sz="800" dirty="0"/>
                        <a:t>30</a:t>
                      </a:r>
                      <a:r>
                        <a:rPr kumimoji="1" lang="ja-JP" altLang="en-US" sz="800" dirty="0"/>
                        <a:t>万件</a:t>
                      </a:r>
                      <a:endParaRPr kumimoji="1" lang="en-US" altLang="ja-JP" sz="8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通常伝票を集約して作成</a:t>
                      </a:r>
                      <a:endParaRPr kumimoji="1" lang="en-US" altLang="ja-JP" sz="800" dirty="0"/>
                    </a:p>
                    <a:p>
                      <a:r>
                        <a:rPr kumimoji="1" lang="ja-JP" altLang="en-US" sz="800" dirty="0"/>
                        <a:t>仕訳伝票数：約</a:t>
                      </a:r>
                      <a:r>
                        <a:rPr kumimoji="1" lang="en-US" altLang="ja-JP" sz="800" dirty="0"/>
                        <a:t>1,000</a:t>
                      </a:r>
                      <a:r>
                        <a:rPr kumimoji="1" lang="ja-JP" altLang="en-US" sz="800" dirty="0"/>
                        <a:t>伝票（</a:t>
                      </a:r>
                      <a:r>
                        <a:rPr kumimoji="1" lang="en-US" altLang="ja-JP" sz="800" dirty="0"/>
                        <a:t>2,000</a:t>
                      </a:r>
                      <a:r>
                        <a:rPr kumimoji="1" lang="ja-JP" altLang="en-US" sz="800" dirty="0"/>
                        <a:t>明細）</a:t>
                      </a:r>
                      <a:endParaRPr kumimoji="1" lang="en-US" altLang="ja-JP" sz="800" dirty="0"/>
                    </a:p>
                  </a:txBody>
                  <a:tcPr>
                    <a:solidFill>
                      <a:schemeClr val="bg1">
                        <a:lumMod val="95000"/>
                      </a:schemeClr>
                    </a:solidFill>
                  </a:tcPr>
                </a:tc>
                <a:tc>
                  <a:txBody>
                    <a:bodyPr/>
                    <a:lstStyle/>
                    <a:p>
                      <a:r>
                        <a:rPr kumimoji="1" lang="ja-JP" altLang="en-US" sz="800" dirty="0"/>
                        <a:t>初回作成</a:t>
                      </a:r>
                      <a:endParaRPr kumimoji="1" lang="en-US" altLang="ja-JP" sz="800" dirty="0"/>
                    </a:p>
                    <a:p>
                      <a:r>
                        <a:rPr kumimoji="1" lang="ja-JP" altLang="en-US" sz="800" dirty="0"/>
                        <a:t>　</a:t>
                      </a:r>
                      <a:r>
                        <a:rPr kumimoji="1" lang="en-US" altLang="ja-JP" sz="800" dirty="0"/>
                        <a:t>7</a:t>
                      </a:r>
                      <a:r>
                        <a:rPr kumimoji="1" lang="ja-JP" altLang="en-US" sz="800" dirty="0"/>
                        <a:t>分</a:t>
                      </a:r>
                      <a:r>
                        <a:rPr kumimoji="1" lang="en-US" altLang="ja-JP" sz="800" dirty="0"/>
                        <a:t>50</a:t>
                      </a:r>
                      <a:r>
                        <a:rPr kumimoji="1" lang="ja-JP" altLang="en-US" sz="800" dirty="0"/>
                        <a:t>秒</a:t>
                      </a:r>
                      <a:endParaRPr kumimoji="1" lang="en-US" altLang="ja-JP" sz="800" dirty="0"/>
                    </a:p>
                    <a:p>
                      <a:r>
                        <a:rPr kumimoji="1" lang="ja-JP" altLang="en-US" sz="800" dirty="0"/>
                        <a:t>再作成</a:t>
                      </a:r>
                      <a:endParaRPr kumimoji="1" lang="en-US" altLang="ja-JP" sz="800" dirty="0"/>
                    </a:p>
                    <a:p>
                      <a:r>
                        <a:rPr kumimoji="1" lang="ja-JP" altLang="en-US" sz="800" dirty="0"/>
                        <a:t>　</a:t>
                      </a:r>
                      <a:r>
                        <a:rPr kumimoji="1" lang="en-US" altLang="ja-JP" sz="800" dirty="0"/>
                        <a:t>45</a:t>
                      </a:r>
                      <a:r>
                        <a:rPr kumimoji="1" lang="ja-JP" altLang="en-US" sz="800" dirty="0"/>
                        <a:t>分</a:t>
                      </a:r>
                      <a:r>
                        <a:rPr kumimoji="1" lang="en-US" altLang="ja-JP" sz="800" dirty="0"/>
                        <a:t>18</a:t>
                      </a:r>
                      <a:r>
                        <a:rPr kumimoji="1" lang="ja-JP" altLang="en-US" sz="800" dirty="0"/>
                        <a:t>秒</a:t>
                      </a:r>
                      <a:endParaRPr kumimoji="1" lang="en-US" altLang="ja-JP" sz="800" dirty="0"/>
                    </a:p>
                  </a:txBody>
                  <a:tcPr>
                    <a:solidFill>
                      <a:schemeClr val="bg1">
                        <a:lumMod val="95000"/>
                      </a:schemeClr>
                    </a:solidFill>
                  </a:tcPr>
                </a:tc>
                <a:tc>
                  <a:txBody>
                    <a:bodyPr/>
                    <a:lstStyle/>
                    <a:p>
                      <a:r>
                        <a:rPr kumimoji="1" lang="ja-JP" altLang="en-US" sz="800" dirty="0"/>
                        <a:t>初回作成</a:t>
                      </a:r>
                      <a:endParaRPr kumimoji="1" lang="en-US" altLang="ja-JP" sz="800" dirty="0"/>
                    </a:p>
                    <a:p>
                      <a:r>
                        <a:rPr kumimoji="1" lang="ja-JP" altLang="en-US" sz="800" dirty="0"/>
                        <a:t>　</a:t>
                      </a:r>
                      <a:r>
                        <a:rPr kumimoji="1" lang="en-US" altLang="ja-JP" sz="800" dirty="0"/>
                        <a:t>6</a:t>
                      </a:r>
                      <a:r>
                        <a:rPr kumimoji="1" lang="ja-JP" altLang="en-US" sz="800" dirty="0"/>
                        <a:t>分</a:t>
                      </a:r>
                      <a:r>
                        <a:rPr kumimoji="1" lang="en-US" altLang="ja-JP" sz="800" dirty="0"/>
                        <a:t>44</a:t>
                      </a:r>
                      <a:r>
                        <a:rPr kumimoji="1" lang="ja-JP" altLang="en-US" sz="800" dirty="0"/>
                        <a:t>秒</a:t>
                      </a:r>
                      <a:endParaRPr kumimoji="1" lang="en-US" altLang="ja-JP" sz="800" dirty="0"/>
                    </a:p>
                    <a:p>
                      <a:r>
                        <a:rPr kumimoji="1" lang="ja-JP" altLang="en-US" sz="800" dirty="0"/>
                        <a:t>再作成</a:t>
                      </a:r>
                      <a:endParaRPr kumimoji="1" lang="en-US" altLang="ja-JP" sz="800" dirty="0"/>
                    </a:p>
                    <a:p>
                      <a:r>
                        <a:rPr kumimoji="1" lang="ja-JP" altLang="en-US" sz="800" dirty="0"/>
                        <a:t>　</a:t>
                      </a:r>
                      <a:r>
                        <a:rPr kumimoji="1" lang="en-US" altLang="ja-JP" sz="800" dirty="0"/>
                        <a:t>6</a:t>
                      </a:r>
                      <a:r>
                        <a:rPr kumimoji="1" lang="ja-JP" altLang="en-US" sz="800" dirty="0"/>
                        <a:t>分</a:t>
                      </a:r>
                      <a:r>
                        <a:rPr kumimoji="1" lang="en-US" altLang="ja-JP" sz="800" dirty="0"/>
                        <a:t>47</a:t>
                      </a:r>
                      <a:r>
                        <a:rPr kumimoji="1" lang="ja-JP" altLang="en-US" sz="800" dirty="0"/>
                        <a:t>秒</a:t>
                      </a:r>
                      <a:endParaRPr kumimoji="1" lang="en-US" altLang="ja-JP" sz="800" dirty="0"/>
                    </a:p>
                  </a:txBody>
                  <a:tcPr>
                    <a:solidFill>
                      <a:schemeClr val="bg1">
                        <a:lumMod val="95000"/>
                      </a:schemeClr>
                    </a:solidFill>
                  </a:tcPr>
                </a:tc>
                <a:extLst>
                  <a:ext uri="{0D108BD9-81ED-4DB2-BD59-A6C34878D82A}">
                    <a16:rowId xmlns:a16="http://schemas.microsoft.com/office/drawing/2014/main" val="3905541517"/>
                  </a:ext>
                </a:extLst>
              </a:tr>
              <a:tr h="297336">
                <a:tc rowSpan="3">
                  <a:txBody>
                    <a:bodyPr/>
                    <a:lstStyle/>
                    <a:p>
                      <a:r>
                        <a:rPr kumimoji="1" lang="en-US" altLang="ja-JP" sz="800" dirty="0"/>
                        <a:t>2</a:t>
                      </a:r>
                      <a:endParaRPr kumimoji="1" lang="ja-JP" altLang="en-US" sz="800" dirty="0"/>
                    </a:p>
                  </a:txBody>
                  <a:tcPr>
                    <a:solidFill>
                      <a:schemeClr val="bg1">
                        <a:lumMod val="95000"/>
                      </a:schemeClr>
                    </a:solidFill>
                  </a:tcPr>
                </a:tc>
                <a:tc rowSpan="3">
                  <a:txBody>
                    <a:bodyPr/>
                    <a:lstStyle/>
                    <a:p>
                      <a:r>
                        <a:rPr kumimoji="1" lang="ja-JP" altLang="en-US" sz="800" dirty="0"/>
                        <a:t>チェック処理の改善により、大量部門データや、大量資産データに対する検索処理、削除処理時間の改善をおこないました</a:t>
                      </a:r>
                    </a:p>
                  </a:txBody>
                  <a:tcPr>
                    <a:solidFill>
                      <a:schemeClr val="bg1">
                        <a:lumMod val="95000"/>
                      </a:schemeClr>
                    </a:solidFill>
                  </a:tcPr>
                </a:tc>
                <a:tc rowSpan="3">
                  <a:txBody>
                    <a:bodyPr/>
                    <a:lstStyle/>
                    <a:p>
                      <a:r>
                        <a:rPr kumimoji="1" lang="ja-JP" altLang="en-US" sz="800" dirty="0"/>
                        <a:t>固定資産データ削除</a:t>
                      </a:r>
                    </a:p>
                  </a:txBody>
                  <a:tcPr>
                    <a:solidFill>
                      <a:schemeClr val="bg1">
                        <a:lumMod val="95000"/>
                      </a:schemeClr>
                    </a:solidFill>
                  </a:tcPr>
                </a:tc>
                <a:tc gridSpan="3">
                  <a:txBody>
                    <a:bodyPr/>
                    <a:lstStyle/>
                    <a:p>
                      <a:r>
                        <a:rPr kumimoji="1" lang="ja-JP" altLang="en-US" sz="800" dirty="0"/>
                        <a:t>セキュリティ部門数：</a:t>
                      </a:r>
                      <a:r>
                        <a:rPr kumimoji="1" lang="en-US" altLang="ja-JP" sz="800" dirty="0"/>
                        <a:t>20</a:t>
                      </a:r>
                      <a:r>
                        <a:rPr kumimoji="1" lang="ja-JP" altLang="en-US" sz="800" dirty="0"/>
                        <a:t>万件</a:t>
                      </a:r>
                    </a:p>
                  </a:txBody>
                  <a:tcPr>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44280090"/>
                  </a:ext>
                </a:extLst>
              </a:tr>
              <a:tr h="297336">
                <a:tc vMerge="1">
                  <a:txBody>
                    <a:bodyPr/>
                    <a:lstStyle/>
                    <a:p>
                      <a:endParaRPr kumimoji="1" lang="ja-JP" altLang="en-US" sz="1050" dirty="0"/>
                    </a:p>
                  </a:txBody>
                  <a:tcPr/>
                </a:tc>
                <a:tc vMerge="1">
                  <a:txBody>
                    <a:bodyPr/>
                    <a:lstStyle/>
                    <a:p>
                      <a:endParaRPr kumimoji="1" lang="ja-JP" altLang="en-US" sz="1050" dirty="0"/>
                    </a:p>
                  </a:txBody>
                  <a:tcPr/>
                </a:tc>
                <a:tc vMerge="1">
                  <a:txBody>
                    <a:bodyPr/>
                    <a:lstStyle/>
                    <a:p>
                      <a:endParaRPr kumimoji="1" lang="ja-JP" altLang="en-US" sz="1050" dirty="0"/>
                    </a:p>
                  </a:txBody>
                  <a:tcPr/>
                </a:tc>
                <a:tc>
                  <a:txBody>
                    <a:bodyPr/>
                    <a:lstStyle/>
                    <a:p>
                      <a:pPr algn="l"/>
                      <a:r>
                        <a:rPr kumimoji="1" lang="ja-JP" altLang="en-US" sz="800" dirty="0"/>
                        <a:t>検索時</a:t>
                      </a:r>
                    </a:p>
                  </a:txBody>
                  <a:tcPr>
                    <a:solidFill>
                      <a:schemeClr val="bg1">
                        <a:lumMod val="95000"/>
                      </a:schemeClr>
                    </a:solidFill>
                  </a:tcPr>
                </a:tc>
                <a:tc>
                  <a:txBody>
                    <a:bodyPr/>
                    <a:lstStyle/>
                    <a:p>
                      <a:pPr algn="r"/>
                      <a:r>
                        <a:rPr kumimoji="1" lang="en-US" altLang="ja-JP" sz="800" dirty="0"/>
                        <a:t>20</a:t>
                      </a:r>
                      <a:r>
                        <a:rPr kumimoji="1" lang="ja-JP" altLang="en-US" sz="800" dirty="0"/>
                        <a:t>秒</a:t>
                      </a:r>
                    </a:p>
                  </a:txBody>
                  <a:tcPr>
                    <a:solidFill>
                      <a:schemeClr val="bg1">
                        <a:lumMod val="95000"/>
                      </a:schemeClr>
                    </a:solidFill>
                  </a:tcPr>
                </a:tc>
                <a:tc>
                  <a:txBody>
                    <a:bodyPr/>
                    <a:lstStyle/>
                    <a:p>
                      <a:pPr algn="r"/>
                      <a:r>
                        <a:rPr kumimoji="1" lang="en-US" altLang="ja-JP" sz="800" dirty="0"/>
                        <a:t>2</a:t>
                      </a:r>
                      <a:r>
                        <a:rPr kumimoji="1" lang="ja-JP" altLang="en-US" sz="800" dirty="0"/>
                        <a:t>秒</a:t>
                      </a:r>
                    </a:p>
                  </a:txBody>
                  <a:tcPr>
                    <a:solidFill>
                      <a:schemeClr val="bg1">
                        <a:lumMod val="95000"/>
                      </a:schemeClr>
                    </a:solidFill>
                  </a:tcPr>
                </a:tc>
                <a:extLst>
                  <a:ext uri="{0D108BD9-81ED-4DB2-BD59-A6C34878D82A}">
                    <a16:rowId xmlns:a16="http://schemas.microsoft.com/office/drawing/2014/main" val="3786568162"/>
                  </a:ext>
                </a:extLst>
              </a:tr>
              <a:tr h="297336">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実行時</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a:t>7</a:t>
                      </a:r>
                      <a:r>
                        <a:rPr kumimoji="1" lang="ja-JP" altLang="en-US" sz="800" dirty="0"/>
                        <a:t>秒</a:t>
                      </a:r>
                    </a:p>
                  </a:txBody>
                  <a:tcPr>
                    <a:solidFill>
                      <a:schemeClr val="bg1">
                        <a:lumMod val="95000"/>
                      </a:schemeClr>
                    </a:solidFill>
                  </a:tcPr>
                </a:tc>
                <a:tc>
                  <a:txBody>
                    <a:bodyPr/>
                    <a:lstStyle/>
                    <a:p>
                      <a:pPr algn="r"/>
                      <a:r>
                        <a:rPr kumimoji="1" lang="en-US" altLang="ja-JP" sz="800" dirty="0"/>
                        <a:t>1</a:t>
                      </a:r>
                      <a:r>
                        <a:rPr kumimoji="1" lang="ja-JP" altLang="en-US" sz="800" dirty="0"/>
                        <a:t>秒</a:t>
                      </a:r>
                    </a:p>
                  </a:txBody>
                  <a:tcPr>
                    <a:solidFill>
                      <a:schemeClr val="bg1">
                        <a:lumMod val="95000"/>
                      </a:schemeClr>
                    </a:solidFill>
                  </a:tcPr>
                </a:tc>
                <a:extLst>
                  <a:ext uri="{0D108BD9-81ED-4DB2-BD59-A6C34878D82A}">
                    <a16:rowId xmlns:a16="http://schemas.microsoft.com/office/drawing/2014/main" val="481398657"/>
                  </a:ext>
                </a:extLst>
              </a:tr>
              <a:tr h="297336">
                <a:tc rowSpan="6">
                  <a:txBody>
                    <a:bodyPr/>
                    <a:lstStyle/>
                    <a:p>
                      <a:r>
                        <a:rPr kumimoji="1" lang="en-US" altLang="ja-JP" sz="800" dirty="0"/>
                        <a:t>3</a:t>
                      </a:r>
                      <a:endParaRPr kumimoji="1" lang="ja-JP" altLang="en-US" sz="800" dirty="0"/>
                    </a:p>
                  </a:txBody>
                  <a:tcPr>
                    <a:solidFill>
                      <a:schemeClr val="bg1">
                        <a:lumMod val="95000"/>
                      </a:schemeClr>
                    </a:solidFill>
                  </a:tcPr>
                </a:tc>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t>機能コード</a:t>
                      </a:r>
                      <a:r>
                        <a:rPr kumimoji="1" lang="en-US" altLang="ja-JP" sz="800" dirty="0"/>
                        <a:t>1</a:t>
                      </a:r>
                      <a:r>
                        <a:rPr kumimoji="1" lang="ja-JP" altLang="en-US" sz="800" dirty="0"/>
                        <a:t>～</a:t>
                      </a:r>
                      <a:r>
                        <a:rPr kumimoji="1" lang="en-US" altLang="ja-JP" sz="800" dirty="0"/>
                        <a:t>4</a:t>
                      </a:r>
                      <a:r>
                        <a:rPr kumimoji="1" lang="ja-JP" altLang="en-US" sz="800" dirty="0" err="1"/>
                        <a:t>、</a:t>
                      </a:r>
                      <a:r>
                        <a:rPr kumimoji="1" lang="ja-JP" altLang="en-US" sz="800" dirty="0"/>
                        <a:t>プロジェクト名称取得処理において、対象テーブルへの</a:t>
                      </a:r>
                      <a:r>
                        <a:rPr kumimoji="1" lang="en-US" altLang="ja-JP" sz="800" dirty="0"/>
                        <a:t>DB</a:t>
                      </a:r>
                      <a:r>
                        <a:rPr kumimoji="1" lang="ja-JP" altLang="en-US" sz="800" dirty="0"/>
                        <a:t>アクセス回数を減らすことにより、大量資産データに対する検索処理時間の改善をおこないました</a:t>
                      </a:r>
                    </a:p>
                  </a:txBody>
                  <a:tcPr>
                    <a:solidFill>
                      <a:schemeClr val="bg1">
                        <a:lumMod val="95000"/>
                      </a:schemeClr>
                    </a:solidFill>
                  </a:tcPr>
                </a:tc>
                <a:tc>
                  <a:txBody>
                    <a:bodyPr/>
                    <a:lstStyle/>
                    <a:p>
                      <a:endParaRPr kumimoji="1" lang="ja-JP" altLang="en-US" sz="800" dirty="0"/>
                    </a:p>
                  </a:txBody>
                  <a:tcPr>
                    <a:solidFill>
                      <a:schemeClr val="bg1">
                        <a:lumMod val="95000"/>
                      </a:schemeClr>
                    </a:solidFill>
                  </a:tcPr>
                </a:tc>
                <a:tc gridSpan="3">
                  <a:txBody>
                    <a:bodyPr/>
                    <a:lstStyle/>
                    <a:p>
                      <a:pPr algn="l"/>
                      <a:r>
                        <a:rPr kumimoji="1" lang="ja-JP" altLang="en-US" sz="800" dirty="0"/>
                        <a:t>各機能コード数：</a:t>
                      </a:r>
                      <a:r>
                        <a:rPr kumimoji="1" lang="en-US" altLang="ja-JP" sz="800" dirty="0"/>
                        <a:t>100,000</a:t>
                      </a:r>
                      <a:r>
                        <a:rPr kumimoji="1" lang="ja-JP" altLang="en-US" sz="800" dirty="0"/>
                        <a:t>件／資産数：</a:t>
                      </a:r>
                      <a:r>
                        <a:rPr kumimoji="1" lang="en-US" altLang="ja-JP" sz="800" dirty="0"/>
                        <a:t>10,000</a:t>
                      </a:r>
                      <a:r>
                        <a:rPr kumimoji="1" lang="ja-JP" altLang="en-US" sz="800" dirty="0"/>
                        <a:t>件</a:t>
                      </a:r>
                      <a:endParaRPr kumimoji="1" lang="en-US" altLang="ja-JP" sz="800" dirty="0"/>
                    </a:p>
                  </a:txBody>
                  <a:tcPr>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39585713"/>
                  </a:ext>
                </a:extLst>
              </a:tr>
              <a:tr h="297336">
                <a:tc vMerge="1">
                  <a:txBody>
                    <a:bodyPr/>
                    <a:lstStyle/>
                    <a:p>
                      <a:endParaRPr kumimoji="1" lang="ja-JP" altLang="en-US"/>
                    </a:p>
                  </a:txBody>
                  <a:tcPr/>
                </a:tc>
                <a:tc vMerge="1">
                  <a:txBody>
                    <a:bodyPr/>
                    <a:lstStyle/>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800" dirty="0"/>
                        <a:t>固定資産異動照会</a:t>
                      </a:r>
                      <a:endParaRPr kumimoji="1" lang="en-US" altLang="zh-TW" sz="800" dirty="0"/>
                    </a:p>
                  </a:txBody>
                  <a:tcPr>
                    <a:solidFill>
                      <a:schemeClr val="bg1">
                        <a:lumMod val="95000"/>
                      </a:schemeClr>
                    </a:solidFill>
                  </a:tcPr>
                </a:tc>
                <a:tc>
                  <a:txBody>
                    <a:bodyPr/>
                    <a:lstStyle/>
                    <a:p>
                      <a:pPr algn="l"/>
                      <a:r>
                        <a:rPr kumimoji="1" lang="ja-JP" altLang="en-US" sz="800" dirty="0"/>
                        <a:t>検索時</a:t>
                      </a:r>
                    </a:p>
                  </a:txBody>
                  <a:tcPr>
                    <a:solidFill>
                      <a:schemeClr val="bg1">
                        <a:lumMod val="95000"/>
                      </a:schemeClr>
                    </a:solidFill>
                  </a:tcPr>
                </a:tc>
                <a:tc>
                  <a:txBody>
                    <a:bodyPr/>
                    <a:lstStyle/>
                    <a:p>
                      <a:pPr algn="r"/>
                      <a:r>
                        <a:rPr kumimoji="1" lang="en-US" altLang="ja-JP" sz="800" dirty="0"/>
                        <a:t>50</a:t>
                      </a:r>
                      <a:r>
                        <a:rPr kumimoji="1" lang="ja-JP" altLang="en-US" sz="800" dirty="0"/>
                        <a:t>秒</a:t>
                      </a:r>
                    </a:p>
                  </a:txBody>
                  <a:tcPr>
                    <a:solidFill>
                      <a:schemeClr val="bg1">
                        <a:lumMod val="95000"/>
                      </a:schemeClr>
                    </a:solidFill>
                  </a:tcPr>
                </a:tc>
                <a:tc>
                  <a:txBody>
                    <a:bodyPr/>
                    <a:lstStyle/>
                    <a:p>
                      <a:pPr algn="r"/>
                      <a:r>
                        <a:rPr kumimoji="1" lang="en-US" altLang="ja-JP" sz="800" dirty="0"/>
                        <a:t>20</a:t>
                      </a:r>
                      <a:r>
                        <a:rPr kumimoji="1" lang="ja-JP" altLang="en-US" sz="800" dirty="0"/>
                        <a:t>秒</a:t>
                      </a:r>
                    </a:p>
                  </a:txBody>
                  <a:tcPr>
                    <a:solidFill>
                      <a:schemeClr val="bg1">
                        <a:lumMod val="95000"/>
                      </a:schemeClr>
                    </a:solidFill>
                  </a:tcPr>
                </a:tc>
                <a:extLst>
                  <a:ext uri="{0D108BD9-81ED-4DB2-BD59-A6C34878D82A}">
                    <a16:rowId xmlns:a16="http://schemas.microsoft.com/office/drawing/2014/main" val="264899473"/>
                  </a:ext>
                </a:extLst>
              </a:tr>
              <a:tr h="297336">
                <a:tc vMerge="1">
                  <a:txBody>
                    <a:bodyPr/>
                    <a:lstStyle/>
                    <a:p>
                      <a:endParaRPr kumimoji="1" lang="ja-JP" altLang="en-US" sz="8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800" dirty="0"/>
                        <a:t>固定資産異動入力</a:t>
                      </a:r>
                      <a:endParaRPr kumimoji="1" lang="en-US" altLang="zh-TW" sz="800" dirty="0"/>
                    </a:p>
                  </a:txBody>
                  <a:tcPr>
                    <a:solidFill>
                      <a:schemeClr val="bg1">
                        <a:lumMod val="95000"/>
                      </a:schemeClr>
                    </a:solidFill>
                  </a:tcPr>
                </a:tc>
                <a:tc>
                  <a:txBody>
                    <a:bodyPr/>
                    <a:lstStyle/>
                    <a:p>
                      <a:pPr algn="l"/>
                      <a:r>
                        <a:rPr kumimoji="1" lang="ja-JP" altLang="en-US" sz="800" dirty="0"/>
                        <a:t>異動ボタン押下時</a:t>
                      </a:r>
                    </a:p>
                  </a:txBody>
                  <a:tcPr>
                    <a:solidFill>
                      <a:schemeClr val="bg1">
                        <a:lumMod val="95000"/>
                      </a:schemeClr>
                    </a:solidFill>
                  </a:tcPr>
                </a:tc>
                <a:tc>
                  <a:txBody>
                    <a:bodyPr/>
                    <a:lstStyle/>
                    <a:p>
                      <a:pPr algn="r"/>
                      <a:r>
                        <a:rPr kumimoji="1" lang="en-US" altLang="ja-JP" sz="800" dirty="0"/>
                        <a:t>3</a:t>
                      </a:r>
                      <a:r>
                        <a:rPr kumimoji="1" lang="ja-JP" altLang="en-US" sz="800" dirty="0"/>
                        <a:t>分</a:t>
                      </a:r>
                      <a:r>
                        <a:rPr kumimoji="1" lang="en-US" altLang="ja-JP" sz="800" dirty="0"/>
                        <a:t>50</a:t>
                      </a:r>
                      <a:r>
                        <a:rPr kumimoji="1" lang="ja-JP" altLang="en-US" sz="800" dirty="0"/>
                        <a:t>秒</a:t>
                      </a:r>
                    </a:p>
                  </a:txBody>
                  <a:tcPr>
                    <a:solidFill>
                      <a:schemeClr val="bg1">
                        <a:lumMod val="95000"/>
                      </a:schemeClr>
                    </a:solidFill>
                  </a:tcPr>
                </a:tc>
                <a:tc>
                  <a:txBody>
                    <a:bodyPr/>
                    <a:lstStyle/>
                    <a:p>
                      <a:pPr algn="r"/>
                      <a:r>
                        <a:rPr kumimoji="1" lang="en-US" altLang="ja-JP" sz="800" dirty="0"/>
                        <a:t>3</a:t>
                      </a:r>
                      <a:r>
                        <a:rPr kumimoji="1" lang="ja-JP" altLang="en-US" sz="800" dirty="0"/>
                        <a:t>分</a:t>
                      </a:r>
                      <a:r>
                        <a:rPr kumimoji="1" lang="en-US" altLang="ja-JP" sz="800" dirty="0"/>
                        <a:t>0</a:t>
                      </a:r>
                      <a:r>
                        <a:rPr kumimoji="1" lang="ja-JP" altLang="en-US" sz="800" dirty="0"/>
                        <a:t>秒</a:t>
                      </a:r>
                    </a:p>
                  </a:txBody>
                  <a:tcPr>
                    <a:solidFill>
                      <a:schemeClr val="bg1">
                        <a:lumMod val="95000"/>
                      </a:schemeClr>
                    </a:solidFill>
                  </a:tcPr>
                </a:tc>
                <a:extLst>
                  <a:ext uri="{0D108BD9-81ED-4DB2-BD59-A6C34878D82A}">
                    <a16:rowId xmlns:a16="http://schemas.microsoft.com/office/drawing/2014/main" val="1179893332"/>
                  </a:ext>
                </a:extLst>
              </a:tr>
              <a:tr h="297336">
                <a:tc vMerge="1">
                  <a:txBody>
                    <a:bodyPr/>
                    <a:lstStyle/>
                    <a:p>
                      <a:endParaRPr kumimoji="1" lang="ja-JP" altLang="en-US" sz="8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800" dirty="0"/>
                        <a:t>異動予定入力</a:t>
                      </a:r>
                      <a:endParaRPr kumimoji="1" lang="en-US" altLang="zh-TW" sz="800" dirty="0"/>
                    </a:p>
                  </a:txBody>
                  <a:tcPr>
                    <a:solidFill>
                      <a:schemeClr val="bg1">
                        <a:lumMod val="95000"/>
                      </a:schemeClr>
                    </a:solidFill>
                  </a:tcPr>
                </a:tc>
                <a:tc>
                  <a:txBody>
                    <a:bodyPr/>
                    <a:lstStyle/>
                    <a:p>
                      <a:pPr algn="l"/>
                      <a:r>
                        <a:rPr kumimoji="1" lang="ja-JP" altLang="en-US" sz="800" dirty="0"/>
                        <a:t>異動ボタン押下時</a:t>
                      </a:r>
                    </a:p>
                  </a:txBody>
                  <a:tcPr>
                    <a:solidFill>
                      <a:schemeClr val="bg1">
                        <a:lumMod val="95000"/>
                      </a:schemeClr>
                    </a:solidFill>
                  </a:tcPr>
                </a:tc>
                <a:tc>
                  <a:txBody>
                    <a:bodyPr/>
                    <a:lstStyle/>
                    <a:p>
                      <a:pPr algn="r"/>
                      <a:r>
                        <a:rPr kumimoji="1" lang="en-US" altLang="ja-JP" sz="800" dirty="0"/>
                        <a:t>6</a:t>
                      </a:r>
                      <a:r>
                        <a:rPr kumimoji="1" lang="ja-JP" altLang="en-US" sz="800" dirty="0"/>
                        <a:t>分</a:t>
                      </a:r>
                      <a:r>
                        <a:rPr kumimoji="1" lang="en-US" altLang="ja-JP" sz="800" dirty="0"/>
                        <a:t>28</a:t>
                      </a:r>
                      <a:r>
                        <a:rPr kumimoji="1" lang="ja-JP" altLang="en-US" sz="800" dirty="0"/>
                        <a:t>秒</a:t>
                      </a:r>
                    </a:p>
                  </a:txBody>
                  <a:tcPr>
                    <a:solidFill>
                      <a:schemeClr val="bg1">
                        <a:lumMod val="95000"/>
                      </a:schemeClr>
                    </a:solidFill>
                  </a:tcPr>
                </a:tc>
                <a:tc>
                  <a:txBody>
                    <a:bodyPr/>
                    <a:lstStyle/>
                    <a:p>
                      <a:pPr algn="r"/>
                      <a:r>
                        <a:rPr kumimoji="1" lang="en-US" altLang="ja-JP" sz="800" dirty="0"/>
                        <a:t>5</a:t>
                      </a:r>
                      <a:r>
                        <a:rPr kumimoji="1" lang="ja-JP" altLang="en-US" sz="800" dirty="0"/>
                        <a:t>分</a:t>
                      </a:r>
                      <a:r>
                        <a:rPr kumimoji="1" lang="en-US" altLang="ja-JP" sz="800" dirty="0"/>
                        <a:t>37</a:t>
                      </a:r>
                      <a:r>
                        <a:rPr kumimoji="1" lang="ja-JP" altLang="en-US" sz="800" dirty="0"/>
                        <a:t>秒</a:t>
                      </a:r>
                    </a:p>
                  </a:txBody>
                  <a:tcPr>
                    <a:solidFill>
                      <a:schemeClr val="bg1">
                        <a:lumMod val="95000"/>
                      </a:schemeClr>
                    </a:solidFill>
                  </a:tcPr>
                </a:tc>
                <a:extLst>
                  <a:ext uri="{0D108BD9-81ED-4DB2-BD59-A6C34878D82A}">
                    <a16:rowId xmlns:a16="http://schemas.microsoft.com/office/drawing/2014/main" val="892552755"/>
                  </a:ext>
                </a:extLst>
              </a:tr>
              <a:tr h="297336">
                <a:tc vMerge="1">
                  <a:txBody>
                    <a:bodyPr/>
                    <a:lstStyle/>
                    <a:p>
                      <a:endParaRPr kumimoji="1" lang="ja-JP" altLang="en-US" sz="8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sz="800" dirty="0"/>
                    </a:p>
                  </a:txBody>
                  <a:tcPr/>
                </a:tc>
                <a:tc>
                  <a:txBody>
                    <a:bodyPr/>
                    <a:lstStyle/>
                    <a:p>
                      <a:pPr algn="l"/>
                      <a:r>
                        <a:rPr kumimoji="1" lang="ja-JP" altLang="en-US" sz="800" dirty="0"/>
                        <a:t>確定ボタン押下時</a:t>
                      </a:r>
                    </a:p>
                  </a:txBody>
                  <a:tcPr>
                    <a:solidFill>
                      <a:schemeClr val="bg1">
                        <a:lumMod val="95000"/>
                      </a:schemeClr>
                    </a:solidFill>
                  </a:tcPr>
                </a:tc>
                <a:tc>
                  <a:txBody>
                    <a:bodyPr/>
                    <a:lstStyle/>
                    <a:p>
                      <a:pPr algn="r"/>
                      <a:r>
                        <a:rPr kumimoji="1" lang="en-US" altLang="ja-JP" sz="800" dirty="0"/>
                        <a:t>14</a:t>
                      </a:r>
                      <a:r>
                        <a:rPr kumimoji="1" lang="ja-JP" altLang="en-US" sz="800" dirty="0"/>
                        <a:t>分</a:t>
                      </a:r>
                      <a:r>
                        <a:rPr kumimoji="1" lang="en-US" altLang="ja-JP" sz="800" dirty="0"/>
                        <a:t>11</a:t>
                      </a:r>
                      <a:r>
                        <a:rPr kumimoji="1" lang="ja-JP" altLang="en-US" sz="800" dirty="0"/>
                        <a:t>秒</a:t>
                      </a:r>
                    </a:p>
                  </a:txBody>
                  <a:tcPr>
                    <a:solidFill>
                      <a:schemeClr val="bg1">
                        <a:lumMod val="95000"/>
                      </a:schemeClr>
                    </a:solidFill>
                  </a:tcPr>
                </a:tc>
                <a:tc>
                  <a:txBody>
                    <a:bodyPr/>
                    <a:lstStyle/>
                    <a:p>
                      <a:pPr algn="r"/>
                      <a:r>
                        <a:rPr kumimoji="1" lang="en-US" altLang="ja-JP" sz="800" dirty="0"/>
                        <a:t>12</a:t>
                      </a:r>
                      <a:r>
                        <a:rPr kumimoji="1" lang="ja-JP" altLang="en-US" sz="800" dirty="0"/>
                        <a:t>分</a:t>
                      </a:r>
                      <a:r>
                        <a:rPr kumimoji="1" lang="en-US" altLang="ja-JP" sz="800" dirty="0"/>
                        <a:t>36</a:t>
                      </a:r>
                      <a:r>
                        <a:rPr kumimoji="1" lang="ja-JP" altLang="en-US" sz="800" dirty="0"/>
                        <a:t>秒</a:t>
                      </a:r>
                    </a:p>
                  </a:txBody>
                  <a:tcPr>
                    <a:solidFill>
                      <a:schemeClr val="bg1">
                        <a:lumMod val="95000"/>
                      </a:schemeClr>
                    </a:solidFill>
                  </a:tcPr>
                </a:tc>
                <a:extLst>
                  <a:ext uri="{0D108BD9-81ED-4DB2-BD59-A6C34878D82A}">
                    <a16:rowId xmlns:a16="http://schemas.microsoft.com/office/drawing/2014/main" val="3097710041"/>
                  </a:ext>
                </a:extLst>
              </a:tr>
              <a:tr h="297336">
                <a:tc vMerge="1">
                  <a:txBody>
                    <a:bodyPr/>
                    <a:lstStyle/>
                    <a:p>
                      <a:endParaRPr kumimoji="1" lang="ja-JP" altLang="en-US" sz="8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sz="800" dirty="0"/>
                    </a:p>
                  </a:txBody>
                  <a:tcPr/>
                </a:tc>
                <a:tc>
                  <a:txBody>
                    <a:bodyPr/>
                    <a:lstStyle/>
                    <a:p>
                      <a:pPr algn="l"/>
                      <a:r>
                        <a:rPr kumimoji="1" lang="ja-JP" altLang="en-US" sz="800" dirty="0"/>
                        <a:t>登録ボタン押下時</a:t>
                      </a:r>
                    </a:p>
                  </a:txBody>
                  <a:tcPr>
                    <a:solidFill>
                      <a:schemeClr val="bg1">
                        <a:lumMod val="95000"/>
                      </a:schemeClr>
                    </a:solidFill>
                  </a:tcPr>
                </a:tc>
                <a:tc>
                  <a:txBody>
                    <a:bodyPr/>
                    <a:lstStyle/>
                    <a:p>
                      <a:pPr algn="r"/>
                      <a:r>
                        <a:rPr kumimoji="1" lang="en-US" altLang="ja-JP" sz="800" dirty="0"/>
                        <a:t>13</a:t>
                      </a:r>
                      <a:r>
                        <a:rPr kumimoji="1" lang="ja-JP" altLang="en-US" sz="800" dirty="0"/>
                        <a:t>分</a:t>
                      </a:r>
                      <a:r>
                        <a:rPr kumimoji="1" lang="en-US" altLang="ja-JP" sz="800" dirty="0"/>
                        <a:t>24</a:t>
                      </a:r>
                      <a:r>
                        <a:rPr kumimoji="1" lang="ja-JP" altLang="en-US" sz="800" dirty="0"/>
                        <a:t>秒</a:t>
                      </a:r>
                    </a:p>
                  </a:txBody>
                  <a:tcPr>
                    <a:solidFill>
                      <a:schemeClr val="bg1">
                        <a:lumMod val="95000"/>
                      </a:schemeClr>
                    </a:solidFill>
                  </a:tcPr>
                </a:tc>
                <a:tc>
                  <a:txBody>
                    <a:bodyPr/>
                    <a:lstStyle/>
                    <a:p>
                      <a:pPr algn="r"/>
                      <a:r>
                        <a:rPr kumimoji="1" lang="en-US" altLang="ja-JP" sz="800" dirty="0"/>
                        <a:t>11</a:t>
                      </a:r>
                      <a:r>
                        <a:rPr kumimoji="1" lang="ja-JP" altLang="en-US" sz="800" dirty="0"/>
                        <a:t>分</a:t>
                      </a:r>
                      <a:r>
                        <a:rPr kumimoji="1" lang="en-US" altLang="ja-JP" sz="800" dirty="0"/>
                        <a:t>14</a:t>
                      </a:r>
                      <a:r>
                        <a:rPr kumimoji="1" lang="ja-JP" altLang="en-US" sz="800" dirty="0"/>
                        <a:t>秒</a:t>
                      </a:r>
                    </a:p>
                  </a:txBody>
                  <a:tcPr>
                    <a:solidFill>
                      <a:schemeClr val="bg1">
                        <a:lumMod val="95000"/>
                      </a:schemeClr>
                    </a:solidFill>
                  </a:tcPr>
                </a:tc>
                <a:extLst>
                  <a:ext uri="{0D108BD9-81ED-4DB2-BD59-A6C34878D82A}">
                    <a16:rowId xmlns:a16="http://schemas.microsoft.com/office/drawing/2014/main" val="175725650"/>
                  </a:ext>
                </a:extLst>
              </a:tr>
            </a:tbl>
          </a:graphicData>
        </a:graphic>
      </p:graphicFrame>
    </p:spTree>
    <p:extLst>
      <p:ext uri="{BB962C8B-B14F-4D97-AF65-F5344CB8AC3E}">
        <p14:creationId xmlns:p14="http://schemas.microsoft.com/office/powerpoint/2010/main" val="39109835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78AE49ED-73EF-499C-8307-28EB0E7CF529}" type="slidenum">
              <a:rPr lang="ja-JP" altLang="en-US" dirty="0" smtClean="0"/>
              <a:pPr/>
              <a:t>177</a:t>
            </a:fld>
            <a:endParaRPr lang="ja-JP" altLang="en-US" dirty="0"/>
          </a:p>
        </p:txBody>
      </p:sp>
      <p:sp>
        <p:nvSpPr>
          <p:cNvPr id="3" name="フッター プレースホルダー 2"/>
          <p:cNvSpPr>
            <a:spLocks noGrp="1"/>
          </p:cNvSpPr>
          <p:nvPr>
            <p:ph type="ftr" sz="quarter" idx="11"/>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4" name="タイトル 3"/>
          <p:cNvSpPr>
            <a:spLocks noGrp="1"/>
          </p:cNvSpPr>
          <p:nvPr>
            <p:ph type="title"/>
          </p:nvPr>
        </p:nvSpPr>
        <p:spPr>
          <a:xfrm>
            <a:off x="359532" y="1131590"/>
            <a:ext cx="5328592" cy="2340260"/>
          </a:xfrm>
        </p:spPr>
        <p:txBody>
          <a:bodyPr/>
          <a:lstStyle/>
          <a:p>
            <a:pPr>
              <a:lnSpc>
                <a:spcPct val="100000"/>
              </a:lnSpc>
            </a:pPr>
            <a:r>
              <a:rPr lang="en-US" altLang="ja-JP" sz="2400" dirty="0">
                <a:solidFill>
                  <a:schemeClr val="accent6"/>
                </a:solidFill>
              </a:rPr>
              <a:t>02</a:t>
            </a:r>
            <a:r>
              <a:rPr lang="en-US" altLang="ja-JP" sz="1600" dirty="0"/>
              <a:t/>
            </a:r>
            <a:br>
              <a:rPr lang="en-US" altLang="ja-JP" sz="1600" dirty="0"/>
            </a:br>
            <a:r>
              <a:rPr lang="en-US" altLang="ja-JP" sz="2400" dirty="0">
                <a:latin typeface="+mn-ea"/>
              </a:rPr>
              <a:t>SuperStream-NX</a:t>
            </a:r>
            <a:r>
              <a:rPr lang="ja-JP" altLang="en-US" sz="2400" dirty="0">
                <a:latin typeface="+mn-ea"/>
              </a:rPr>
              <a:t>　</a:t>
            </a:r>
            <a:r>
              <a:rPr lang="en-US" altLang="ja-JP" sz="2400" dirty="0">
                <a:latin typeface="+mn-ea"/>
              </a:rPr>
              <a:t/>
            </a:r>
            <a:br>
              <a:rPr lang="en-US" altLang="ja-JP" sz="2400" dirty="0">
                <a:latin typeface="+mn-ea"/>
              </a:rPr>
            </a:br>
            <a:r>
              <a:rPr lang="ja-JP" altLang="en-US" sz="2400" dirty="0">
                <a:latin typeface="+mn-ea"/>
              </a:rPr>
              <a:t>建設仮勘定管理オプション</a:t>
            </a:r>
            <a:br>
              <a:rPr lang="ja-JP" altLang="en-US" sz="2400" dirty="0">
                <a:latin typeface="+mn-ea"/>
              </a:rPr>
            </a:br>
            <a:r>
              <a:rPr lang="en-US" altLang="ja-JP" sz="2400" dirty="0">
                <a:latin typeface="+mn-ea"/>
              </a:rPr>
              <a:t/>
            </a:r>
            <a:br>
              <a:rPr lang="en-US" altLang="ja-JP" sz="2400" dirty="0">
                <a:latin typeface="+mn-ea"/>
              </a:rPr>
            </a:br>
            <a:r>
              <a:rPr lang="en-US" altLang="ja-JP" sz="2400" dirty="0">
                <a:latin typeface="+mn-ea"/>
              </a:rPr>
              <a:t>2021-06-01</a:t>
            </a:r>
            <a:r>
              <a:rPr lang="ja-JP" altLang="en-US" sz="2400" dirty="0">
                <a:latin typeface="+mn-ea"/>
              </a:rPr>
              <a:t>版</a:t>
            </a:r>
            <a:r>
              <a:rPr lang="en-US" altLang="ja-JP" sz="2400" dirty="0">
                <a:latin typeface="+mn-ea"/>
              </a:rPr>
              <a:t/>
            </a:r>
            <a:br>
              <a:rPr lang="en-US" altLang="ja-JP" sz="2400" dirty="0">
                <a:latin typeface="+mn-ea"/>
              </a:rPr>
            </a:br>
            <a:r>
              <a:rPr lang="ja-JP" altLang="en-US" sz="2400" dirty="0">
                <a:latin typeface="+mn-ea"/>
              </a:rPr>
              <a:t>～機能追加・改善～</a:t>
            </a:r>
            <a:endParaRPr kumimoji="1" lang="ja-JP" altLang="en-US" dirty="0"/>
          </a:p>
        </p:txBody>
      </p:sp>
    </p:spTree>
    <p:extLst>
      <p:ext uri="{BB962C8B-B14F-4D97-AF65-F5344CB8AC3E}">
        <p14:creationId xmlns:p14="http://schemas.microsoft.com/office/powerpoint/2010/main" val="2717266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dirty="0">
                <a:solidFill>
                  <a:schemeClr val="bg1"/>
                </a:solidFill>
              </a:rPr>
              <a:t>©</a:t>
            </a:r>
            <a:r>
              <a:rPr lang="en-US" altLang="ja-JP" dirty="0" err="1">
                <a:solidFill>
                  <a:schemeClr val="bg1"/>
                </a:solidFill>
              </a:rPr>
              <a:t>SuperStream</a:t>
            </a:r>
            <a:r>
              <a:rPr lang="en-US" altLang="ja-JP" dirty="0">
                <a:solidFill>
                  <a:schemeClr val="bg1"/>
                </a:solidFill>
              </a:rPr>
              <a:t> Inc. All rights reserved.</a:t>
            </a:r>
            <a:endParaRPr lang="ja-JP" altLang="en-US" dirty="0"/>
          </a:p>
        </p:txBody>
      </p:sp>
      <p:sp>
        <p:nvSpPr>
          <p:cNvPr id="15" name="テキスト プレースホルダー 2"/>
          <p:cNvSpPr>
            <a:spLocks noGrp="1"/>
          </p:cNvSpPr>
          <p:nvPr>
            <p:ph type="body" sz="quarter" idx="14"/>
          </p:nvPr>
        </p:nvSpPr>
        <p:spPr>
          <a:xfrm>
            <a:off x="4535996" y="627534"/>
            <a:ext cx="4392488" cy="4032448"/>
          </a:xfrm>
        </p:spPr>
        <p:txBody>
          <a:bodyPr/>
          <a:lstStyle/>
          <a:p>
            <a:pPr>
              <a:lnSpc>
                <a:spcPct val="150000"/>
              </a:lnSpc>
              <a:spcAft>
                <a:spcPts val="400"/>
              </a:spcAft>
            </a:pPr>
            <a:r>
              <a:rPr lang="en-US" altLang="ja-JP" dirty="0" err="1"/>
              <a:t>SuperSutream</a:t>
            </a:r>
            <a:r>
              <a:rPr lang="en-US" altLang="ja-JP" dirty="0"/>
              <a:t>-NX 2021-06-01 </a:t>
            </a:r>
          </a:p>
          <a:p>
            <a:pPr>
              <a:lnSpc>
                <a:spcPct val="150000"/>
              </a:lnSpc>
              <a:spcAft>
                <a:spcPts val="400"/>
              </a:spcAft>
            </a:pPr>
            <a:r>
              <a:rPr lang="ja-JP" altLang="en-US" dirty="0"/>
              <a:t>（建設仮勘定管理オプション）</a:t>
            </a:r>
            <a:endParaRPr lang="en-US" altLang="ja-JP" dirty="0"/>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00000"/>
              </a:lnSpc>
              <a:spcAft>
                <a:spcPts val="400"/>
              </a:spcAft>
            </a:pPr>
            <a:endParaRPr lang="en-US" altLang="ja-JP" b="0" dirty="0">
              <a:solidFill>
                <a:schemeClr val="accent1">
                  <a:lumMod val="60000"/>
                  <a:lumOff val="40000"/>
                </a:schemeClr>
              </a:solidFill>
            </a:endParaRPr>
          </a:p>
          <a:p>
            <a:pPr>
              <a:lnSpc>
                <a:spcPct val="100000"/>
              </a:lnSpc>
            </a:pPr>
            <a:r>
              <a:rPr lang="ja-JP" altLang="en-US" sz="1200" dirty="0"/>
              <a:t>　</a:t>
            </a:r>
            <a:r>
              <a:rPr lang="en-US" altLang="ja-JP" sz="1200" dirty="0"/>
              <a:t>1.</a:t>
            </a:r>
            <a:r>
              <a:rPr lang="zh-TW" altLang="en-US" sz="1200" dirty="0"/>
              <a:t>建仮</a:t>
            </a:r>
            <a:r>
              <a:rPr lang="ja-JP" altLang="en-US" sz="1200" dirty="0"/>
              <a:t>の</a:t>
            </a:r>
            <a:r>
              <a:rPr lang="zh-TW" altLang="en-US" sz="1200" dirty="0"/>
              <a:t>一括振替</a:t>
            </a:r>
            <a:r>
              <a:rPr lang="ja-JP" altLang="en-US" sz="1200" dirty="0"/>
              <a:t>対応</a:t>
            </a:r>
            <a:endParaRPr lang="zh-TW" altLang="en-US" sz="1200" dirty="0"/>
          </a:p>
          <a:p>
            <a:pPr>
              <a:lnSpc>
                <a:spcPct val="100000"/>
              </a:lnSpc>
            </a:pPr>
            <a:r>
              <a:rPr lang="ja-JP" altLang="en-US" sz="1200" dirty="0"/>
              <a:t>　</a:t>
            </a:r>
            <a:r>
              <a:rPr lang="en-US" altLang="ja-JP" sz="1200" dirty="0"/>
              <a:t>2.</a:t>
            </a:r>
            <a:r>
              <a:rPr lang="zh-TW" altLang="en-US" sz="1200" dirty="0"/>
              <a:t>建仮増減表</a:t>
            </a:r>
            <a:endParaRPr lang="en-US" altLang="zh-TW" sz="1200" dirty="0"/>
          </a:p>
          <a:p>
            <a:pPr>
              <a:lnSpc>
                <a:spcPct val="100000"/>
              </a:lnSpc>
            </a:pPr>
            <a:r>
              <a:rPr lang="ja-JP" altLang="en-US" sz="1200" dirty="0"/>
              <a:t>　</a:t>
            </a:r>
            <a:r>
              <a:rPr lang="en-US" altLang="ja-JP" sz="1200" dirty="0"/>
              <a:t>3.</a:t>
            </a:r>
            <a:r>
              <a:rPr lang="ja-JP" altLang="en-US" sz="1200" dirty="0"/>
              <a:t>その他機能改善</a:t>
            </a:r>
            <a:endParaRPr lang="zh-TW" altLang="en-US" sz="1200" dirty="0"/>
          </a:p>
          <a:p>
            <a:pPr>
              <a:lnSpc>
                <a:spcPct val="100000"/>
              </a:lnSpc>
            </a:pPr>
            <a:endParaRPr lang="zh-TW" altLang="en-US" sz="1200" dirty="0"/>
          </a:p>
        </p:txBody>
      </p:sp>
    </p:spTree>
    <p:extLst>
      <p:ext uri="{BB962C8B-B14F-4D97-AF65-F5344CB8AC3E}">
        <p14:creationId xmlns:p14="http://schemas.microsoft.com/office/powerpoint/2010/main" val="30342871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a:xfrm>
            <a:off x="1187624" y="3351331"/>
            <a:ext cx="7060355" cy="148033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1400" dirty="0"/>
          </a:p>
        </p:txBody>
      </p:sp>
      <p:sp>
        <p:nvSpPr>
          <p:cNvPr id="41" name="正方形/長方形 40"/>
          <p:cNvSpPr/>
          <p:nvPr/>
        </p:nvSpPr>
        <p:spPr>
          <a:xfrm>
            <a:off x="1187624" y="1826078"/>
            <a:ext cx="7060355" cy="148033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1400" dirty="0"/>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179</a:t>
            </a:fld>
            <a:endParaRPr kumimoji="1" lang="ja-JP" altLang="en-US" dirty="0"/>
          </a:p>
        </p:txBody>
      </p:sp>
      <p:sp>
        <p:nvSpPr>
          <p:cNvPr id="3" name="テキスト プレースホルダー 2"/>
          <p:cNvSpPr>
            <a:spLocks noGrp="1"/>
          </p:cNvSpPr>
          <p:nvPr>
            <p:ph type="body" sz="quarter" idx="14"/>
          </p:nvPr>
        </p:nvSpPr>
        <p:spPr>
          <a:xfrm>
            <a:off x="360000" y="843559"/>
            <a:ext cx="8424000" cy="1008111"/>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建仮振替入力で、複数の建仮データをもとに１件の固定資産へ振り替えることができるようになりました</a:t>
            </a:r>
            <a:endParaRPr lang="en-US" altLang="ja-JP" dirty="0">
              <a:solidFill>
                <a:prstClr val="black"/>
              </a:solidFill>
            </a:endParaRPr>
          </a:p>
          <a:p>
            <a:pPr lvl="0">
              <a:lnSpc>
                <a:spcPts val="1900"/>
              </a:lnSpc>
              <a:buClr>
                <a:srgbClr val="F9BE00"/>
              </a:buClr>
            </a:pPr>
            <a:r>
              <a:rPr lang="ja-JP" altLang="en-US" dirty="0">
                <a:solidFill>
                  <a:prstClr val="black"/>
                </a:solidFill>
              </a:rPr>
              <a:t>　複数の建仮データを選択して固定資産ボタンを押下した場合、統合先選択画面が表示されます</a:t>
            </a:r>
          </a:p>
          <a:p>
            <a:pPr lvl="0">
              <a:lnSpc>
                <a:spcPts val="1900"/>
              </a:lnSpc>
              <a:buClr>
                <a:srgbClr val="F9BE00"/>
              </a:buClr>
            </a:pPr>
            <a:r>
              <a:rPr lang="ja-JP" altLang="en-US" dirty="0">
                <a:solidFill>
                  <a:prstClr val="black"/>
                </a:solidFill>
              </a:rPr>
              <a:t>　統合先の建仮データを選択し固定資産の振替入力をおこなってください</a:t>
            </a: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建設仮勘定管理オプション</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a:t>
            </a:r>
            <a:r>
              <a:rPr lang="ja-JP" altLang="en-US" sz="1800" dirty="0">
                <a:solidFill>
                  <a:prstClr val="white"/>
                </a:solidFill>
                <a:latin typeface="+mn-ea"/>
                <a:ea typeface="+mn-ea"/>
              </a:rPr>
              <a:t>建仮の一括振替</a:t>
            </a:r>
            <a:r>
              <a:rPr lang="ja-JP" altLang="en-US" sz="1800" dirty="0">
                <a:solidFill>
                  <a:prstClr val="white"/>
                </a:solidFill>
                <a:latin typeface="+mn-ea"/>
              </a:rPr>
              <a:t>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20" name="表 19"/>
          <p:cNvGraphicFramePr>
            <a:graphicFrameLocks noGrp="1"/>
          </p:cNvGraphicFramePr>
          <p:nvPr>
            <p:extLst>
              <p:ext uri="{D42A27DB-BD31-4B8C-83A1-F6EECF244321}">
                <p14:modId xmlns:p14="http://schemas.microsoft.com/office/powerpoint/2010/main" val="931912226"/>
              </p:ext>
            </p:extLst>
          </p:nvPr>
        </p:nvGraphicFramePr>
        <p:xfrm>
          <a:off x="1318719" y="2064128"/>
          <a:ext cx="1836204" cy="1219200"/>
        </p:xfrm>
        <a:graphic>
          <a:graphicData uri="http://schemas.openxmlformats.org/drawingml/2006/table">
            <a:tbl>
              <a:tblPr firstRow="1" bandRow="1">
                <a:tableStyleId>{21E4AEA4-8DFA-4A89-87EB-49C32662AFE0}</a:tableStyleId>
              </a:tblPr>
              <a:tblGrid>
                <a:gridCol w="918102">
                  <a:extLst>
                    <a:ext uri="{9D8B030D-6E8A-4147-A177-3AD203B41FA5}">
                      <a16:colId xmlns:a16="http://schemas.microsoft.com/office/drawing/2014/main" val="674590887"/>
                    </a:ext>
                  </a:extLst>
                </a:gridCol>
                <a:gridCol w="918102">
                  <a:extLst>
                    <a:ext uri="{9D8B030D-6E8A-4147-A177-3AD203B41FA5}">
                      <a16:colId xmlns:a16="http://schemas.microsoft.com/office/drawing/2014/main" val="1797370203"/>
                    </a:ext>
                  </a:extLst>
                </a:gridCol>
              </a:tblGrid>
              <a:tr h="146944">
                <a:tc>
                  <a:txBody>
                    <a:bodyPr/>
                    <a:lstStyle/>
                    <a:p>
                      <a:r>
                        <a:rPr kumimoji="1" lang="ja-JP" altLang="ja-JP" sz="1000" kern="1200" dirty="0">
                          <a:effectLst/>
                        </a:rPr>
                        <a:t>建仮名</a:t>
                      </a:r>
                      <a:endParaRPr kumimoji="1" lang="ja-JP" altLang="en-US" sz="1000" dirty="0"/>
                    </a:p>
                  </a:txBody>
                  <a:tcPr/>
                </a:tc>
                <a:tc>
                  <a:txBody>
                    <a:bodyPr/>
                    <a:lstStyle/>
                    <a:p>
                      <a:r>
                        <a:rPr kumimoji="1" lang="ja-JP" altLang="en-US" sz="1000" dirty="0"/>
                        <a:t>建仮計上額</a:t>
                      </a:r>
                    </a:p>
                  </a:txBody>
                  <a:tcPr/>
                </a:tc>
                <a:extLst>
                  <a:ext uri="{0D108BD9-81ED-4DB2-BD59-A6C34878D82A}">
                    <a16:rowId xmlns:a16="http://schemas.microsoft.com/office/drawing/2014/main" val="1632369567"/>
                  </a:ext>
                </a:extLst>
              </a:tr>
              <a:tr h="146944">
                <a:tc>
                  <a:txBody>
                    <a:bodyPr/>
                    <a:lstStyle/>
                    <a:p>
                      <a:r>
                        <a:rPr kumimoji="1" lang="en-US" altLang="ja-JP" sz="1000" kern="1200" dirty="0">
                          <a:effectLst/>
                        </a:rPr>
                        <a:t>4</a:t>
                      </a:r>
                      <a:r>
                        <a:rPr kumimoji="1" lang="ja-JP" altLang="ja-JP" sz="1000" kern="1200" dirty="0">
                          <a:effectLst/>
                        </a:rPr>
                        <a:t>月材料</a:t>
                      </a:r>
                      <a:endParaRPr kumimoji="1" lang="ja-JP" altLang="en-US" sz="1000" dirty="0"/>
                    </a:p>
                  </a:txBody>
                  <a:tcPr/>
                </a:tc>
                <a:tc>
                  <a:txBody>
                    <a:bodyPr/>
                    <a:lstStyle/>
                    <a:p>
                      <a:r>
                        <a:rPr kumimoji="1" lang="en-US" altLang="ja-JP" sz="1000" dirty="0"/>
                        <a:t>200,000</a:t>
                      </a:r>
                      <a:endParaRPr kumimoji="1" lang="ja-JP" altLang="en-US" sz="1000" dirty="0"/>
                    </a:p>
                  </a:txBody>
                  <a:tcPr/>
                </a:tc>
                <a:extLst>
                  <a:ext uri="{0D108BD9-81ED-4DB2-BD59-A6C34878D82A}">
                    <a16:rowId xmlns:a16="http://schemas.microsoft.com/office/drawing/2014/main" val="3334104794"/>
                  </a:ext>
                </a:extLst>
              </a:tr>
              <a:tr h="146944">
                <a:tc>
                  <a:txBody>
                    <a:bodyPr/>
                    <a:lstStyle/>
                    <a:p>
                      <a:r>
                        <a:rPr kumimoji="1" lang="en-US" altLang="ja-JP" sz="1000" kern="1200" dirty="0">
                          <a:effectLst/>
                        </a:rPr>
                        <a:t>4</a:t>
                      </a:r>
                      <a:r>
                        <a:rPr kumimoji="1" lang="ja-JP" altLang="ja-JP" sz="1000" kern="1200" dirty="0">
                          <a:effectLst/>
                        </a:rPr>
                        <a:t>月人件費</a:t>
                      </a:r>
                      <a:endParaRPr kumimoji="1" lang="ja-JP" altLang="en-US" sz="1000" dirty="0"/>
                    </a:p>
                  </a:txBody>
                  <a:tcPr/>
                </a:tc>
                <a:tc>
                  <a:txBody>
                    <a:bodyPr/>
                    <a:lstStyle/>
                    <a:p>
                      <a:r>
                        <a:rPr kumimoji="1" lang="en-US" altLang="ja-JP" sz="1000" dirty="0"/>
                        <a:t>100,000</a:t>
                      </a:r>
                      <a:endParaRPr kumimoji="1" lang="ja-JP" altLang="en-US" sz="1000" dirty="0"/>
                    </a:p>
                  </a:txBody>
                  <a:tcPr/>
                </a:tc>
                <a:extLst>
                  <a:ext uri="{0D108BD9-81ED-4DB2-BD59-A6C34878D82A}">
                    <a16:rowId xmlns:a16="http://schemas.microsoft.com/office/drawing/2014/main" val="1720005732"/>
                  </a:ext>
                </a:extLst>
              </a:tr>
              <a:tr h="146944">
                <a:tc>
                  <a:txBody>
                    <a:bodyPr/>
                    <a:lstStyle/>
                    <a:p>
                      <a:r>
                        <a:rPr kumimoji="1" lang="en-US" altLang="ja-JP" sz="1000" kern="1200" dirty="0">
                          <a:effectLst/>
                        </a:rPr>
                        <a:t>5</a:t>
                      </a:r>
                      <a:r>
                        <a:rPr kumimoji="1" lang="ja-JP" altLang="ja-JP" sz="1000" kern="1200" dirty="0">
                          <a:effectLst/>
                        </a:rPr>
                        <a:t>月材料</a:t>
                      </a:r>
                      <a:endParaRPr kumimoji="1" lang="ja-JP" altLang="en-US" sz="1000" dirty="0"/>
                    </a:p>
                  </a:txBody>
                  <a:tcPr/>
                </a:tc>
                <a:tc>
                  <a:txBody>
                    <a:bodyPr/>
                    <a:lstStyle/>
                    <a:p>
                      <a:r>
                        <a:rPr kumimoji="1" lang="en-US" altLang="ja-JP" sz="1000" dirty="0"/>
                        <a:t>300,000</a:t>
                      </a:r>
                      <a:endParaRPr kumimoji="1" lang="ja-JP" altLang="en-US" sz="1000" dirty="0"/>
                    </a:p>
                  </a:txBody>
                  <a:tcPr/>
                </a:tc>
                <a:extLst>
                  <a:ext uri="{0D108BD9-81ED-4DB2-BD59-A6C34878D82A}">
                    <a16:rowId xmlns:a16="http://schemas.microsoft.com/office/drawing/2014/main" val="3544700586"/>
                  </a:ext>
                </a:extLst>
              </a:tr>
              <a:tr h="130447">
                <a:tc>
                  <a:txBody>
                    <a:bodyPr/>
                    <a:lstStyle/>
                    <a:p>
                      <a:r>
                        <a:rPr kumimoji="1" lang="en-US" altLang="ja-JP" sz="1000" kern="1200" dirty="0">
                          <a:effectLst/>
                        </a:rPr>
                        <a:t>5</a:t>
                      </a:r>
                      <a:r>
                        <a:rPr kumimoji="1" lang="ja-JP" altLang="ja-JP" sz="1000" kern="1200" dirty="0">
                          <a:effectLst/>
                        </a:rPr>
                        <a:t>月人件費</a:t>
                      </a:r>
                      <a:endParaRPr kumimoji="1" lang="ja-JP" altLang="en-US" sz="1000" dirty="0"/>
                    </a:p>
                  </a:txBody>
                  <a:tcPr/>
                </a:tc>
                <a:tc>
                  <a:txBody>
                    <a:bodyPr/>
                    <a:lstStyle/>
                    <a:p>
                      <a:r>
                        <a:rPr kumimoji="1" lang="en-US" altLang="ja-JP" sz="1000" dirty="0"/>
                        <a:t>200,000</a:t>
                      </a:r>
                      <a:endParaRPr kumimoji="1" lang="ja-JP" altLang="en-US" sz="1000" dirty="0"/>
                    </a:p>
                  </a:txBody>
                  <a:tcPr/>
                </a:tc>
                <a:extLst>
                  <a:ext uri="{0D108BD9-81ED-4DB2-BD59-A6C34878D82A}">
                    <a16:rowId xmlns:a16="http://schemas.microsoft.com/office/drawing/2014/main" val="2915515465"/>
                  </a:ext>
                </a:extLst>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2233469206"/>
              </p:ext>
            </p:extLst>
          </p:nvPr>
        </p:nvGraphicFramePr>
        <p:xfrm>
          <a:off x="3780979" y="2057450"/>
          <a:ext cx="1836204" cy="487680"/>
        </p:xfrm>
        <a:graphic>
          <a:graphicData uri="http://schemas.openxmlformats.org/drawingml/2006/table">
            <a:tbl>
              <a:tblPr firstRow="1" bandRow="1">
                <a:tableStyleId>{21E4AEA4-8DFA-4A89-87EB-49C32662AFE0}</a:tableStyleId>
              </a:tblPr>
              <a:tblGrid>
                <a:gridCol w="918102">
                  <a:extLst>
                    <a:ext uri="{9D8B030D-6E8A-4147-A177-3AD203B41FA5}">
                      <a16:colId xmlns:a16="http://schemas.microsoft.com/office/drawing/2014/main" val="674590887"/>
                    </a:ext>
                  </a:extLst>
                </a:gridCol>
                <a:gridCol w="918102">
                  <a:extLst>
                    <a:ext uri="{9D8B030D-6E8A-4147-A177-3AD203B41FA5}">
                      <a16:colId xmlns:a16="http://schemas.microsoft.com/office/drawing/2014/main" val="1797370203"/>
                    </a:ext>
                  </a:extLst>
                </a:gridCol>
              </a:tblGrid>
              <a:tr h="146944">
                <a:tc>
                  <a:txBody>
                    <a:bodyPr/>
                    <a:lstStyle/>
                    <a:p>
                      <a:r>
                        <a:rPr kumimoji="1" lang="ja-JP" altLang="ja-JP" sz="1000" kern="1200" dirty="0">
                          <a:effectLst/>
                        </a:rPr>
                        <a:t>建仮名</a:t>
                      </a:r>
                      <a:endParaRPr kumimoji="1" lang="ja-JP" altLang="en-US" sz="1000" dirty="0"/>
                    </a:p>
                  </a:txBody>
                  <a:tcPr/>
                </a:tc>
                <a:tc>
                  <a:txBody>
                    <a:bodyPr/>
                    <a:lstStyle/>
                    <a:p>
                      <a:r>
                        <a:rPr kumimoji="1" lang="ja-JP" altLang="en-US" sz="1000" dirty="0"/>
                        <a:t>建仮計上額</a:t>
                      </a:r>
                    </a:p>
                  </a:txBody>
                  <a:tcPr/>
                </a:tc>
                <a:extLst>
                  <a:ext uri="{0D108BD9-81ED-4DB2-BD59-A6C34878D82A}">
                    <a16:rowId xmlns:a16="http://schemas.microsoft.com/office/drawing/2014/main" val="1632369567"/>
                  </a:ext>
                </a:extLst>
              </a:tr>
              <a:tr h="146944">
                <a:tc>
                  <a:txBody>
                    <a:bodyPr/>
                    <a:lstStyle/>
                    <a:p>
                      <a:r>
                        <a:rPr kumimoji="1" lang="ja-JP" altLang="en-US" sz="1000" dirty="0"/>
                        <a:t>機械装置</a:t>
                      </a:r>
                    </a:p>
                  </a:txBody>
                  <a:tcPr/>
                </a:tc>
                <a:tc>
                  <a:txBody>
                    <a:bodyPr/>
                    <a:lstStyle/>
                    <a:p>
                      <a:r>
                        <a:rPr kumimoji="1" lang="en-US" altLang="ja-JP" sz="1000" dirty="0"/>
                        <a:t>800,000</a:t>
                      </a:r>
                      <a:endParaRPr kumimoji="1" lang="ja-JP" altLang="en-US" sz="1000" dirty="0"/>
                    </a:p>
                  </a:txBody>
                  <a:tcPr/>
                </a:tc>
                <a:extLst>
                  <a:ext uri="{0D108BD9-81ED-4DB2-BD59-A6C34878D82A}">
                    <a16:rowId xmlns:a16="http://schemas.microsoft.com/office/drawing/2014/main" val="3334104794"/>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3031367431"/>
              </p:ext>
            </p:extLst>
          </p:nvPr>
        </p:nvGraphicFramePr>
        <p:xfrm>
          <a:off x="6243239" y="2064128"/>
          <a:ext cx="1836204" cy="487680"/>
        </p:xfrm>
        <a:graphic>
          <a:graphicData uri="http://schemas.openxmlformats.org/drawingml/2006/table">
            <a:tbl>
              <a:tblPr firstRow="1" bandRow="1">
                <a:tableStyleId>{21E4AEA4-8DFA-4A89-87EB-49C32662AFE0}</a:tableStyleId>
              </a:tblPr>
              <a:tblGrid>
                <a:gridCol w="918102">
                  <a:extLst>
                    <a:ext uri="{9D8B030D-6E8A-4147-A177-3AD203B41FA5}">
                      <a16:colId xmlns:a16="http://schemas.microsoft.com/office/drawing/2014/main" val="674590887"/>
                    </a:ext>
                  </a:extLst>
                </a:gridCol>
                <a:gridCol w="918102">
                  <a:extLst>
                    <a:ext uri="{9D8B030D-6E8A-4147-A177-3AD203B41FA5}">
                      <a16:colId xmlns:a16="http://schemas.microsoft.com/office/drawing/2014/main" val="1797370203"/>
                    </a:ext>
                  </a:extLst>
                </a:gridCol>
              </a:tblGrid>
              <a:tr h="146944">
                <a:tc>
                  <a:txBody>
                    <a:bodyPr/>
                    <a:lstStyle/>
                    <a:p>
                      <a:r>
                        <a:rPr kumimoji="1" lang="ja-JP" altLang="en-US" sz="1000" kern="1200" dirty="0">
                          <a:effectLst/>
                        </a:rPr>
                        <a:t>資産名</a:t>
                      </a:r>
                      <a:endParaRPr kumimoji="1" lang="ja-JP" altLang="en-US" sz="1000" dirty="0"/>
                    </a:p>
                  </a:txBody>
                  <a:tcPr/>
                </a:tc>
                <a:tc>
                  <a:txBody>
                    <a:bodyPr/>
                    <a:lstStyle/>
                    <a:p>
                      <a:r>
                        <a:rPr kumimoji="1" lang="ja-JP" altLang="en-US" sz="1000" dirty="0"/>
                        <a:t>建仮計上額</a:t>
                      </a:r>
                    </a:p>
                  </a:txBody>
                  <a:tcPr/>
                </a:tc>
                <a:extLst>
                  <a:ext uri="{0D108BD9-81ED-4DB2-BD59-A6C34878D82A}">
                    <a16:rowId xmlns:a16="http://schemas.microsoft.com/office/drawing/2014/main" val="1632369567"/>
                  </a:ext>
                </a:extLst>
              </a:tr>
              <a:tr h="146944">
                <a:tc>
                  <a:txBody>
                    <a:bodyPr/>
                    <a:lstStyle/>
                    <a:p>
                      <a:r>
                        <a:rPr kumimoji="1" lang="ja-JP" altLang="en-US" sz="1000" dirty="0"/>
                        <a:t>機械装置</a:t>
                      </a:r>
                    </a:p>
                  </a:txBody>
                  <a:tcPr/>
                </a:tc>
                <a:tc>
                  <a:txBody>
                    <a:bodyPr/>
                    <a:lstStyle/>
                    <a:p>
                      <a:r>
                        <a:rPr kumimoji="1" lang="en-US" altLang="ja-JP" sz="1000" dirty="0"/>
                        <a:t>800,000</a:t>
                      </a:r>
                      <a:endParaRPr kumimoji="1" lang="ja-JP" altLang="en-US" sz="1000" dirty="0"/>
                    </a:p>
                  </a:txBody>
                  <a:tcPr/>
                </a:tc>
                <a:extLst>
                  <a:ext uri="{0D108BD9-81ED-4DB2-BD59-A6C34878D82A}">
                    <a16:rowId xmlns:a16="http://schemas.microsoft.com/office/drawing/2014/main" val="3334104794"/>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1232835711"/>
              </p:ext>
            </p:extLst>
          </p:nvPr>
        </p:nvGraphicFramePr>
        <p:xfrm>
          <a:off x="1318719" y="3584798"/>
          <a:ext cx="1836204" cy="1219200"/>
        </p:xfrm>
        <a:graphic>
          <a:graphicData uri="http://schemas.openxmlformats.org/drawingml/2006/table">
            <a:tbl>
              <a:tblPr firstRow="1" bandRow="1">
                <a:tableStyleId>{21E4AEA4-8DFA-4A89-87EB-49C32662AFE0}</a:tableStyleId>
              </a:tblPr>
              <a:tblGrid>
                <a:gridCol w="918102">
                  <a:extLst>
                    <a:ext uri="{9D8B030D-6E8A-4147-A177-3AD203B41FA5}">
                      <a16:colId xmlns:a16="http://schemas.microsoft.com/office/drawing/2014/main" val="674590887"/>
                    </a:ext>
                  </a:extLst>
                </a:gridCol>
                <a:gridCol w="918102">
                  <a:extLst>
                    <a:ext uri="{9D8B030D-6E8A-4147-A177-3AD203B41FA5}">
                      <a16:colId xmlns:a16="http://schemas.microsoft.com/office/drawing/2014/main" val="1797370203"/>
                    </a:ext>
                  </a:extLst>
                </a:gridCol>
              </a:tblGrid>
              <a:tr h="146944">
                <a:tc>
                  <a:txBody>
                    <a:bodyPr/>
                    <a:lstStyle/>
                    <a:p>
                      <a:r>
                        <a:rPr kumimoji="1" lang="ja-JP" altLang="ja-JP" sz="1000" kern="1200" dirty="0">
                          <a:effectLst/>
                        </a:rPr>
                        <a:t>建仮名</a:t>
                      </a:r>
                      <a:endParaRPr kumimoji="1" lang="ja-JP" altLang="en-US" sz="1000" dirty="0"/>
                    </a:p>
                  </a:txBody>
                  <a:tcPr/>
                </a:tc>
                <a:tc>
                  <a:txBody>
                    <a:bodyPr/>
                    <a:lstStyle/>
                    <a:p>
                      <a:r>
                        <a:rPr kumimoji="1" lang="ja-JP" altLang="en-US" sz="1000" dirty="0"/>
                        <a:t>建仮計上額</a:t>
                      </a:r>
                    </a:p>
                  </a:txBody>
                  <a:tcPr/>
                </a:tc>
                <a:extLst>
                  <a:ext uri="{0D108BD9-81ED-4DB2-BD59-A6C34878D82A}">
                    <a16:rowId xmlns:a16="http://schemas.microsoft.com/office/drawing/2014/main" val="1632369567"/>
                  </a:ext>
                </a:extLst>
              </a:tr>
              <a:tr h="146944">
                <a:tc>
                  <a:txBody>
                    <a:bodyPr/>
                    <a:lstStyle/>
                    <a:p>
                      <a:r>
                        <a:rPr kumimoji="1" lang="en-US" altLang="ja-JP" sz="1000" kern="1200" dirty="0">
                          <a:effectLst/>
                        </a:rPr>
                        <a:t>4</a:t>
                      </a:r>
                      <a:r>
                        <a:rPr kumimoji="1" lang="ja-JP" altLang="ja-JP" sz="1000" kern="1200" dirty="0">
                          <a:effectLst/>
                        </a:rPr>
                        <a:t>月材料</a:t>
                      </a:r>
                      <a:endParaRPr kumimoji="1" lang="ja-JP" altLang="en-US" sz="1000" dirty="0"/>
                    </a:p>
                  </a:txBody>
                  <a:tcPr/>
                </a:tc>
                <a:tc>
                  <a:txBody>
                    <a:bodyPr/>
                    <a:lstStyle/>
                    <a:p>
                      <a:r>
                        <a:rPr kumimoji="1" lang="en-US" altLang="ja-JP" sz="1000" dirty="0"/>
                        <a:t>200,000</a:t>
                      </a:r>
                      <a:endParaRPr kumimoji="1" lang="ja-JP" altLang="en-US" sz="1000" dirty="0"/>
                    </a:p>
                  </a:txBody>
                  <a:tcPr/>
                </a:tc>
                <a:extLst>
                  <a:ext uri="{0D108BD9-81ED-4DB2-BD59-A6C34878D82A}">
                    <a16:rowId xmlns:a16="http://schemas.microsoft.com/office/drawing/2014/main" val="3334104794"/>
                  </a:ext>
                </a:extLst>
              </a:tr>
              <a:tr h="146944">
                <a:tc>
                  <a:txBody>
                    <a:bodyPr/>
                    <a:lstStyle/>
                    <a:p>
                      <a:r>
                        <a:rPr kumimoji="1" lang="en-US" altLang="ja-JP" sz="1000" kern="1200" dirty="0">
                          <a:effectLst/>
                        </a:rPr>
                        <a:t>4</a:t>
                      </a:r>
                      <a:r>
                        <a:rPr kumimoji="1" lang="ja-JP" altLang="ja-JP" sz="1000" kern="1200" dirty="0">
                          <a:effectLst/>
                        </a:rPr>
                        <a:t>月人件費</a:t>
                      </a:r>
                      <a:endParaRPr kumimoji="1" lang="ja-JP" altLang="en-US" sz="1000" dirty="0"/>
                    </a:p>
                  </a:txBody>
                  <a:tcPr/>
                </a:tc>
                <a:tc>
                  <a:txBody>
                    <a:bodyPr/>
                    <a:lstStyle/>
                    <a:p>
                      <a:r>
                        <a:rPr kumimoji="1" lang="en-US" altLang="ja-JP" sz="1000" dirty="0"/>
                        <a:t>100,000</a:t>
                      </a:r>
                      <a:endParaRPr kumimoji="1" lang="ja-JP" altLang="en-US" sz="1000" dirty="0"/>
                    </a:p>
                  </a:txBody>
                  <a:tcPr/>
                </a:tc>
                <a:extLst>
                  <a:ext uri="{0D108BD9-81ED-4DB2-BD59-A6C34878D82A}">
                    <a16:rowId xmlns:a16="http://schemas.microsoft.com/office/drawing/2014/main" val="1720005732"/>
                  </a:ext>
                </a:extLst>
              </a:tr>
              <a:tr h="146944">
                <a:tc>
                  <a:txBody>
                    <a:bodyPr/>
                    <a:lstStyle/>
                    <a:p>
                      <a:r>
                        <a:rPr kumimoji="1" lang="en-US" altLang="ja-JP" sz="1000" kern="1200" dirty="0">
                          <a:effectLst/>
                        </a:rPr>
                        <a:t>5</a:t>
                      </a:r>
                      <a:r>
                        <a:rPr kumimoji="1" lang="ja-JP" altLang="ja-JP" sz="1000" kern="1200" dirty="0">
                          <a:effectLst/>
                        </a:rPr>
                        <a:t>月材料</a:t>
                      </a:r>
                      <a:endParaRPr kumimoji="1" lang="ja-JP" altLang="en-US" sz="1000" dirty="0"/>
                    </a:p>
                  </a:txBody>
                  <a:tcPr/>
                </a:tc>
                <a:tc>
                  <a:txBody>
                    <a:bodyPr/>
                    <a:lstStyle/>
                    <a:p>
                      <a:r>
                        <a:rPr kumimoji="1" lang="en-US" altLang="ja-JP" sz="1000" dirty="0"/>
                        <a:t>300,000</a:t>
                      </a:r>
                      <a:endParaRPr kumimoji="1" lang="ja-JP" altLang="en-US" sz="1000" dirty="0"/>
                    </a:p>
                  </a:txBody>
                  <a:tcPr/>
                </a:tc>
                <a:extLst>
                  <a:ext uri="{0D108BD9-81ED-4DB2-BD59-A6C34878D82A}">
                    <a16:rowId xmlns:a16="http://schemas.microsoft.com/office/drawing/2014/main" val="3544700586"/>
                  </a:ext>
                </a:extLst>
              </a:tr>
              <a:tr h="130447">
                <a:tc>
                  <a:txBody>
                    <a:bodyPr/>
                    <a:lstStyle/>
                    <a:p>
                      <a:r>
                        <a:rPr kumimoji="1" lang="en-US" altLang="ja-JP" sz="1000" kern="1200" dirty="0">
                          <a:effectLst/>
                        </a:rPr>
                        <a:t>5</a:t>
                      </a:r>
                      <a:r>
                        <a:rPr kumimoji="1" lang="ja-JP" altLang="ja-JP" sz="1000" kern="1200" dirty="0">
                          <a:effectLst/>
                        </a:rPr>
                        <a:t>月人件費</a:t>
                      </a:r>
                      <a:endParaRPr kumimoji="1" lang="ja-JP" altLang="en-US" sz="1000" dirty="0"/>
                    </a:p>
                  </a:txBody>
                  <a:tcPr/>
                </a:tc>
                <a:tc>
                  <a:txBody>
                    <a:bodyPr/>
                    <a:lstStyle/>
                    <a:p>
                      <a:r>
                        <a:rPr kumimoji="1" lang="en-US" altLang="ja-JP" sz="1000" dirty="0"/>
                        <a:t>200,000</a:t>
                      </a:r>
                      <a:endParaRPr kumimoji="1" lang="ja-JP" altLang="en-US" sz="1000" dirty="0"/>
                    </a:p>
                  </a:txBody>
                  <a:tcPr/>
                </a:tc>
                <a:extLst>
                  <a:ext uri="{0D108BD9-81ED-4DB2-BD59-A6C34878D82A}">
                    <a16:rowId xmlns:a16="http://schemas.microsoft.com/office/drawing/2014/main" val="2915515465"/>
                  </a:ext>
                </a:extLst>
              </a:tr>
            </a:tbl>
          </a:graphicData>
        </a:graphic>
      </p:graphicFrame>
      <p:sp>
        <p:nvSpPr>
          <p:cNvPr id="26" name="正方形/長方形 25"/>
          <p:cNvSpPr/>
          <p:nvPr/>
        </p:nvSpPr>
        <p:spPr>
          <a:xfrm>
            <a:off x="813596" y="1826078"/>
            <a:ext cx="346520" cy="148033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altLang="ja-JP" sz="1400" dirty="0"/>
              <a:t>2020</a:t>
            </a:r>
            <a:r>
              <a:rPr lang="ja-JP" altLang="en-US" sz="1400" dirty="0"/>
              <a:t>年版以前</a:t>
            </a:r>
            <a:endParaRPr kumimoji="1" lang="ja-JP" altLang="en-US" sz="1400" dirty="0"/>
          </a:p>
        </p:txBody>
      </p:sp>
      <p:sp>
        <p:nvSpPr>
          <p:cNvPr id="27" name="正方形/長方形 26"/>
          <p:cNvSpPr/>
          <p:nvPr/>
        </p:nvSpPr>
        <p:spPr>
          <a:xfrm>
            <a:off x="813596" y="3351331"/>
            <a:ext cx="346520" cy="148033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en-US" altLang="ja-JP" sz="1400" dirty="0"/>
              <a:t>2021</a:t>
            </a:r>
            <a:r>
              <a:rPr lang="ja-JP" altLang="en-US" sz="1400" dirty="0"/>
              <a:t>年版</a:t>
            </a:r>
            <a:endParaRPr kumimoji="1" lang="ja-JP" altLang="en-US" sz="1400" dirty="0"/>
          </a:p>
        </p:txBody>
      </p:sp>
      <p:graphicFrame>
        <p:nvGraphicFramePr>
          <p:cNvPr id="28" name="表 27"/>
          <p:cNvGraphicFramePr>
            <a:graphicFrameLocks noGrp="1"/>
          </p:cNvGraphicFramePr>
          <p:nvPr>
            <p:extLst>
              <p:ext uri="{D42A27DB-BD31-4B8C-83A1-F6EECF244321}">
                <p14:modId xmlns:p14="http://schemas.microsoft.com/office/powerpoint/2010/main" val="3375017303"/>
              </p:ext>
            </p:extLst>
          </p:nvPr>
        </p:nvGraphicFramePr>
        <p:xfrm>
          <a:off x="6243239" y="3588945"/>
          <a:ext cx="1836204" cy="487680"/>
        </p:xfrm>
        <a:graphic>
          <a:graphicData uri="http://schemas.openxmlformats.org/drawingml/2006/table">
            <a:tbl>
              <a:tblPr firstRow="1" bandRow="1">
                <a:tableStyleId>{21E4AEA4-8DFA-4A89-87EB-49C32662AFE0}</a:tableStyleId>
              </a:tblPr>
              <a:tblGrid>
                <a:gridCol w="918102">
                  <a:extLst>
                    <a:ext uri="{9D8B030D-6E8A-4147-A177-3AD203B41FA5}">
                      <a16:colId xmlns:a16="http://schemas.microsoft.com/office/drawing/2014/main" val="674590887"/>
                    </a:ext>
                  </a:extLst>
                </a:gridCol>
                <a:gridCol w="918102">
                  <a:extLst>
                    <a:ext uri="{9D8B030D-6E8A-4147-A177-3AD203B41FA5}">
                      <a16:colId xmlns:a16="http://schemas.microsoft.com/office/drawing/2014/main" val="1797370203"/>
                    </a:ext>
                  </a:extLst>
                </a:gridCol>
              </a:tblGrid>
              <a:tr h="146944">
                <a:tc>
                  <a:txBody>
                    <a:bodyPr/>
                    <a:lstStyle/>
                    <a:p>
                      <a:r>
                        <a:rPr kumimoji="1" lang="ja-JP" altLang="en-US" sz="1000" kern="1200" dirty="0">
                          <a:effectLst/>
                        </a:rPr>
                        <a:t>資産名</a:t>
                      </a:r>
                      <a:endParaRPr kumimoji="1" lang="ja-JP" altLang="en-US" sz="1000" dirty="0"/>
                    </a:p>
                  </a:txBody>
                  <a:tcPr/>
                </a:tc>
                <a:tc>
                  <a:txBody>
                    <a:bodyPr/>
                    <a:lstStyle/>
                    <a:p>
                      <a:r>
                        <a:rPr kumimoji="1" lang="ja-JP" altLang="en-US" sz="1000" dirty="0"/>
                        <a:t>建仮計上額</a:t>
                      </a:r>
                    </a:p>
                  </a:txBody>
                  <a:tcPr/>
                </a:tc>
                <a:extLst>
                  <a:ext uri="{0D108BD9-81ED-4DB2-BD59-A6C34878D82A}">
                    <a16:rowId xmlns:a16="http://schemas.microsoft.com/office/drawing/2014/main" val="1632369567"/>
                  </a:ext>
                </a:extLst>
              </a:tr>
              <a:tr h="146944">
                <a:tc>
                  <a:txBody>
                    <a:bodyPr/>
                    <a:lstStyle/>
                    <a:p>
                      <a:r>
                        <a:rPr kumimoji="1" lang="ja-JP" altLang="en-US" sz="1000" dirty="0"/>
                        <a:t>機械装置</a:t>
                      </a:r>
                    </a:p>
                  </a:txBody>
                  <a:tcPr/>
                </a:tc>
                <a:tc>
                  <a:txBody>
                    <a:bodyPr/>
                    <a:lstStyle/>
                    <a:p>
                      <a:r>
                        <a:rPr kumimoji="1" lang="en-US" altLang="ja-JP" sz="1000" dirty="0"/>
                        <a:t>800,000</a:t>
                      </a:r>
                      <a:endParaRPr kumimoji="1" lang="ja-JP" altLang="en-US" sz="1000" dirty="0"/>
                    </a:p>
                  </a:txBody>
                  <a:tcPr/>
                </a:tc>
                <a:extLst>
                  <a:ext uri="{0D108BD9-81ED-4DB2-BD59-A6C34878D82A}">
                    <a16:rowId xmlns:a16="http://schemas.microsoft.com/office/drawing/2014/main" val="3334104794"/>
                  </a:ext>
                </a:extLst>
              </a:tr>
            </a:tbl>
          </a:graphicData>
        </a:graphic>
      </p:graphicFrame>
      <p:sp>
        <p:nvSpPr>
          <p:cNvPr id="29" name="テキスト プレースホルダー 2"/>
          <p:cNvSpPr txBox="1">
            <a:spLocks/>
          </p:cNvSpPr>
          <p:nvPr/>
        </p:nvSpPr>
        <p:spPr>
          <a:xfrm>
            <a:off x="1259632" y="1791550"/>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建仮入力</a:t>
            </a:r>
            <a:endParaRPr lang="en-US" altLang="ja-JP" sz="825" u="sng" dirty="0">
              <a:solidFill>
                <a:prstClr val="black"/>
              </a:solidFill>
              <a:latin typeface="メイリオ"/>
              <a:ea typeface="メイリオ"/>
            </a:endParaRPr>
          </a:p>
        </p:txBody>
      </p:sp>
      <p:sp>
        <p:nvSpPr>
          <p:cNvPr id="30" name="テキスト プレースホルダー 2"/>
          <p:cNvSpPr txBox="1">
            <a:spLocks/>
          </p:cNvSpPr>
          <p:nvPr/>
        </p:nvSpPr>
        <p:spPr>
          <a:xfrm>
            <a:off x="1259632" y="3344975"/>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建仮入力</a:t>
            </a:r>
            <a:endParaRPr lang="en-US" altLang="ja-JP" sz="825" u="sng" dirty="0">
              <a:solidFill>
                <a:prstClr val="black"/>
              </a:solidFill>
              <a:latin typeface="メイリオ"/>
              <a:ea typeface="メイリオ"/>
            </a:endParaRPr>
          </a:p>
        </p:txBody>
      </p:sp>
      <p:sp>
        <p:nvSpPr>
          <p:cNvPr id="31" name="テキスト プレースホルダー 2"/>
          <p:cNvSpPr txBox="1">
            <a:spLocks/>
          </p:cNvSpPr>
          <p:nvPr/>
        </p:nvSpPr>
        <p:spPr>
          <a:xfrm>
            <a:off x="3713935" y="1812680"/>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統合・配賦入力</a:t>
            </a:r>
            <a:endParaRPr lang="en-US" altLang="ja-JP" sz="825" u="sng" dirty="0">
              <a:solidFill>
                <a:prstClr val="black"/>
              </a:solidFill>
              <a:latin typeface="メイリオ"/>
              <a:ea typeface="メイリオ"/>
            </a:endParaRPr>
          </a:p>
        </p:txBody>
      </p:sp>
      <p:sp>
        <p:nvSpPr>
          <p:cNvPr id="32" name="テキスト プレースホルダー 2"/>
          <p:cNvSpPr txBox="1">
            <a:spLocks/>
          </p:cNvSpPr>
          <p:nvPr/>
        </p:nvSpPr>
        <p:spPr>
          <a:xfrm>
            <a:off x="6171231" y="1812680"/>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建仮振替入力</a:t>
            </a:r>
            <a:endParaRPr lang="en-US" altLang="ja-JP" sz="825" u="sng" dirty="0">
              <a:solidFill>
                <a:prstClr val="black"/>
              </a:solidFill>
              <a:latin typeface="メイリオ"/>
              <a:ea typeface="メイリオ"/>
            </a:endParaRPr>
          </a:p>
        </p:txBody>
      </p:sp>
      <p:sp>
        <p:nvSpPr>
          <p:cNvPr id="33" name="テキスト プレースホルダー 2"/>
          <p:cNvSpPr txBox="1">
            <a:spLocks/>
          </p:cNvSpPr>
          <p:nvPr/>
        </p:nvSpPr>
        <p:spPr>
          <a:xfrm>
            <a:off x="6171231" y="3351041"/>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建仮振替入力</a:t>
            </a:r>
            <a:endParaRPr lang="en-US" altLang="ja-JP" sz="825" u="sng" dirty="0">
              <a:solidFill>
                <a:prstClr val="black"/>
              </a:solidFill>
              <a:latin typeface="メイリオ"/>
              <a:ea typeface="メイリオ"/>
            </a:endParaRPr>
          </a:p>
        </p:txBody>
      </p:sp>
      <p:cxnSp>
        <p:nvCxnSpPr>
          <p:cNvPr id="34" name="直線矢印コネクタ 33"/>
          <p:cNvCxnSpPr/>
          <p:nvPr/>
        </p:nvCxnSpPr>
        <p:spPr>
          <a:xfrm flipV="1">
            <a:off x="3275856" y="2412860"/>
            <a:ext cx="438079" cy="857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37" name="直線矢印コネクタ 33"/>
          <p:cNvCxnSpPr/>
          <p:nvPr/>
        </p:nvCxnSpPr>
        <p:spPr>
          <a:xfrm flipV="1">
            <a:off x="5724727" y="2412860"/>
            <a:ext cx="446504" cy="857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39" name="直線矢印コネクタ 33"/>
          <p:cNvCxnSpPr/>
          <p:nvPr/>
        </p:nvCxnSpPr>
        <p:spPr>
          <a:xfrm flipV="1">
            <a:off x="3275856" y="3961032"/>
            <a:ext cx="2895375" cy="1487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43" name="正方形/長方形 42"/>
          <p:cNvSpPr/>
          <p:nvPr/>
        </p:nvSpPr>
        <p:spPr>
          <a:xfrm>
            <a:off x="4751518" y="4368271"/>
            <a:ext cx="2105681" cy="438582"/>
          </a:xfrm>
          <a:prstGeom prst="rect">
            <a:avLst/>
          </a:prstGeom>
        </p:spPr>
        <p:txBody>
          <a:bodyPr wrap="square">
            <a:spAutoFit/>
          </a:bodyPr>
          <a:lstStyle/>
          <a:p>
            <a:pPr lvl="0" defTabSz="685800">
              <a:defRPr/>
            </a:pPr>
            <a:r>
              <a:rPr lang="ja-JP" altLang="en-US" sz="1125" dirty="0">
                <a:solidFill>
                  <a:srgbClr val="FF0000"/>
                </a:solidFill>
              </a:rPr>
              <a:t>建仮振替入力時に統合して</a:t>
            </a:r>
            <a:endParaRPr lang="en-US" altLang="ja-JP" sz="1125" dirty="0">
              <a:solidFill>
                <a:srgbClr val="FF0000"/>
              </a:solidFill>
            </a:endParaRPr>
          </a:p>
          <a:p>
            <a:pPr lvl="0" defTabSz="685800">
              <a:defRPr/>
            </a:pPr>
            <a:r>
              <a:rPr lang="ja-JP" altLang="en-US" sz="1125" dirty="0">
                <a:solidFill>
                  <a:srgbClr val="FF0000"/>
                </a:solidFill>
              </a:rPr>
              <a:t>固定資産への振替が可能</a:t>
            </a:r>
            <a:endParaRPr lang="en-US" altLang="ja-JP" sz="1125" dirty="0">
              <a:solidFill>
                <a:srgbClr val="FF0000"/>
              </a:solidFill>
            </a:endParaRPr>
          </a:p>
        </p:txBody>
      </p:sp>
      <p:pic>
        <p:nvPicPr>
          <p:cNvPr id="46" name="Picture 3" descr="\\Mac\IOHD\Box Sync\SuperStream_2017\SS_Kairy_Illust\AI\07_OK.w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53718"/>
          <a:stretch/>
        </p:blipFill>
        <p:spPr bwMode="auto">
          <a:xfrm>
            <a:off x="6518945" y="4180125"/>
            <a:ext cx="877134" cy="8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616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1" name="図 10"/>
          <p:cNvPicPr>
            <a:picLocks noChangeAspect="1"/>
          </p:cNvPicPr>
          <p:nvPr/>
        </p:nvPicPr>
        <p:blipFill>
          <a:blip r:embed="rId2"/>
          <a:stretch>
            <a:fillRect/>
          </a:stretch>
        </p:blipFill>
        <p:spPr>
          <a:xfrm>
            <a:off x="467544" y="1172171"/>
            <a:ext cx="6768752" cy="3574748"/>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明細紐付設定登録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6" name="正方形/長方形 15"/>
          <p:cNvSpPr/>
          <p:nvPr/>
        </p:nvSpPr>
        <p:spPr>
          <a:xfrm>
            <a:off x="899592" y="2031691"/>
            <a:ext cx="5472608" cy="789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①</a:t>
            </a:r>
          </a:p>
        </p:txBody>
      </p:sp>
      <p:sp>
        <p:nvSpPr>
          <p:cNvPr id="28" name="正方形/長方形 27"/>
          <p:cNvSpPr/>
          <p:nvPr/>
        </p:nvSpPr>
        <p:spPr>
          <a:xfrm>
            <a:off x="1174320" y="3399842"/>
            <a:ext cx="2353563" cy="1387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pic>
        <p:nvPicPr>
          <p:cNvPr id="12" name="図 11"/>
          <p:cNvPicPr>
            <a:picLocks noChangeAspect="1"/>
          </p:cNvPicPr>
          <p:nvPr/>
        </p:nvPicPr>
        <p:blipFill>
          <a:blip r:embed="rId3"/>
          <a:stretch>
            <a:fillRect/>
          </a:stretch>
        </p:blipFill>
        <p:spPr>
          <a:xfrm>
            <a:off x="2591780" y="3809775"/>
            <a:ext cx="596365" cy="937144"/>
          </a:xfrm>
          <a:prstGeom prst="rect">
            <a:avLst/>
          </a:prstGeom>
        </p:spPr>
      </p:pic>
      <p:sp>
        <p:nvSpPr>
          <p:cNvPr id="13" name="線吹き出し 2 (枠付き) 12"/>
          <p:cNvSpPr/>
          <p:nvPr/>
        </p:nvSpPr>
        <p:spPr>
          <a:xfrm>
            <a:off x="3839508" y="2861049"/>
            <a:ext cx="4902497" cy="548794"/>
          </a:xfrm>
          <a:prstGeom prst="borderCallout2">
            <a:avLst>
              <a:gd name="adj1" fmla="val 39061"/>
              <a:gd name="adj2" fmla="val 279"/>
              <a:gd name="adj3" fmla="val 38649"/>
              <a:gd name="adj4" fmla="val -2289"/>
              <a:gd name="adj5" fmla="val 182304"/>
              <a:gd name="adj6" fmla="val -132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a:t>
            </a:r>
            <a:r>
              <a:rPr lang="en-US" altLang="ja-JP" sz="1100" dirty="0">
                <a:solidFill>
                  <a:schemeClr val="bg1"/>
                </a:solidFill>
                <a:latin typeface="メイリオ" panose="020B0604030504040204" pitchFamily="50" charset="-128"/>
                <a:ea typeface="メイリオ" panose="020B0604030504040204" pitchFamily="50" charset="-128"/>
              </a:rPr>
              <a:t>AI-OCR</a:t>
            </a:r>
            <a:r>
              <a:rPr lang="ja-JP" altLang="en-US" sz="1100" dirty="0">
                <a:solidFill>
                  <a:schemeClr val="bg1"/>
                </a:solidFill>
                <a:latin typeface="メイリオ" panose="020B0604030504040204" pitchFamily="50" charset="-128"/>
                <a:ea typeface="メイリオ" panose="020B0604030504040204" pitchFamily="50" charset="-128"/>
              </a:rPr>
              <a:t>の解析結果を見ながらパターン設定が可能</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②請求書明細のタイトル部を読取り、項目単位で紐付け条件の指定が可能</a:t>
            </a:r>
            <a:endParaRPr lang="en-US" altLang="ja-JP" sz="1100" dirty="0">
              <a:solidFill>
                <a:schemeClr val="bg1"/>
              </a:solidFill>
              <a:latin typeface="+mn-ea"/>
            </a:endParaRPr>
          </a:p>
        </p:txBody>
      </p:sp>
      <p:sp>
        <p:nvSpPr>
          <p:cNvPr id="14" name="線吹き出し 2 (枠付き) 13"/>
          <p:cNvSpPr/>
          <p:nvPr/>
        </p:nvSpPr>
        <p:spPr>
          <a:xfrm>
            <a:off x="3839507" y="2860396"/>
            <a:ext cx="4902497" cy="548794"/>
          </a:xfrm>
          <a:prstGeom prst="borderCallout2">
            <a:avLst>
              <a:gd name="adj1" fmla="val 39061"/>
              <a:gd name="adj2" fmla="val 279"/>
              <a:gd name="adj3" fmla="val 38649"/>
              <a:gd name="adj4" fmla="val -2289"/>
              <a:gd name="adj5" fmla="val -121682"/>
              <a:gd name="adj6" fmla="val -1353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①請求書明細のタイトル部を読取り、紐付け条件の指定に利用しています</a:t>
            </a:r>
            <a:endParaRPr lang="en-US" altLang="ja-JP" sz="1100" dirty="0">
              <a:solidFill>
                <a:schemeClr val="bg1"/>
              </a:solidFill>
              <a:latin typeface="+mn-ea"/>
            </a:endParaRPr>
          </a:p>
          <a:p>
            <a:r>
              <a:rPr lang="ja-JP" altLang="en-US" sz="1100" dirty="0">
                <a:solidFill>
                  <a:schemeClr val="bg1"/>
                </a:solidFill>
                <a:latin typeface="+mn-ea"/>
              </a:rPr>
              <a:t>②請求書毎にタイトル部での紐付けを行うため、詳細な条件設定が可能</a:t>
            </a:r>
            <a:endParaRPr lang="en-US" altLang="ja-JP" sz="1100" dirty="0">
              <a:solidFill>
                <a:schemeClr val="bg1"/>
              </a:solidFill>
              <a:latin typeface="+mn-ea"/>
            </a:endParaRPr>
          </a:p>
          <a:p>
            <a:r>
              <a:rPr lang="ja-JP" altLang="en-US" sz="1100" dirty="0">
                <a:solidFill>
                  <a:schemeClr val="bg1"/>
                </a:solidFill>
                <a:latin typeface="+mn-ea"/>
              </a:rPr>
              <a:t>③</a:t>
            </a:r>
            <a:r>
              <a:rPr lang="en-US" altLang="ja-JP" sz="1100" dirty="0">
                <a:solidFill>
                  <a:schemeClr val="bg1"/>
                </a:solidFill>
                <a:latin typeface="メイリオ" panose="020B0604030504040204" pitchFamily="50" charset="-128"/>
                <a:ea typeface="メイリオ" panose="020B0604030504040204" pitchFamily="50" charset="-128"/>
              </a:rPr>
              <a:t>AI-OCR</a:t>
            </a:r>
            <a:r>
              <a:rPr lang="ja-JP" altLang="en-US" sz="1100" dirty="0">
                <a:solidFill>
                  <a:schemeClr val="bg1"/>
                </a:solidFill>
                <a:latin typeface="メイリオ" panose="020B0604030504040204" pitchFamily="50" charset="-128"/>
                <a:ea typeface="メイリオ" panose="020B0604030504040204" pitchFamily="50" charset="-128"/>
              </a:rPr>
              <a:t>の解析結果を見ながらパターン設定が可能</a:t>
            </a:r>
          </a:p>
          <a:p>
            <a:endParaRPr lang="en-US" altLang="ja-JP" sz="1100" dirty="0">
              <a:solidFill>
                <a:schemeClr val="bg1"/>
              </a:solidFill>
              <a:latin typeface="+mn-ea"/>
            </a:endParaRPr>
          </a:p>
        </p:txBody>
      </p:sp>
      <p:sp>
        <p:nvSpPr>
          <p:cNvPr id="8" name="タイトル 3">
            <a:extLst>
              <a:ext uri="{FF2B5EF4-FFF2-40B4-BE49-F238E27FC236}">
                <a16:creationId xmlns:a16="http://schemas.microsoft.com/office/drawing/2014/main" id="{AC910874-5FB1-483E-B8CC-A3FA505E09D4}"/>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360A477E-DB2F-4B87-B530-649EDA6F67E3}"/>
              </a:ext>
            </a:extLst>
          </p:cNvPr>
          <p:cNvPicPr>
            <a:picLocks noChangeAspect="1"/>
          </p:cNvPicPr>
          <p:nvPr/>
        </p:nvPicPr>
        <p:blipFill>
          <a:blip r:embed="rId4"/>
          <a:stretch>
            <a:fillRect/>
          </a:stretch>
        </p:blipFill>
        <p:spPr>
          <a:xfrm>
            <a:off x="7608514" y="39501"/>
            <a:ext cx="1457325" cy="371475"/>
          </a:xfrm>
          <a:prstGeom prst="rect">
            <a:avLst/>
          </a:prstGeom>
        </p:spPr>
      </p:pic>
    </p:spTree>
    <p:extLst>
      <p:ext uri="{BB962C8B-B14F-4D97-AF65-F5344CB8AC3E}">
        <p14:creationId xmlns:p14="http://schemas.microsoft.com/office/powerpoint/2010/main" val="849799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304410" y="1163577"/>
            <a:ext cx="4968553" cy="1295538"/>
          </a:xfrm>
          <a:prstGeom prst="rect">
            <a:avLst/>
          </a:prstGeom>
          <a:ln w="3175">
            <a:solidFill>
              <a:schemeClr val="tx2"/>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180</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a:solidFill>
                  <a:prstClr val="white"/>
                </a:solidFill>
                <a:latin typeface="+mn-ea"/>
                <a:ea typeface="+mn-ea"/>
              </a:rPr>
              <a:t>建設仮勘定管理オプション</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a:t>
            </a:r>
            <a:r>
              <a:rPr lang="ja-JP" altLang="en-US" sz="1800" dirty="0">
                <a:solidFill>
                  <a:prstClr val="white"/>
                </a:solidFill>
                <a:latin typeface="+mn-ea"/>
                <a:ea typeface="+mn-ea"/>
              </a:rPr>
              <a:t>建仮の一括振替対応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テキスト プレースホルダー 2"/>
          <p:cNvSpPr txBox="1">
            <a:spLocks/>
          </p:cNvSpPr>
          <p:nvPr/>
        </p:nvSpPr>
        <p:spPr>
          <a:xfrm>
            <a:off x="219084" y="896416"/>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建仮振替入力</a:t>
            </a:r>
            <a:endParaRPr lang="en-US" altLang="ja-JP" sz="825" u="sng" dirty="0">
              <a:solidFill>
                <a:prstClr val="black"/>
              </a:solidFill>
              <a:latin typeface="メイリオ"/>
              <a:ea typeface="メイリオ"/>
            </a:endParaRPr>
          </a:p>
        </p:txBody>
      </p:sp>
      <p:sp>
        <p:nvSpPr>
          <p:cNvPr id="9" name="正方形/長方形 8"/>
          <p:cNvSpPr/>
          <p:nvPr/>
        </p:nvSpPr>
        <p:spPr>
          <a:xfrm>
            <a:off x="670220" y="1419622"/>
            <a:ext cx="180020" cy="8473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0" name="正方形/長方形 9"/>
          <p:cNvSpPr/>
          <p:nvPr/>
        </p:nvSpPr>
        <p:spPr>
          <a:xfrm>
            <a:off x="4781244" y="2031390"/>
            <a:ext cx="528802" cy="182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3" name="図 12"/>
          <p:cNvPicPr>
            <a:picLocks noChangeAspect="1"/>
          </p:cNvPicPr>
          <p:nvPr/>
        </p:nvPicPr>
        <p:blipFill>
          <a:blip r:embed="rId3"/>
          <a:stretch>
            <a:fillRect/>
          </a:stretch>
        </p:blipFill>
        <p:spPr>
          <a:xfrm>
            <a:off x="3185777" y="2278055"/>
            <a:ext cx="5481769" cy="1703435"/>
          </a:xfrm>
          <a:prstGeom prst="rect">
            <a:avLst/>
          </a:prstGeom>
        </p:spPr>
      </p:pic>
      <p:sp>
        <p:nvSpPr>
          <p:cNvPr id="16" name="テキスト プレースホルダー 2"/>
          <p:cNvSpPr txBox="1">
            <a:spLocks/>
          </p:cNvSpPr>
          <p:nvPr/>
        </p:nvSpPr>
        <p:spPr>
          <a:xfrm>
            <a:off x="230123" y="2638115"/>
            <a:ext cx="1458428" cy="26557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注意事項</a:t>
            </a:r>
            <a:endParaRPr lang="en-US" altLang="ja-JP" sz="825" u="sng" dirty="0">
              <a:solidFill>
                <a:prstClr val="black"/>
              </a:solidFill>
              <a:latin typeface="メイリオ"/>
              <a:ea typeface="メイリオ"/>
            </a:endParaRPr>
          </a:p>
        </p:txBody>
      </p:sp>
      <p:sp>
        <p:nvSpPr>
          <p:cNvPr id="17" name="正方形/長方形 16"/>
          <p:cNvSpPr/>
          <p:nvPr/>
        </p:nvSpPr>
        <p:spPr>
          <a:xfrm>
            <a:off x="237154" y="2875301"/>
            <a:ext cx="2966694" cy="784830"/>
          </a:xfrm>
          <a:prstGeom prst="rect">
            <a:avLst/>
          </a:prstGeom>
        </p:spPr>
        <p:txBody>
          <a:bodyPr wrap="square">
            <a:spAutoFit/>
          </a:bodyPr>
          <a:lstStyle/>
          <a:p>
            <a:pPr lvl="0" defTabSz="685800">
              <a:defRPr/>
            </a:pPr>
            <a:r>
              <a:rPr lang="ja-JP" altLang="en-US" sz="1125" dirty="0">
                <a:solidFill>
                  <a:srgbClr val="FF0000"/>
                </a:solidFill>
              </a:rPr>
              <a:t>振替元の建仮データは建仮区分にかかわらず一括振替が可能ですが、統合先の建仮データは建仮区分「固定資産」のみ選択可能です</a:t>
            </a:r>
            <a:endParaRPr lang="en-US" altLang="ja-JP" sz="1125" dirty="0">
              <a:solidFill>
                <a:srgbClr val="FF0000"/>
              </a:solidFill>
            </a:endParaRPr>
          </a:p>
        </p:txBody>
      </p:sp>
      <p:sp>
        <p:nvSpPr>
          <p:cNvPr id="14" name="曲折矢印 13"/>
          <p:cNvSpPr/>
          <p:nvPr/>
        </p:nvSpPr>
        <p:spPr>
          <a:xfrm rot="5400000">
            <a:off x="5405778" y="2054550"/>
            <a:ext cx="410188" cy="477174"/>
          </a:xfrm>
          <a:prstGeom prst="bentArrow">
            <a:avLst>
              <a:gd name="adj1" fmla="val 17496"/>
              <a:gd name="adj2" fmla="val 29337"/>
              <a:gd name="adj3" fmla="val 30904"/>
              <a:gd name="adj4" fmla="val 437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正方形/長方形 18"/>
          <p:cNvSpPr/>
          <p:nvPr/>
        </p:nvSpPr>
        <p:spPr>
          <a:xfrm>
            <a:off x="3281461" y="2461431"/>
            <a:ext cx="1031230" cy="177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テキスト プレースホルダー 2"/>
          <p:cNvSpPr txBox="1">
            <a:spLocks/>
          </p:cNvSpPr>
          <p:nvPr/>
        </p:nvSpPr>
        <p:spPr>
          <a:xfrm>
            <a:off x="217357" y="3831890"/>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固定資産入力</a:t>
            </a:r>
            <a:endParaRPr lang="en-US" altLang="ja-JP" sz="825" u="sng" dirty="0">
              <a:solidFill>
                <a:prstClr val="black"/>
              </a:solidFill>
              <a:latin typeface="メイリオ"/>
              <a:ea typeface="メイリオ"/>
            </a:endParaRPr>
          </a:p>
        </p:txBody>
      </p:sp>
      <p:sp>
        <p:nvSpPr>
          <p:cNvPr id="24" name="正方形/長方形 23"/>
          <p:cNvSpPr/>
          <p:nvPr/>
        </p:nvSpPr>
        <p:spPr>
          <a:xfrm>
            <a:off x="354842" y="4095143"/>
            <a:ext cx="3655522" cy="415498"/>
          </a:xfrm>
          <a:prstGeom prst="rect">
            <a:avLst/>
          </a:prstGeom>
        </p:spPr>
        <p:txBody>
          <a:bodyPr wrap="square">
            <a:spAutoFit/>
          </a:bodyPr>
          <a:lstStyle/>
          <a:p>
            <a:pPr lvl="0" defTabSz="685800">
              <a:defRPr/>
            </a:pPr>
            <a:r>
              <a:rPr lang="ja-JP" altLang="en-US" sz="1050" dirty="0"/>
              <a:t>統合先に選択した建仮データの内容で固定資産情報を表示取得価額は振替元の建仮計上額の合計を表示</a:t>
            </a:r>
            <a:endParaRPr lang="en-US" altLang="ja-JP" sz="1050" dirty="0"/>
          </a:p>
        </p:txBody>
      </p:sp>
      <p:sp>
        <p:nvSpPr>
          <p:cNvPr id="25" name="テキスト プレースホルダー 2"/>
          <p:cNvSpPr txBox="1">
            <a:spLocks/>
          </p:cNvSpPr>
          <p:nvPr/>
        </p:nvSpPr>
        <p:spPr>
          <a:xfrm>
            <a:off x="367266" y="4462124"/>
            <a:ext cx="2048634"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注意事項</a:t>
            </a:r>
            <a:endParaRPr lang="en-US" altLang="ja-JP" sz="825" u="sng" dirty="0">
              <a:solidFill>
                <a:prstClr val="black"/>
              </a:solidFill>
              <a:latin typeface="メイリオ"/>
              <a:ea typeface="メイリオ"/>
            </a:endParaRPr>
          </a:p>
        </p:txBody>
      </p:sp>
      <p:sp>
        <p:nvSpPr>
          <p:cNvPr id="26" name="正方形/長方形 25"/>
          <p:cNvSpPr/>
          <p:nvPr/>
        </p:nvSpPr>
        <p:spPr>
          <a:xfrm>
            <a:off x="1000911" y="4483693"/>
            <a:ext cx="7666635" cy="438582"/>
          </a:xfrm>
          <a:prstGeom prst="rect">
            <a:avLst/>
          </a:prstGeom>
        </p:spPr>
        <p:txBody>
          <a:bodyPr wrap="square">
            <a:spAutoFit/>
          </a:bodyPr>
          <a:lstStyle/>
          <a:p>
            <a:pPr lvl="0" defTabSz="685800">
              <a:defRPr/>
            </a:pPr>
            <a:r>
              <a:rPr lang="ja-JP" altLang="en-US" sz="1125" dirty="0">
                <a:solidFill>
                  <a:srgbClr val="FF0000"/>
                </a:solidFill>
              </a:rPr>
              <a:t>・リースへの一括振替はおこなえません</a:t>
            </a:r>
            <a:endParaRPr lang="en-US" altLang="ja-JP" sz="1125" dirty="0">
              <a:solidFill>
                <a:srgbClr val="FF0000"/>
              </a:solidFill>
            </a:endParaRPr>
          </a:p>
          <a:p>
            <a:pPr defTabSz="685800">
              <a:defRPr/>
            </a:pPr>
            <a:r>
              <a:rPr lang="ja-JP" altLang="en-US" sz="1125" dirty="0">
                <a:solidFill>
                  <a:srgbClr val="FF0000"/>
                </a:solidFill>
              </a:rPr>
              <a:t>・建仮データから振り替えた資産は、稟議№および、建仮番号の変更がおこなえないよう画面制御を強化しました</a:t>
            </a:r>
            <a:endParaRPr lang="en-US" altLang="ja-JP" sz="1125" dirty="0">
              <a:solidFill>
                <a:srgbClr val="FF0000"/>
              </a:solidFill>
            </a:endParaRPr>
          </a:p>
        </p:txBody>
      </p:sp>
      <p:pic>
        <p:nvPicPr>
          <p:cNvPr id="8" name="図 7"/>
          <p:cNvPicPr>
            <a:picLocks noChangeAspect="1"/>
          </p:cNvPicPr>
          <p:nvPr/>
        </p:nvPicPr>
        <p:blipFill>
          <a:blip r:embed="rId4"/>
          <a:stretch>
            <a:fillRect/>
          </a:stretch>
        </p:blipFill>
        <p:spPr>
          <a:xfrm>
            <a:off x="4029748" y="3117800"/>
            <a:ext cx="4970744" cy="1290154"/>
          </a:xfrm>
          <a:prstGeom prst="rect">
            <a:avLst/>
          </a:prstGeom>
          <a:ln>
            <a:solidFill>
              <a:schemeClr val="tx2"/>
            </a:solidFill>
          </a:ln>
        </p:spPr>
      </p:pic>
      <p:sp>
        <p:nvSpPr>
          <p:cNvPr id="18" name="正方形/長方形 17"/>
          <p:cNvSpPr/>
          <p:nvPr/>
        </p:nvSpPr>
        <p:spPr>
          <a:xfrm>
            <a:off x="6437534" y="4241282"/>
            <a:ext cx="1495431" cy="1771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cxnSp>
        <p:nvCxnSpPr>
          <p:cNvPr id="20" name="直線矢印コネクタ 19"/>
          <p:cNvCxnSpPr/>
          <p:nvPr/>
        </p:nvCxnSpPr>
        <p:spPr>
          <a:xfrm>
            <a:off x="4394705" y="2638115"/>
            <a:ext cx="1977495" cy="1550616"/>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751765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181</a:t>
            </a:fld>
            <a:endParaRPr kumimoji="1" lang="ja-JP" altLang="en-US" dirty="0"/>
          </a:p>
        </p:txBody>
      </p:sp>
      <p:sp>
        <p:nvSpPr>
          <p:cNvPr id="3" name="テキスト プレースホルダー 2"/>
          <p:cNvSpPr>
            <a:spLocks noGrp="1"/>
          </p:cNvSpPr>
          <p:nvPr>
            <p:ph type="body" sz="quarter" idx="14"/>
          </p:nvPr>
        </p:nvSpPr>
        <p:spPr>
          <a:xfrm>
            <a:off x="360000" y="843559"/>
            <a:ext cx="8424000" cy="57606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登録されている建仮データをもとに、建仮異動データ作成用の取込データを作成する機能を新設しました</a:t>
            </a: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1"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a:t>
            </a:r>
            <a:r>
              <a:rPr lang="ja-JP" altLang="en-US" sz="2000">
                <a:solidFill>
                  <a:prstClr val="white"/>
                </a:solidFill>
                <a:latin typeface="+mn-ea"/>
                <a:ea typeface="+mn-ea"/>
              </a:rPr>
              <a:t> </a:t>
            </a:r>
            <a:r>
              <a:rPr lang="ja-JP" altLang="en-US" sz="2000">
                <a:solidFill>
                  <a:prstClr val="white"/>
                </a:solidFill>
                <a:latin typeface="+mn-ea"/>
              </a:rPr>
              <a:t>建設仮勘定管理オプション</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1. </a:t>
            </a:r>
            <a:r>
              <a:rPr lang="ja-JP" altLang="en-US" sz="1800" dirty="0">
                <a:solidFill>
                  <a:prstClr val="white"/>
                </a:solidFill>
                <a:latin typeface="+mn-ea"/>
                <a:ea typeface="+mn-ea"/>
              </a:rPr>
              <a:t>建仮の一括振替</a:t>
            </a:r>
            <a:r>
              <a:rPr lang="ja-JP" altLang="en-US" sz="1800" dirty="0">
                <a:solidFill>
                  <a:prstClr val="white"/>
                </a:solidFill>
                <a:latin typeface="+mn-ea"/>
              </a:rPr>
              <a:t>対応</a:t>
            </a:r>
            <a:endParaRPr kumimoji="1" lang="ja-JP" altLang="en-US" sz="1800" dirty="0">
              <a:latin typeface="+mn-ea"/>
              <a:ea typeface="+mn-ea"/>
            </a:endParaRPr>
          </a:p>
        </p:txBody>
      </p:sp>
      <p:pic>
        <p:nvPicPr>
          <p:cNvPr id="12" name="図 11"/>
          <p:cNvPicPr>
            <a:picLocks noChangeAspect="1"/>
          </p:cNvPicPr>
          <p:nvPr/>
        </p:nvPicPr>
        <p:blipFill>
          <a:blip r:embed="rId2"/>
          <a:stretch>
            <a:fillRect/>
          </a:stretch>
        </p:blipFill>
        <p:spPr>
          <a:xfrm>
            <a:off x="719572" y="2563590"/>
            <a:ext cx="3176098" cy="1834162"/>
          </a:xfrm>
          <a:prstGeom prst="rect">
            <a:avLst/>
          </a:prstGeom>
          <a:ln>
            <a:solidFill>
              <a:srgbClr val="00B0F0"/>
            </a:solidFill>
          </a:ln>
        </p:spPr>
      </p:pic>
      <p:pic>
        <p:nvPicPr>
          <p:cNvPr id="13" name="図 12"/>
          <p:cNvPicPr>
            <a:picLocks noChangeAspect="1"/>
          </p:cNvPicPr>
          <p:nvPr/>
        </p:nvPicPr>
        <p:blipFill>
          <a:blip r:embed="rId3"/>
          <a:stretch>
            <a:fillRect/>
          </a:stretch>
        </p:blipFill>
        <p:spPr>
          <a:xfrm>
            <a:off x="1941082" y="2907451"/>
            <a:ext cx="3169069" cy="1830152"/>
          </a:xfrm>
          <a:prstGeom prst="rect">
            <a:avLst/>
          </a:prstGeom>
          <a:ln>
            <a:solidFill>
              <a:srgbClr val="00B0F0"/>
            </a:solidFill>
          </a:ln>
        </p:spPr>
      </p:pic>
      <p:sp>
        <p:nvSpPr>
          <p:cNvPr id="14" name="テキスト プレースホルダー 2"/>
          <p:cNvSpPr txBox="1">
            <a:spLocks/>
          </p:cNvSpPr>
          <p:nvPr/>
        </p:nvSpPr>
        <p:spPr>
          <a:xfrm>
            <a:off x="617186" y="2291669"/>
            <a:ext cx="2088232"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latin typeface="Meiryo UI" panose="020B0604030504040204" pitchFamily="50" charset="-128"/>
                <a:ea typeface="Meiryo UI" panose="020B0604030504040204" pitchFamily="50" charset="-128"/>
              </a:rPr>
              <a:t>外部取込用建仮異動データ作成</a:t>
            </a:r>
          </a:p>
          <a:p>
            <a:pPr marL="0" indent="0" defTabSz="685800">
              <a:lnSpc>
                <a:spcPts val="1425"/>
              </a:lnSpc>
              <a:buClr>
                <a:srgbClr val="F9BE00"/>
              </a:buClr>
              <a:buNone/>
              <a:defRPr/>
            </a:pPr>
            <a:endParaRPr lang="en-US" altLang="ja-JP" sz="825" u="sng" dirty="0">
              <a:solidFill>
                <a:prstClr val="black"/>
              </a:solidFill>
              <a:latin typeface="メイリオ"/>
              <a:ea typeface="メイリオ"/>
            </a:endParaRPr>
          </a:p>
        </p:txBody>
      </p:sp>
      <p:pic>
        <p:nvPicPr>
          <p:cNvPr id="17" name="Picture 4" descr="\\Mac\IOHD\Box Sync\SuperStream_2017\SS_Kairy_Illust\AI\03_Thinking_a.w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7752"/>
          <a:stretch/>
        </p:blipFill>
        <p:spPr bwMode="auto">
          <a:xfrm>
            <a:off x="458784" y="1371590"/>
            <a:ext cx="913130" cy="825213"/>
          </a:xfrm>
          <a:prstGeom prst="rect">
            <a:avLst/>
          </a:prstGeom>
          <a:noFill/>
          <a:extLst>
            <a:ext uri="{909E8E84-426E-40DD-AFC4-6F175D3DCCD1}">
              <a14:hiddenFill xmlns:a14="http://schemas.microsoft.com/office/drawing/2010/main">
                <a:solidFill>
                  <a:srgbClr val="FFFFFF"/>
                </a:solidFill>
              </a14:hiddenFill>
            </a:ext>
          </a:extLst>
        </p:spPr>
      </p:pic>
      <p:sp>
        <p:nvSpPr>
          <p:cNvPr id="18" name="雲形吹き出し 17"/>
          <p:cNvSpPr/>
          <p:nvPr/>
        </p:nvSpPr>
        <p:spPr>
          <a:xfrm>
            <a:off x="1511660" y="1383567"/>
            <a:ext cx="2052228" cy="898736"/>
          </a:xfrm>
          <a:prstGeom prst="cloudCallout">
            <a:avLst>
              <a:gd name="adj1" fmla="val -70183"/>
              <a:gd name="adj2" fmla="val -43139"/>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bg2"/>
              </a:solidFill>
            </a:endParaRPr>
          </a:p>
        </p:txBody>
      </p:sp>
      <p:sp>
        <p:nvSpPr>
          <p:cNvPr id="19" name="正方形/長方形 18"/>
          <p:cNvSpPr/>
          <p:nvPr/>
        </p:nvSpPr>
        <p:spPr>
          <a:xfrm>
            <a:off x="1655676" y="1387900"/>
            <a:ext cx="1800200" cy="931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2"/>
                </a:solidFill>
              </a:rPr>
              <a:t>建仮を取込処理で一括振替をおこないたいが、取込データの作成が大変</a:t>
            </a:r>
          </a:p>
        </p:txBody>
      </p:sp>
      <p:sp>
        <p:nvSpPr>
          <p:cNvPr id="20" name="Freeform 20"/>
          <p:cNvSpPr>
            <a:spLocks noEditPoints="1"/>
          </p:cNvSpPr>
          <p:nvPr/>
        </p:nvSpPr>
        <p:spPr bwMode="auto">
          <a:xfrm>
            <a:off x="5218310" y="3619426"/>
            <a:ext cx="287338" cy="377825"/>
          </a:xfrm>
          <a:custGeom>
            <a:avLst/>
            <a:gdLst>
              <a:gd name="T0" fmla="*/ 302 w 302"/>
              <a:gd name="T1" fmla="*/ 76 h 397"/>
              <a:gd name="T2" fmla="*/ 0 w 302"/>
              <a:gd name="T3" fmla="*/ 397 h 397"/>
              <a:gd name="T4" fmla="*/ 226 w 302"/>
              <a:gd name="T5" fmla="*/ 0 h 397"/>
              <a:gd name="T6" fmla="*/ 234 w 302"/>
              <a:gd name="T7" fmla="*/ 0 h 397"/>
              <a:gd name="T8" fmla="*/ 302 w 302"/>
              <a:gd name="T9" fmla="*/ 68 h 397"/>
              <a:gd name="T10" fmla="*/ 270 w 302"/>
              <a:gd name="T11" fmla="*/ 244 h 397"/>
              <a:gd name="T12" fmla="*/ 258 w 302"/>
              <a:gd name="T13" fmla="*/ 142 h 397"/>
              <a:gd name="T14" fmla="*/ 32 w 302"/>
              <a:gd name="T15" fmla="*/ 153 h 397"/>
              <a:gd name="T16" fmla="*/ 43 w 302"/>
              <a:gd name="T17" fmla="*/ 256 h 397"/>
              <a:gd name="T18" fmla="*/ 270 w 302"/>
              <a:gd name="T19" fmla="*/ 244 h 397"/>
              <a:gd name="T20" fmla="*/ 86 w 302"/>
              <a:gd name="T21" fmla="*/ 184 h 397"/>
              <a:gd name="T22" fmla="*/ 98 w 302"/>
              <a:gd name="T23" fmla="*/ 219 h 397"/>
              <a:gd name="T24" fmla="*/ 116 w 302"/>
              <a:gd name="T25" fmla="*/ 215 h 397"/>
              <a:gd name="T26" fmla="*/ 96 w 302"/>
              <a:gd name="T27" fmla="*/ 235 h 397"/>
              <a:gd name="T28" fmla="*/ 62 w 302"/>
              <a:gd name="T29" fmla="*/ 199 h 397"/>
              <a:gd name="T30" fmla="*/ 78 w 302"/>
              <a:gd name="T31" fmla="*/ 167 h 397"/>
              <a:gd name="T32" fmla="*/ 119 w 302"/>
              <a:gd name="T33" fmla="*/ 167 h 397"/>
              <a:gd name="T34" fmla="*/ 105 w 302"/>
              <a:gd name="T35" fmla="*/ 179 h 397"/>
              <a:gd name="T36" fmla="*/ 174 w 302"/>
              <a:gd name="T37" fmla="*/ 213 h 397"/>
              <a:gd name="T38" fmla="*/ 161 w 302"/>
              <a:gd name="T39" fmla="*/ 232 h 397"/>
              <a:gd name="T40" fmla="*/ 134 w 302"/>
              <a:gd name="T41" fmla="*/ 234 h 397"/>
              <a:gd name="T42" fmla="*/ 124 w 302"/>
              <a:gd name="T43" fmla="*/ 214 h 397"/>
              <a:gd name="T44" fmla="*/ 146 w 302"/>
              <a:gd name="T45" fmla="*/ 219 h 397"/>
              <a:gd name="T46" fmla="*/ 155 w 302"/>
              <a:gd name="T47" fmla="*/ 214 h 397"/>
              <a:gd name="T48" fmla="*/ 151 w 302"/>
              <a:gd name="T49" fmla="*/ 209 h 397"/>
              <a:gd name="T50" fmla="*/ 132 w 302"/>
              <a:gd name="T51" fmla="*/ 199 h 397"/>
              <a:gd name="T52" fmla="*/ 125 w 302"/>
              <a:gd name="T53" fmla="*/ 183 h 397"/>
              <a:gd name="T54" fmla="*/ 151 w 302"/>
              <a:gd name="T55" fmla="*/ 162 h 397"/>
              <a:gd name="T56" fmla="*/ 168 w 302"/>
              <a:gd name="T57" fmla="*/ 182 h 397"/>
              <a:gd name="T58" fmla="*/ 145 w 302"/>
              <a:gd name="T59" fmla="*/ 179 h 397"/>
              <a:gd name="T60" fmla="*/ 146 w 302"/>
              <a:gd name="T61" fmla="*/ 186 h 397"/>
              <a:gd name="T62" fmla="*/ 170 w 302"/>
              <a:gd name="T63" fmla="*/ 201 h 397"/>
              <a:gd name="T64" fmla="*/ 223 w 302"/>
              <a:gd name="T65" fmla="*/ 163 h 397"/>
              <a:gd name="T66" fmla="*/ 221 w 302"/>
              <a:gd name="T67" fmla="*/ 234 h 397"/>
              <a:gd name="T68" fmla="*/ 175 w 302"/>
              <a:gd name="T69" fmla="*/ 163 h 397"/>
              <a:gd name="T70" fmla="*/ 206 w 302"/>
              <a:gd name="T71" fmla="*/ 199 h 397"/>
              <a:gd name="T72" fmla="*/ 211 w 302"/>
              <a:gd name="T73" fmla="*/ 207 h 397"/>
              <a:gd name="T74" fmla="*/ 223 w 302"/>
              <a:gd name="T7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2" h="397">
                <a:moveTo>
                  <a:pt x="226" y="76"/>
                </a:moveTo>
                <a:cubicBezTo>
                  <a:pt x="302" y="76"/>
                  <a:pt x="302" y="76"/>
                  <a:pt x="302" y="76"/>
                </a:cubicBezTo>
                <a:cubicBezTo>
                  <a:pt x="302" y="397"/>
                  <a:pt x="302" y="397"/>
                  <a:pt x="302" y="397"/>
                </a:cubicBezTo>
                <a:cubicBezTo>
                  <a:pt x="0" y="397"/>
                  <a:pt x="0" y="397"/>
                  <a:pt x="0" y="397"/>
                </a:cubicBezTo>
                <a:cubicBezTo>
                  <a:pt x="0" y="0"/>
                  <a:pt x="0" y="0"/>
                  <a:pt x="0" y="0"/>
                </a:cubicBezTo>
                <a:cubicBezTo>
                  <a:pt x="226" y="0"/>
                  <a:pt x="226" y="0"/>
                  <a:pt x="226" y="0"/>
                </a:cubicBezTo>
                <a:lnTo>
                  <a:pt x="226" y="76"/>
                </a:lnTo>
                <a:close/>
                <a:moveTo>
                  <a:pt x="234" y="0"/>
                </a:moveTo>
                <a:cubicBezTo>
                  <a:pt x="234" y="68"/>
                  <a:pt x="234" y="68"/>
                  <a:pt x="234" y="68"/>
                </a:cubicBezTo>
                <a:cubicBezTo>
                  <a:pt x="302" y="68"/>
                  <a:pt x="302" y="68"/>
                  <a:pt x="302" y="68"/>
                </a:cubicBezTo>
                <a:lnTo>
                  <a:pt x="234" y="0"/>
                </a:lnTo>
                <a:close/>
                <a:moveTo>
                  <a:pt x="270" y="244"/>
                </a:moveTo>
                <a:cubicBezTo>
                  <a:pt x="270" y="153"/>
                  <a:pt x="270" y="153"/>
                  <a:pt x="270" y="153"/>
                </a:cubicBezTo>
                <a:cubicBezTo>
                  <a:pt x="270" y="147"/>
                  <a:pt x="265" y="142"/>
                  <a:pt x="258" y="142"/>
                </a:cubicBezTo>
                <a:cubicBezTo>
                  <a:pt x="43" y="142"/>
                  <a:pt x="43" y="142"/>
                  <a:pt x="43" y="142"/>
                </a:cubicBezTo>
                <a:cubicBezTo>
                  <a:pt x="37" y="142"/>
                  <a:pt x="32" y="147"/>
                  <a:pt x="32" y="153"/>
                </a:cubicBezTo>
                <a:cubicBezTo>
                  <a:pt x="32" y="244"/>
                  <a:pt x="32" y="244"/>
                  <a:pt x="32" y="244"/>
                </a:cubicBezTo>
                <a:cubicBezTo>
                  <a:pt x="32" y="250"/>
                  <a:pt x="37" y="256"/>
                  <a:pt x="43" y="256"/>
                </a:cubicBezTo>
                <a:cubicBezTo>
                  <a:pt x="258" y="256"/>
                  <a:pt x="258" y="256"/>
                  <a:pt x="258" y="256"/>
                </a:cubicBezTo>
                <a:cubicBezTo>
                  <a:pt x="265" y="256"/>
                  <a:pt x="270" y="250"/>
                  <a:pt x="270" y="244"/>
                </a:cubicBezTo>
                <a:close/>
                <a:moveTo>
                  <a:pt x="97" y="178"/>
                </a:moveTo>
                <a:cubicBezTo>
                  <a:pt x="92" y="178"/>
                  <a:pt x="88" y="180"/>
                  <a:pt x="86" y="184"/>
                </a:cubicBezTo>
                <a:cubicBezTo>
                  <a:pt x="83" y="187"/>
                  <a:pt x="82" y="192"/>
                  <a:pt x="82" y="199"/>
                </a:cubicBezTo>
                <a:cubicBezTo>
                  <a:pt x="82" y="213"/>
                  <a:pt x="87" y="219"/>
                  <a:pt x="98" y="219"/>
                </a:cubicBezTo>
                <a:cubicBezTo>
                  <a:pt x="101" y="219"/>
                  <a:pt x="104" y="219"/>
                  <a:pt x="107" y="218"/>
                </a:cubicBezTo>
                <a:cubicBezTo>
                  <a:pt x="110" y="217"/>
                  <a:pt x="113" y="216"/>
                  <a:pt x="116" y="215"/>
                </a:cubicBezTo>
                <a:cubicBezTo>
                  <a:pt x="116" y="231"/>
                  <a:pt x="116" y="231"/>
                  <a:pt x="116" y="231"/>
                </a:cubicBezTo>
                <a:cubicBezTo>
                  <a:pt x="110" y="234"/>
                  <a:pt x="103" y="235"/>
                  <a:pt x="96" y="235"/>
                </a:cubicBezTo>
                <a:cubicBezTo>
                  <a:pt x="85" y="235"/>
                  <a:pt x="77" y="232"/>
                  <a:pt x="71" y="226"/>
                </a:cubicBezTo>
                <a:cubicBezTo>
                  <a:pt x="65" y="220"/>
                  <a:pt x="62" y="211"/>
                  <a:pt x="62" y="199"/>
                </a:cubicBezTo>
                <a:cubicBezTo>
                  <a:pt x="62" y="192"/>
                  <a:pt x="64" y="185"/>
                  <a:pt x="67" y="180"/>
                </a:cubicBezTo>
                <a:cubicBezTo>
                  <a:pt x="69" y="174"/>
                  <a:pt x="73" y="170"/>
                  <a:pt x="78" y="167"/>
                </a:cubicBezTo>
                <a:cubicBezTo>
                  <a:pt x="84" y="164"/>
                  <a:pt x="90" y="162"/>
                  <a:pt x="97" y="162"/>
                </a:cubicBezTo>
                <a:cubicBezTo>
                  <a:pt x="104" y="162"/>
                  <a:pt x="112" y="164"/>
                  <a:pt x="119" y="167"/>
                </a:cubicBezTo>
                <a:cubicBezTo>
                  <a:pt x="113" y="182"/>
                  <a:pt x="113" y="182"/>
                  <a:pt x="113" y="182"/>
                </a:cubicBezTo>
                <a:cubicBezTo>
                  <a:pt x="110" y="181"/>
                  <a:pt x="108" y="180"/>
                  <a:pt x="105" y="179"/>
                </a:cubicBezTo>
                <a:cubicBezTo>
                  <a:pt x="102" y="178"/>
                  <a:pt x="100" y="178"/>
                  <a:pt x="97" y="178"/>
                </a:cubicBezTo>
                <a:close/>
                <a:moveTo>
                  <a:pt x="174" y="213"/>
                </a:moveTo>
                <a:cubicBezTo>
                  <a:pt x="174" y="217"/>
                  <a:pt x="173" y="221"/>
                  <a:pt x="171" y="224"/>
                </a:cubicBezTo>
                <a:cubicBezTo>
                  <a:pt x="168" y="228"/>
                  <a:pt x="165" y="230"/>
                  <a:pt x="161" y="232"/>
                </a:cubicBezTo>
                <a:cubicBezTo>
                  <a:pt x="157" y="234"/>
                  <a:pt x="152" y="235"/>
                  <a:pt x="146" y="235"/>
                </a:cubicBezTo>
                <a:cubicBezTo>
                  <a:pt x="141" y="235"/>
                  <a:pt x="137" y="235"/>
                  <a:pt x="134" y="234"/>
                </a:cubicBezTo>
                <a:cubicBezTo>
                  <a:pt x="131" y="233"/>
                  <a:pt x="128" y="232"/>
                  <a:pt x="124" y="231"/>
                </a:cubicBezTo>
                <a:cubicBezTo>
                  <a:pt x="124" y="214"/>
                  <a:pt x="124" y="214"/>
                  <a:pt x="124" y="214"/>
                </a:cubicBezTo>
                <a:cubicBezTo>
                  <a:pt x="128" y="215"/>
                  <a:pt x="132" y="217"/>
                  <a:pt x="136" y="218"/>
                </a:cubicBezTo>
                <a:cubicBezTo>
                  <a:pt x="140" y="219"/>
                  <a:pt x="143" y="219"/>
                  <a:pt x="146" y="219"/>
                </a:cubicBezTo>
                <a:cubicBezTo>
                  <a:pt x="149" y="219"/>
                  <a:pt x="151" y="219"/>
                  <a:pt x="153" y="218"/>
                </a:cubicBezTo>
                <a:cubicBezTo>
                  <a:pt x="154" y="217"/>
                  <a:pt x="155" y="216"/>
                  <a:pt x="155" y="214"/>
                </a:cubicBezTo>
                <a:cubicBezTo>
                  <a:pt x="155" y="213"/>
                  <a:pt x="154" y="212"/>
                  <a:pt x="154" y="212"/>
                </a:cubicBezTo>
                <a:cubicBezTo>
                  <a:pt x="153" y="211"/>
                  <a:pt x="153" y="210"/>
                  <a:pt x="151" y="209"/>
                </a:cubicBezTo>
                <a:cubicBezTo>
                  <a:pt x="150" y="209"/>
                  <a:pt x="147" y="207"/>
                  <a:pt x="142" y="205"/>
                </a:cubicBezTo>
                <a:cubicBezTo>
                  <a:pt x="137" y="203"/>
                  <a:pt x="134" y="201"/>
                  <a:pt x="132" y="199"/>
                </a:cubicBezTo>
                <a:cubicBezTo>
                  <a:pt x="129" y="197"/>
                  <a:pt x="128" y="195"/>
                  <a:pt x="126" y="192"/>
                </a:cubicBezTo>
                <a:cubicBezTo>
                  <a:pt x="125" y="189"/>
                  <a:pt x="125" y="186"/>
                  <a:pt x="125" y="183"/>
                </a:cubicBezTo>
                <a:cubicBezTo>
                  <a:pt x="125" y="176"/>
                  <a:pt x="127" y="171"/>
                  <a:pt x="132" y="168"/>
                </a:cubicBezTo>
                <a:cubicBezTo>
                  <a:pt x="137" y="164"/>
                  <a:pt x="143" y="162"/>
                  <a:pt x="151" y="162"/>
                </a:cubicBezTo>
                <a:cubicBezTo>
                  <a:pt x="159" y="162"/>
                  <a:pt x="166" y="164"/>
                  <a:pt x="174" y="167"/>
                </a:cubicBezTo>
                <a:cubicBezTo>
                  <a:pt x="168" y="182"/>
                  <a:pt x="168" y="182"/>
                  <a:pt x="168" y="182"/>
                </a:cubicBezTo>
                <a:cubicBezTo>
                  <a:pt x="161" y="179"/>
                  <a:pt x="156" y="178"/>
                  <a:pt x="151" y="178"/>
                </a:cubicBezTo>
                <a:cubicBezTo>
                  <a:pt x="148" y="178"/>
                  <a:pt x="147" y="178"/>
                  <a:pt x="145" y="179"/>
                </a:cubicBezTo>
                <a:cubicBezTo>
                  <a:pt x="144" y="180"/>
                  <a:pt x="144" y="181"/>
                  <a:pt x="144" y="182"/>
                </a:cubicBezTo>
                <a:cubicBezTo>
                  <a:pt x="144" y="183"/>
                  <a:pt x="144" y="185"/>
                  <a:pt x="146" y="186"/>
                </a:cubicBezTo>
                <a:cubicBezTo>
                  <a:pt x="147" y="187"/>
                  <a:pt x="151" y="189"/>
                  <a:pt x="158" y="192"/>
                </a:cubicBezTo>
                <a:cubicBezTo>
                  <a:pt x="164" y="195"/>
                  <a:pt x="168" y="198"/>
                  <a:pt x="170" y="201"/>
                </a:cubicBezTo>
                <a:cubicBezTo>
                  <a:pt x="173" y="204"/>
                  <a:pt x="174" y="208"/>
                  <a:pt x="174" y="213"/>
                </a:cubicBezTo>
                <a:close/>
                <a:moveTo>
                  <a:pt x="223" y="163"/>
                </a:moveTo>
                <a:cubicBezTo>
                  <a:pt x="244" y="163"/>
                  <a:pt x="244" y="163"/>
                  <a:pt x="244" y="163"/>
                </a:cubicBezTo>
                <a:cubicBezTo>
                  <a:pt x="221" y="234"/>
                  <a:pt x="221" y="234"/>
                  <a:pt x="221" y="234"/>
                </a:cubicBezTo>
                <a:cubicBezTo>
                  <a:pt x="198" y="234"/>
                  <a:pt x="198" y="234"/>
                  <a:pt x="198" y="234"/>
                </a:cubicBezTo>
                <a:cubicBezTo>
                  <a:pt x="175" y="163"/>
                  <a:pt x="175" y="163"/>
                  <a:pt x="175" y="163"/>
                </a:cubicBezTo>
                <a:cubicBezTo>
                  <a:pt x="197" y="163"/>
                  <a:pt x="197" y="163"/>
                  <a:pt x="197" y="163"/>
                </a:cubicBezTo>
                <a:cubicBezTo>
                  <a:pt x="206" y="199"/>
                  <a:pt x="206" y="199"/>
                  <a:pt x="206" y="199"/>
                </a:cubicBezTo>
                <a:cubicBezTo>
                  <a:pt x="208" y="207"/>
                  <a:pt x="210" y="213"/>
                  <a:pt x="210" y="216"/>
                </a:cubicBezTo>
                <a:cubicBezTo>
                  <a:pt x="210" y="214"/>
                  <a:pt x="210" y="211"/>
                  <a:pt x="211" y="207"/>
                </a:cubicBezTo>
                <a:cubicBezTo>
                  <a:pt x="212" y="204"/>
                  <a:pt x="212" y="201"/>
                  <a:pt x="213" y="199"/>
                </a:cubicBezTo>
                <a:lnTo>
                  <a:pt x="223" y="163"/>
                </a:lnTo>
                <a:close/>
              </a:path>
            </a:pathLst>
          </a:custGeom>
          <a:solidFill>
            <a:srgbClr val="007130"/>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23" name="図 22"/>
          <p:cNvPicPr>
            <a:picLocks noChangeAspect="1"/>
          </p:cNvPicPr>
          <p:nvPr/>
        </p:nvPicPr>
        <p:blipFill>
          <a:blip r:embed="rId5"/>
          <a:stretch>
            <a:fillRect/>
          </a:stretch>
        </p:blipFill>
        <p:spPr>
          <a:xfrm>
            <a:off x="5487453" y="2564890"/>
            <a:ext cx="3119751" cy="984726"/>
          </a:xfrm>
          <a:prstGeom prst="rect">
            <a:avLst/>
          </a:prstGeom>
          <a:ln>
            <a:solidFill>
              <a:srgbClr val="00B0F0"/>
            </a:solidFill>
          </a:ln>
        </p:spPr>
      </p:pic>
      <p:sp>
        <p:nvSpPr>
          <p:cNvPr id="24" name="テキスト プレースホルダー 2"/>
          <p:cNvSpPr txBox="1">
            <a:spLocks/>
          </p:cNvSpPr>
          <p:nvPr/>
        </p:nvSpPr>
        <p:spPr>
          <a:xfrm>
            <a:off x="5400092" y="2294503"/>
            <a:ext cx="2088232"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latin typeface="Meiryo UI" panose="020B0604030504040204" pitchFamily="50" charset="-128"/>
                <a:ea typeface="Meiryo UI" panose="020B0604030504040204" pitchFamily="50" charset="-128"/>
              </a:rPr>
              <a:t>建仮異動データ取込</a:t>
            </a:r>
            <a:endParaRPr lang="en-US" altLang="ja-JP" sz="825" u="sng" dirty="0">
              <a:solidFill>
                <a:prstClr val="black"/>
              </a:solidFill>
              <a:latin typeface="メイリオ"/>
              <a:ea typeface="メイリオ"/>
            </a:endParaRPr>
          </a:p>
        </p:txBody>
      </p:sp>
      <p:sp>
        <p:nvSpPr>
          <p:cNvPr id="25" name="曲折矢印 24"/>
          <p:cNvSpPr/>
          <p:nvPr/>
        </p:nvSpPr>
        <p:spPr>
          <a:xfrm rot="16200000" flipV="1">
            <a:off x="6779561" y="2152602"/>
            <a:ext cx="610619" cy="2895137"/>
          </a:xfrm>
          <a:prstGeom prst="bentArrow">
            <a:avLst>
              <a:gd name="adj1" fmla="val 19530"/>
              <a:gd name="adj2" fmla="val 20192"/>
              <a:gd name="adj3" fmla="val 25495"/>
              <a:gd name="adj4" fmla="val 437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26" name="表 25"/>
          <p:cNvGraphicFramePr>
            <a:graphicFrameLocks noGrp="1"/>
          </p:cNvGraphicFramePr>
          <p:nvPr/>
        </p:nvGraphicFramePr>
        <p:xfrm>
          <a:off x="5206695" y="4047060"/>
          <a:ext cx="1453537" cy="914400"/>
        </p:xfrm>
        <a:graphic>
          <a:graphicData uri="http://schemas.openxmlformats.org/drawingml/2006/table">
            <a:tbl>
              <a:tblPr firstRow="1" bandRow="1">
                <a:tableStyleId>{7DF18680-E054-41AD-8BC1-D1AEF772440D}</a:tableStyleId>
              </a:tblPr>
              <a:tblGrid>
                <a:gridCol w="1453537">
                  <a:extLst>
                    <a:ext uri="{9D8B030D-6E8A-4147-A177-3AD203B41FA5}">
                      <a16:colId xmlns:a16="http://schemas.microsoft.com/office/drawing/2014/main" val="2786663995"/>
                    </a:ext>
                  </a:extLst>
                </a:gridCol>
              </a:tblGrid>
              <a:tr h="0">
                <a:tc>
                  <a:txBody>
                    <a:bodyPr/>
                    <a:lstStyle/>
                    <a:p>
                      <a:r>
                        <a:rPr kumimoji="1" lang="ja-JP" altLang="en-US" sz="900" dirty="0"/>
                        <a:t>出力ファイル</a:t>
                      </a:r>
                    </a:p>
                  </a:txBody>
                  <a:tcPr/>
                </a:tc>
                <a:extLst>
                  <a:ext uri="{0D108BD9-81ED-4DB2-BD59-A6C34878D82A}">
                    <a16:rowId xmlns:a16="http://schemas.microsoft.com/office/drawing/2014/main" val="3756121491"/>
                  </a:ext>
                </a:extLst>
              </a:tr>
              <a:tr h="0">
                <a:tc>
                  <a:txBody>
                    <a:bodyPr/>
                    <a:lstStyle/>
                    <a:p>
                      <a:r>
                        <a:rPr kumimoji="1" lang="ja-JP" altLang="en-US" sz="900" dirty="0"/>
                        <a:t>建仮計上データ</a:t>
                      </a:r>
                    </a:p>
                  </a:txBody>
                  <a:tcPr/>
                </a:tc>
                <a:extLst>
                  <a:ext uri="{0D108BD9-81ED-4DB2-BD59-A6C34878D82A}">
                    <a16:rowId xmlns:a16="http://schemas.microsoft.com/office/drawing/2014/main" val="83673092"/>
                  </a:ext>
                </a:extLst>
              </a:tr>
              <a:tr h="0">
                <a:tc>
                  <a:txBody>
                    <a:bodyPr/>
                    <a:lstStyle/>
                    <a:p>
                      <a:r>
                        <a:rPr kumimoji="1" lang="ja-JP" altLang="en-US" sz="900" dirty="0"/>
                        <a:t>固定資産振替データ</a:t>
                      </a:r>
                    </a:p>
                  </a:txBody>
                  <a:tcPr/>
                </a:tc>
                <a:extLst>
                  <a:ext uri="{0D108BD9-81ED-4DB2-BD59-A6C34878D82A}">
                    <a16:rowId xmlns:a16="http://schemas.microsoft.com/office/drawing/2014/main" val="427686886"/>
                  </a:ext>
                </a:extLst>
              </a:tr>
              <a:tr h="0">
                <a:tc>
                  <a:txBody>
                    <a:bodyPr/>
                    <a:lstStyle/>
                    <a:p>
                      <a:r>
                        <a:rPr kumimoji="1" lang="ja-JP" altLang="en-US" sz="900" dirty="0"/>
                        <a:t>費用振替データ</a:t>
                      </a:r>
                    </a:p>
                  </a:txBody>
                  <a:tcPr/>
                </a:tc>
                <a:extLst>
                  <a:ext uri="{0D108BD9-81ED-4DB2-BD59-A6C34878D82A}">
                    <a16:rowId xmlns:a16="http://schemas.microsoft.com/office/drawing/2014/main" val="1107493868"/>
                  </a:ext>
                </a:extLst>
              </a:tr>
            </a:tbl>
          </a:graphicData>
        </a:graphic>
      </p:graphicFrame>
      <p:sp>
        <p:nvSpPr>
          <p:cNvPr id="27" name="テキスト プレースホルダー 2"/>
          <p:cNvSpPr txBox="1">
            <a:spLocks/>
          </p:cNvSpPr>
          <p:nvPr/>
        </p:nvSpPr>
        <p:spPr>
          <a:xfrm>
            <a:off x="6772529" y="4128648"/>
            <a:ext cx="2048634"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注意事項</a:t>
            </a:r>
            <a:endParaRPr lang="en-US" altLang="ja-JP" sz="825" u="sng" dirty="0">
              <a:solidFill>
                <a:prstClr val="black"/>
              </a:solidFill>
              <a:latin typeface="メイリオ"/>
              <a:ea typeface="メイリオ"/>
            </a:endParaRPr>
          </a:p>
        </p:txBody>
      </p:sp>
      <p:sp>
        <p:nvSpPr>
          <p:cNvPr id="28" name="正方形/長方形 27"/>
          <p:cNvSpPr/>
          <p:nvPr/>
        </p:nvSpPr>
        <p:spPr>
          <a:xfrm>
            <a:off x="6772529" y="4365834"/>
            <a:ext cx="1651471" cy="611706"/>
          </a:xfrm>
          <a:prstGeom prst="rect">
            <a:avLst/>
          </a:prstGeom>
        </p:spPr>
        <p:txBody>
          <a:bodyPr wrap="square">
            <a:spAutoFit/>
          </a:bodyPr>
          <a:lstStyle/>
          <a:p>
            <a:pPr lvl="0" defTabSz="685800">
              <a:defRPr/>
            </a:pPr>
            <a:r>
              <a:rPr lang="ja-JP" altLang="en-US" sz="1125" dirty="0">
                <a:solidFill>
                  <a:srgbClr val="FF0000"/>
                </a:solidFill>
              </a:rPr>
              <a:t>建仮異動データ取込は</a:t>
            </a:r>
            <a:endParaRPr lang="en-US" altLang="ja-JP" sz="1125" dirty="0">
              <a:solidFill>
                <a:srgbClr val="FF0000"/>
              </a:solidFill>
            </a:endParaRPr>
          </a:p>
          <a:p>
            <a:pPr lvl="0" defTabSz="685800">
              <a:defRPr/>
            </a:pPr>
            <a:r>
              <a:rPr lang="ja-JP" altLang="en-US" sz="1125" dirty="0">
                <a:solidFill>
                  <a:srgbClr val="FF0000"/>
                </a:solidFill>
              </a:rPr>
              <a:t>リース資産振替に対応していません</a:t>
            </a:r>
            <a:endParaRPr lang="en-US" altLang="ja-JP" sz="1125" dirty="0">
              <a:solidFill>
                <a:srgbClr val="FF0000"/>
              </a:solidFill>
            </a:endParaRPr>
          </a:p>
        </p:txBody>
      </p:sp>
      <p:sp>
        <p:nvSpPr>
          <p:cNvPr id="29" name="Freeform 21"/>
          <p:cNvSpPr>
            <a:spLocks noEditPoints="1"/>
          </p:cNvSpPr>
          <p:nvPr/>
        </p:nvSpPr>
        <p:spPr bwMode="auto">
          <a:xfrm>
            <a:off x="3815916" y="476476"/>
            <a:ext cx="324036" cy="271686"/>
          </a:xfrm>
          <a:custGeom>
            <a:avLst/>
            <a:gdLst>
              <a:gd name="T0" fmla="*/ 407 w 459"/>
              <a:gd name="T1" fmla="*/ 405 h 405"/>
              <a:gd name="T2" fmla="*/ 51 w 459"/>
              <a:gd name="T3" fmla="*/ 405 h 405"/>
              <a:gd name="T4" fmla="*/ 7 w 459"/>
              <a:gd name="T5" fmla="*/ 384 h 405"/>
              <a:gd name="T6" fmla="*/ 11 w 459"/>
              <a:gd name="T7" fmla="*/ 335 h 405"/>
              <a:gd name="T8" fmla="*/ 189 w 459"/>
              <a:gd name="T9" fmla="*/ 27 h 405"/>
              <a:gd name="T10" fmla="*/ 229 w 459"/>
              <a:gd name="T11" fmla="*/ 0 h 405"/>
              <a:gd name="T12" fmla="*/ 269 w 459"/>
              <a:gd name="T13" fmla="*/ 27 h 405"/>
              <a:gd name="T14" fmla="*/ 447 w 459"/>
              <a:gd name="T15" fmla="*/ 335 h 405"/>
              <a:gd name="T16" fmla="*/ 451 w 459"/>
              <a:gd name="T17" fmla="*/ 384 h 405"/>
              <a:gd name="T18" fmla="*/ 407 w 459"/>
              <a:gd name="T19" fmla="*/ 405 h 405"/>
              <a:gd name="T20" fmla="*/ 435 w 459"/>
              <a:gd name="T21" fmla="*/ 374 h 405"/>
              <a:gd name="T22" fmla="*/ 431 w 459"/>
              <a:gd name="T23" fmla="*/ 345 h 405"/>
              <a:gd name="T24" fmla="*/ 253 w 459"/>
              <a:gd name="T25" fmla="*/ 36 h 405"/>
              <a:gd name="T26" fmla="*/ 229 w 459"/>
              <a:gd name="T27" fmla="*/ 18 h 405"/>
              <a:gd name="T28" fmla="*/ 205 w 459"/>
              <a:gd name="T29" fmla="*/ 36 h 405"/>
              <a:gd name="T30" fmla="*/ 27 w 459"/>
              <a:gd name="T31" fmla="*/ 345 h 405"/>
              <a:gd name="T32" fmla="*/ 23 w 459"/>
              <a:gd name="T33" fmla="*/ 374 h 405"/>
              <a:gd name="T34" fmla="*/ 51 w 459"/>
              <a:gd name="T35" fmla="*/ 386 h 405"/>
              <a:gd name="T36" fmla="*/ 407 w 459"/>
              <a:gd name="T37" fmla="*/ 386 h 405"/>
              <a:gd name="T38" fmla="*/ 435 w 459"/>
              <a:gd name="T39" fmla="*/ 374 h 405"/>
              <a:gd name="T40" fmla="*/ 229 w 459"/>
              <a:gd name="T41" fmla="*/ 24 h 405"/>
              <a:gd name="T42" fmla="*/ 210 w 459"/>
              <a:gd name="T43" fmla="*/ 39 h 405"/>
              <a:gd name="T44" fmla="*/ 32 w 459"/>
              <a:gd name="T45" fmla="*/ 348 h 405"/>
              <a:gd name="T46" fmla="*/ 29 w 459"/>
              <a:gd name="T47" fmla="*/ 371 h 405"/>
              <a:gd name="T48" fmla="*/ 51 w 459"/>
              <a:gd name="T49" fmla="*/ 380 h 405"/>
              <a:gd name="T50" fmla="*/ 407 w 459"/>
              <a:gd name="T51" fmla="*/ 380 h 405"/>
              <a:gd name="T52" fmla="*/ 429 w 459"/>
              <a:gd name="T53" fmla="*/ 371 h 405"/>
              <a:gd name="T54" fmla="*/ 426 w 459"/>
              <a:gd name="T55" fmla="*/ 348 h 405"/>
              <a:gd name="T56" fmla="*/ 248 w 459"/>
              <a:gd name="T57" fmla="*/ 39 h 405"/>
              <a:gd name="T58" fmla="*/ 229 w 459"/>
              <a:gd name="T59" fmla="*/ 24 h 405"/>
              <a:gd name="T60" fmla="*/ 256 w 459"/>
              <a:gd name="T61" fmla="*/ 309 h 405"/>
              <a:gd name="T62" fmla="*/ 229 w 459"/>
              <a:gd name="T63" fmla="*/ 336 h 405"/>
              <a:gd name="T64" fmla="*/ 202 w 459"/>
              <a:gd name="T65" fmla="*/ 309 h 405"/>
              <a:gd name="T66" fmla="*/ 229 w 459"/>
              <a:gd name="T67" fmla="*/ 282 h 405"/>
              <a:gd name="T68" fmla="*/ 256 w 459"/>
              <a:gd name="T69" fmla="*/ 309 h 405"/>
              <a:gd name="T70" fmla="*/ 256 w 459"/>
              <a:gd name="T71" fmla="*/ 121 h 405"/>
              <a:gd name="T72" fmla="*/ 243 w 459"/>
              <a:gd name="T73" fmla="*/ 261 h 405"/>
              <a:gd name="T74" fmla="*/ 215 w 459"/>
              <a:gd name="T75" fmla="*/ 261 h 405"/>
              <a:gd name="T76" fmla="*/ 202 w 459"/>
              <a:gd name="T77" fmla="*/ 121 h 405"/>
              <a:gd name="T78" fmla="*/ 256 w 459"/>
              <a:gd name="T79" fmla="*/ 12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9" h="405">
                <a:moveTo>
                  <a:pt x="407" y="405"/>
                </a:moveTo>
                <a:cubicBezTo>
                  <a:pt x="51" y="405"/>
                  <a:pt x="51" y="405"/>
                  <a:pt x="51" y="405"/>
                </a:cubicBezTo>
                <a:cubicBezTo>
                  <a:pt x="31" y="405"/>
                  <a:pt x="15" y="397"/>
                  <a:pt x="7" y="384"/>
                </a:cubicBezTo>
                <a:cubicBezTo>
                  <a:pt x="0" y="370"/>
                  <a:pt x="1" y="353"/>
                  <a:pt x="11" y="335"/>
                </a:cubicBezTo>
                <a:cubicBezTo>
                  <a:pt x="189" y="27"/>
                  <a:pt x="189" y="27"/>
                  <a:pt x="189" y="27"/>
                </a:cubicBezTo>
                <a:cubicBezTo>
                  <a:pt x="199" y="9"/>
                  <a:pt x="213" y="0"/>
                  <a:pt x="229" y="0"/>
                </a:cubicBezTo>
                <a:cubicBezTo>
                  <a:pt x="245" y="0"/>
                  <a:pt x="259" y="9"/>
                  <a:pt x="269" y="27"/>
                </a:cubicBezTo>
                <a:cubicBezTo>
                  <a:pt x="447" y="335"/>
                  <a:pt x="447" y="335"/>
                  <a:pt x="447" y="335"/>
                </a:cubicBezTo>
                <a:cubicBezTo>
                  <a:pt x="457" y="353"/>
                  <a:pt x="459" y="370"/>
                  <a:pt x="451" y="384"/>
                </a:cubicBezTo>
                <a:cubicBezTo>
                  <a:pt x="443" y="397"/>
                  <a:pt x="428" y="405"/>
                  <a:pt x="407" y="405"/>
                </a:cubicBezTo>
                <a:close/>
                <a:moveTo>
                  <a:pt x="435" y="374"/>
                </a:moveTo>
                <a:cubicBezTo>
                  <a:pt x="439" y="367"/>
                  <a:pt x="438" y="356"/>
                  <a:pt x="431" y="345"/>
                </a:cubicBezTo>
                <a:cubicBezTo>
                  <a:pt x="253" y="36"/>
                  <a:pt x="253" y="36"/>
                  <a:pt x="253" y="36"/>
                </a:cubicBezTo>
                <a:cubicBezTo>
                  <a:pt x="246" y="25"/>
                  <a:pt x="238" y="18"/>
                  <a:pt x="229" y="18"/>
                </a:cubicBezTo>
                <a:cubicBezTo>
                  <a:pt x="221" y="18"/>
                  <a:pt x="212" y="25"/>
                  <a:pt x="205" y="36"/>
                </a:cubicBezTo>
                <a:cubicBezTo>
                  <a:pt x="27" y="345"/>
                  <a:pt x="27" y="345"/>
                  <a:pt x="27" y="345"/>
                </a:cubicBezTo>
                <a:cubicBezTo>
                  <a:pt x="20" y="356"/>
                  <a:pt x="19" y="367"/>
                  <a:pt x="23" y="374"/>
                </a:cubicBezTo>
                <a:cubicBezTo>
                  <a:pt x="28" y="382"/>
                  <a:pt x="38" y="386"/>
                  <a:pt x="51" y="386"/>
                </a:cubicBezTo>
                <a:cubicBezTo>
                  <a:pt x="407" y="386"/>
                  <a:pt x="407" y="386"/>
                  <a:pt x="407" y="386"/>
                </a:cubicBezTo>
                <a:cubicBezTo>
                  <a:pt x="420" y="386"/>
                  <a:pt x="430" y="382"/>
                  <a:pt x="435" y="374"/>
                </a:cubicBezTo>
                <a:close/>
                <a:moveTo>
                  <a:pt x="229" y="24"/>
                </a:moveTo>
                <a:cubicBezTo>
                  <a:pt x="223" y="24"/>
                  <a:pt x="216" y="30"/>
                  <a:pt x="210" y="39"/>
                </a:cubicBezTo>
                <a:cubicBezTo>
                  <a:pt x="32" y="348"/>
                  <a:pt x="32" y="348"/>
                  <a:pt x="32" y="348"/>
                </a:cubicBezTo>
                <a:cubicBezTo>
                  <a:pt x="27" y="357"/>
                  <a:pt x="26" y="366"/>
                  <a:pt x="29" y="371"/>
                </a:cubicBezTo>
                <a:cubicBezTo>
                  <a:pt x="32" y="377"/>
                  <a:pt x="40" y="380"/>
                  <a:pt x="51" y="380"/>
                </a:cubicBezTo>
                <a:cubicBezTo>
                  <a:pt x="407" y="380"/>
                  <a:pt x="407" y="380"/>
                  <a:pt x="407" y="380"/>
                </a:cubicBezTo>
                <a:cubicBezTo>
                  <a:pt x="418" y="380"/>
                  <a:pt x="426" y="377"/>
                  <a:pt x="429" y="371"/>
                </a:cubicBezTo>
                <a:cubicBezTo>
                  <a:pt x="433" y="366"/>
                  <a:pt x="431" y="357"/>
                  <a:pt x="426" y="348"/>
                </a:cubicBezTo>
                <a:cubicBezTo>
                  <a:pt x="248" y="39"/>
                  <a:pt x="248" y="39"/>
                  <a:pt x="248" y="39"/>
                </a:cubicBezTo>
                <a:cubicBezTo>
                  <a:pt x="242" y="30"/>
                  <a:pt x="235" y="24"/>
                  <a:pt x="229" y="24"/>
                </a:cubicBezTo>
                <a:close/>
                <a:moveTo>
                  <a:pt x="256" y="309"/>
                </a:moveTo>
                <a:cubicBezTo>
                  <a:pt x="256" y="324"/>
                  <a:pt x="244" y="336"/>
                  <a:pt x="229" y="336"/>
                </a:cubicBezTo>
                <a:cubicBezTo>
                  <a:pt x="214" y="336"/>
                  <a:pt x="202" y="324"/>
                  <a:pt x="202" y="309"/>
                </a:cubicBezTo>
                <a:cubicBezTo>
                  <a:pt x="202" y="294"/>
                  <a:pt x="214" y="282"/>
                  <a:pt x="229" y="282"/>
                </a:cubicBezTo>
                <a:cubicBezTo>
                  <a:pt x="244" y="282"/>
                  <a:pt x="256" y="294"/>
                  <a:pt x="256" y="309"/>
                </a:cubicBezTo>
                <a:close/>
                <a:moveTo>
                  <a:pt x="256" y="121"/>
                </a:moveTo>
                <a:cubicBezTo>
                  <a:pt x="243" y="261"/>
                  <a:pt x="243" y="261"/>
                  <a:pt x="243" y="261"/>
                </a:cubicBezTo>
                <a:cubicBezTo>
                  <a:pt x="215" y="261"/>
                  <a:pt x="215" y="261"/>
                  <a:pt x="215" y="261"/>
                </a:cubicBezTo>
                <a:cubicBezTo>
                  <a:pt x="202" y="121"/>
                  <a:pt x="202" y="121"/>
                  <a:pt x="202" y="121"/>
                </a:cubicBezTo>
                <a:lnTo>
                  <a:pt x="256" y="121"/>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30" name="タイトル 3"/>
          <p:cNvSpPr txBox="1">
            <a:spLocks/>
          </p:cNvSpPr>
          <p:nvPr/>
        </p:nvSpPr>
        <p:spPr>
          <a:xfrm>
            <a:off x="4175956" y="411510"/>
            <a:ext cx="2304256" cy="344801"/>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altLang="ja-JP" sz="1600" dirty="0">
                <a:solidFill>
                  <a:srgbClr val="FFFF00"/>
                </a:solidFill>
                <a:latin typeface="+mn-ea"/>
                <a:ea typeface="+mn-ea"/>
              </a:rPr>
              <a:t>8</a:t>
            </a:r>
            <a:r>
              <a:rPr lang="ja-JP" altLang="en-US" sz="1600" dirty="0">
                <a:solidFill>
                  <a:srgbClr val="FFFF00"/>
                </a:solidFill>
                <a:latin typeface="+mn-ea"/>
                <a:ea typeface="+mn-ea"/>
              </a:rPr>
              <a:t>月掲載パッチ対応予定</a:t>
            </a:r>
            <a:endParaRPr lang="ja-JP" altLang="en-US" sz="1400" dirty="0">
              <a:solidFill>
                <a:srgbClr val="FFFF00"/>
              </a:solidFill>
              <a:latin typeface="+mn-ea"/>
              <a:ea typeface="+mn-ea"/>
            </a:endParaRPr>
          </a:p>
        </p:txBody>
      </p:sp>
      <p:cxnSp>
        <p:nvCxnSpPr>
          <p:cNvPr id="31" name="直線矢印コネクタ 30"/>
          <p:cNvCxnSpPr/>
          <p:nvPr/>
        </p:nvCxnSpPr>
        <p:spPr>
          <a:xfrm flipV="1">
            <a:off x="4824479" y="3822527"/>
            <a:ext cx="351499" cy="3839"/>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22" name="正方形/長方形 21"/>
          <p:cNvSpPr/>
          <p:nvPr/>
        </p:nvSpPr>
        <p:spPr>
          <a:xfrm>
            <a:off x="3804717" y="1537103"/>
            <a:ext cx="4751236" cy="261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メイリオ"/>
                <a:ea typeface="メイリオ"/>
                <a:cs typeface="+mn-cs"/>
              </a:rPr>
              <a:t>2021</a:t>
            </a:r>
            <a:r>
              <a:rPr kumimoji="1" lang="ja-JP" altLang="en-US" sz="1100" b="0" i="0" u="none" strike="noStrike" kern="1200" cap="none" spc="0" normalizeH="0" baseline="0" noProof="0" dirty="0">
                <a:ln>
                  <a:noFill/>
                </a:ln>
                <a:solidFill>
                  <a:srgbClr val="FF0000"/>
                </a:solidFill>
                <a:effectLst/>
                <a:uLnTx/>
                <a:uFillTx/>
                <a:latin typeface="メイリオ"/>
                <a:ea typeface="メイリオ"/>
                <a:cs typeface="+mn-cs"/>
              </a:rPr>
              <a:t>年版にアップグレードした場合は、手動でメニュー登録が必要です</a:t>
            </a:r>
            <a:endParaRPr kumimoji="1" lang="en-US" altLang="ja-JP" sz="1100" b="0" i="0" u="none" strike="noStrike" kern="1200" cap="none" spc="0" normalizeH="0" baseline="0" noProof="0" dirty="0">
              <a:ln>
                <a:noFill/>
              </a:ln>
              <a:solidFill>
                <a:srgbClr val="FF0000"/>
              </a:solidFill>
              <a:effectLst/>
              <a:uLnTx/>
              <a:uFillTx/>
              <a:latin typeface="メイリオ"/>
              <a:ea typeface="メイリオ"/>
              <a:cs typeface="+mn-cs"/>
            </a:endParaRPr>
          </a:p>
        </p:txBody>
      </p:sp>
      <p:grpSp>
        <p:nvGrpSpPr>
          <p:cNvPr id="32" name="グループ化 31"/>
          <p:cNvGrpSpPr/>
          <p:nvPr/>
        </p:nvGrpSpPr>
        <p:grpSpPr>
          <a:xfrm>
            <a:off x="3640350" y="1311610"/>
            <a:ext cx="1291690" cy="216024"/>
            <a:chOff x="219713" y="3896592"/>
            <a:chExt cx="1291690" cy="216024"/>
          </a:xfrm>
        </p:grpSpPr>
        <p:sp>
          <p:nvSpPr>
            <p:cNvPr id="33" name="テキスト プレースホルダー 2"/>
            <p:cNvSpPr txBox="1">
              <a:spLocks/>
            </p:cNvSpPr>
            <p:nvPr/>
          </p:nvSpPr>
          <p:spPr>
            <a:xfrm>
              <a:off x="402741" y="3896592"/>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00" b="1" u="sng" dirty="0">
                  <a:solidFill>
                    <a:prstClr val="black"/>
                  </a:solidFill>
                  <a:latin typeface="メイリオ"/>
                  <a:ea typeface="メイリオ"/>
                </a:rPr>
                <a:t>ポイント</a:t>
              </a:r>
              <a:endParaRPr lang="en-US" altLang="ja-JP" sz="800" u="sng" dirty="0">
                <a:solidFill>
                  <a:prstClr val="black"/>
                </a:solidFill>
                <a:latin typeface="メイリオ"/>
                <a:ea typeface="メイリオ"/>
              </a:endParaRPr>
            </a:p>
          </p:txBody>
        </p:sp>
        <p:sp>
          <p:nvSpPr>
            <p:cNvPr id="34" name="Freeform 37"/>
            <p:cNvSpPr>
              <a:spLocks/>
            </p:cNvSpPr>
            <p:nvPr/>
          </p:nvSpPr>
          <p:spPr bwMode="auto">
            <a:xfrm>
              <a:off x="219713" y="3938758"/>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21902686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182</a:t>
            </a:fld>
            <a:endParaRPr kumimoji="1" lang="ja-JP" altLang="en-US" dirty="0"/>
          </a:p>
        </p:txBody>
      </p:sp>
      <p:sp>
        <p:nvSpPr>
          <p:cNvPr id="3" name="テキスト プレースホルダー 2"/>
          <p:cNvSpPr>
            <a:spLocks noGrp="1"/>
          </p:cNvSpPr>
          <p:nvPr>
            <p:ph type="body" sz="quarter" idx="14"/>
          </p:nvPr>
        </p:nvSpPr>
        <p:spPr>
          <a:xfrm>
            <a:off x="360000" y="843558"/>
            <a:ext cx="8424000" cy="93610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建仮の増減を出力する帳票を新設しました</a:t>
            </a:r>
            <a:endParaRPr lang="en-US" altLang="ja-JP" dirty="0">
              <a:solidFill>
                <a:prstClr val="black"/>
              </a:solidFill>
            </a:endParaRPr>
          </a:p>
          <a:p>
            <a:pPr lvl="0">
              <a:lnSpc>
                <a:spcPts val="1900"/>
              </a:lnSpc>
              <a:buClr>
                <a:srgbClr val="F9BE00"/>
              </a:buClr>
            </a:pPr>
            <a:r>
              <a:rPr lang="ja-JP" altLang="en-US" dirty="0">
                <a:solidFill>
                  <a:prstClr val="black"/>
                </a:solidFill>
              </a:rPr>
              <a:t>　部門別、種類別、部門種類別、種類部門別に、また明細・集計での出力がおこなえます</a:t>
            </a:r>
            <a:endParaRPr lang="en-US" altLang="ja-JP"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a:t>
            </a:r>
            <a:r>
              <a:rPr lang="ja-JP" altLang="en-US" sz="2000">
                <a:solidFill>
                  <a:prstClr val="white"/>
                </a:solidFill>
                <a:latin typeface="+mn-ea"/>
                <a:ea typeface="+mn-ea"/>
              </a:rPr>
              <a:t> </a:t>
            </a:r>
            <a:r>
              <a:rPr lang="ja-JP" altLang="en-US" sz="2000">
                <a:solidFill>
                  <a:prstClr val="white"/>
                </a:solidFill>
                <a:latin typeface="+mn-ea"/>
              </a:rPr>
              <a:t>建設仮勘定管理オプション</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建仮増減表</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テキスト プレースホルダー 2"/>
          <p:cNvSpPr txBox="1">
            <a:spLocks/>
          </p:cNvSpPr>
          <p:nvPr/>
        </p:nvSpPr>
        <p:spPr>
          <a:xfrm>
            <a:off x="474203" y="1590503"/>
            <a:ext cx="1322781" cy="19778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u="sng" dirty="0">
                <a:solidFill>
                  <a:prstClr val="black"/>
                </a:solidFill>
                <a:latin typeface="メイリオ"/>
                <a:ea typeface="メイリオ"/>
              </a:rPr>
              <a:t>建仮増減表</a:t>
            </a:r>
            <a:endParaRPr lang="en-US" altLang="ja-JP" sz="825" u="sng" dirty="0">
              <a:solidFill>
                <a:prstClr val="black"/>
              </a:solidFill>
              <a:latin typeface="メイリオ"/>
              <a:ea typeface="メイリオ"/>
            </a:endParaRPr>
          </a:p>
        </p:txBody>
      </p:sp>
      <p:pic>
        <p:nvPicPr>
          <p:cNvPr id="6" name="図 5"/>
          <p:cNvPicPr>
            <a:picLocks noChangeAspect="1"/>
          </p:cNvPicPr>
          <p:nvPr/>
        </p:nvPicPr>
        <p:blipFill rotWithShape="1">
          <a:blip r:embed="rId2"/>
          <a:srcRect t="1" r="11162" b="641"/>
          <a:stretch/>
        </p:blipFill>
        <p:spPr>
          <a:xfrm>
            <a:off x="677429" y="1855420"/>
            <a:ext cx="3822563" cy="2862403"/>
          </a:xfrm>
          <a:prstGeom prst="rect">
            <a:avLst/>
          </a:prstGeom>
          <a:ln w="3175">
            <a:solidFill>
              <a:schemeClr val="tx2"/>
            </a:solidFill>
          </a:ln>
        </p:spPr>
      </p:pic>
      <p:pic>
        <p:nvPicPr>
          <p:cNvPr id="9" name="図 8"/>
          <p:cNvPicPr>
            <a:picLocks noChangeAspect="1"/>
          </p:cNvPicPr>
          <p:nvPr/>
        </p:nvPicPr>
        <p:blipFill>
          <a:blip r:embed="rId3"/>
          <a:stretch>
            <a:fillRect/>
          </a:stretch>
        </p:blipFill>
        <p:spPr>
          <a:xfrm>
            <a:off x="2227408" y="3072392"/>
            <a:ext cx="6554902" cy="1721190"/>
          </a:xfrm>
          <a:prstGeom prst="rect">
            <a:avLst/>
          </a:prstGeom>
          <a:ln w="3175">
            <a:solidFill>
              <a:schemeClr val="tx1">
                <a:lumMod val="50000"/>
                <a:lumOff val="50000"/>
              </a:schemeClr>
            </a:solidFill>
          </a:ln>
        </p:spPr>
      </p:pic>
      <p:sp>
        <p:nvSpPr>
          <p:cNvPr id="18" name="正方形/長方形 17"/>
          <p:cNvSpPr/>
          <p:nvPr/>
        </p:nvSpPr>
        <p:spPr>
          <a:xfrm>
            <a:off x="3112212" y="4811041"/>
            <a:ext cx="5508612" cy="261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メイリオ"/>
                <a:ea typeface="メイリオ"/>
                <a:cs typeface="+mn-cs"/>
              </a:rPr>
              <a:t>2021</a:t>
            </a:r>
            <a:r>
              <a:rPr kumimoji="1" lang="ja-JP" altLang="en-US" sz="1100" b="0" i="0" u="none" strike="noStrike" kern="1200" cap="none" spc="0" normalizeH="0" baseline="0" noProof="0" dirty="0">
                <a:ln>
                  <a:noFill/>
                </a:ln>
                <a:solidFill>
                  <a:srgbClr val="FF0000"/>
                </a:solidFill>
                <a:effectLst/>
                <a:uLnTx/>
                <a:uFillTx/>
                <a:latin typeface="メイリオ"/>
                <a:ea typeface="メイリオ"/>
                <a:cs typeface="+mn-cs"/>
              </a:rPr>
              <a:t>年版にアップグレードした場合は、手動でメニュー登録が必要です</a:t>
            </a:r>
            <a:endParaRPr kumimoji="1" lang="en-US" altLang="ja-JP" sz="1100" b="0" i="0" u="none" strike="noStrike" kern="1200" cap="none" spc="0" normalizeH="0" baseline="0" noProof="0" dirty="0">
              <a:ln>
                <a:noFill/>
              </a:ln>
              <a:solidFill>
                <a:srgbClr val="FF0000"/>
              </a:solidFill>
              <a:effectLst/>
              <a:uLnTx/>
              <a:uFillTx/>
              <a:latin typeface="メイリオ"/>
              <a:ea typeface="メイリオ"/>
              <a:cs typeface="+mn-cs"/>
            </a:endParaRPr>
          </a:p>
        </p:txBody>
      </p:sp>
      <p:grpSp>
        <p:nvGrpSpPr>
          <p:cNvPr id="19" name="グループ化 18"/>
          <p:cNvGrpSpPr/>
          <p:nvPr/>
        </p:nvGrpSpPr>
        <p:grpSpPr>
          <a:xfrm>
            <a:off x="2345268" y="4803998"/>
            <a:ext cx="1248949" cy="216024"/>
            <a:chOff x="219713" y="3893920"/>
            <a:chExt cx="1248949" cy="216024"/>
          </a:xfrm>
        </p:grpSpPr>
        <p:sp>
          <p:nvSpPr>
            <p:cNvPr id="20" name="テキスト プレースホルダー 2"/>
            <p:cNvSpPr txBox="1">
              <a:spLocks/>
            </p:cNvSpPr>
            <p:nvPr/>
          </p:nvSpPr>
          <p:spPr>
            <a:xfrm>
              <a:off x="360000" y="3893920"/>
              <a:ext cx="1108662"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00" b="1" u="sng" dirty="0">
                  <a:solidFill>
                    <a:prstClr val="black"/>
                  </a:solidFill>
                  <a:latin typeface="メイリオ"/>
                  <a:ea typeface="メイリオ"/>
                </a:rPr>
                <a:t>ポイント</a:t>
              </a:r>
              <a:endParaRPr lang="en-US" altLang="ja-JP" sz="800" u="sng" dirty="0">
                <a:solidFill>
                  <a:prstClr val="black"/>
                </a:solidFill>
                <a:latin typeface="メイリオ"/>
                <a:ea typeface="メイリオ"/>
              </a:endParaRPr>
            </a:p>
          </p:txBody>
        </p:sp>
        <p:sp>
          <p:nvSpPr>
            <p:cNvPr id="21" name="Freeform 37"/>
            <p:cNvSpPr>
              <a:spLocks/>
            </p:cNvSpPr>
            <p:nvPr/>
          </p:nvSpPr>
          <p:spPr bwMode="auto">
            <a:xfrm>
              <a:off x="219713" y="3938758"/>
              <a:ext cx="196607" cy="144926"/>
            </a:xfrm>
            <a:custGeom>
              <a:avLst/>
              <a:gdLst>
                <a:gd name="T0" fmla="*/ 505 w 538"/>
                <a:gd name="T1" fmla="*/ 198 h 404"/>
                <a:gd name="T2" fmla="*/ 362 w 538"/>
                <a:gd name="T3" fmla="*/ 198 h 404"/>
                <a:gd name="T4" fmla="*/ 362 w 538"/>
                <a:gd name="T5" fmla="*/ 369 h 404"/>
                <a:gd name="T6" fmla="*/ 328 w 538"/>
                <a:gd name="T7" fmla="*/ 404 h 404"/>
                <a:gd name="T8" fmla="*/ 327 w 538"/>
                <a:gd name="T9" fmla="*/ 404 h 404"/>
                <a:gd name="T10" fmla="*/ 327 w 538"/>
                <a:gd name="T11" fmla="*/ 404 h 404"/>
                <a:gd name="T12" fmla="*/ 153 w 538"/>
                <a:gd name="T13" fmla="*/ 404 h 404"/>
                <a:gd name="T14" fmla="*/ 114 w 538"/>
                <a:gd name="T15" fmla="*/ 390 h 404"/>
                <a:gd name="T16" fmla="*/ 76 w 538"/>
                <a:gd name="T17" fmla="*/ 369 h 404"/>
                <a:gd name="T18" fmla="*/ 0 w 538"/>
                <a:gd name="T19" fmla="*/ 369 h 404"/>
                <a:gd name="T20" fmla="*/ 0 w 538"/>
                <a:gd name="T21" fmla="*/ 179 h 404"/>
                <a:gd name="T22" fmla="*/ 76 w 538"/>
                <a:gd name="T23" fmla="*/ 179 h 404"/>
                <a:gd name="T24" fmla="*/ 112 w 538"/>
                <a:gd name="T25" fmla="*/ 154 h 404"/>
                <a:gd name="T26" fmla="*/ 152 w 538"/>
                <a:gd name="T27" fmla="*/ 26 h 404"/>
                <a:gd name="T28" fmla="*/ 188 w 538"/>
                <a:gd name="T29" fmla="*/ 3 h 404"/>
                <a:gd name="T30" fmla="*/ 210 w 538"/>
                <a:gd name="T31" fmla="*/ 39 h 404"/>
                <a:gd name="T32" fmla="*/ 194 w 538"/>
                <a:gd name="T33" fmla="*/ 138 h 404"/>
                <a:gd name="T34" fmla="*/ 505 w 538"/>
                <a:gd name="T35" fmla="*/ 138 h 404"/>
                <a:gd name="T36" fmla="*/ 505 w 538"/>
                <a:gd name="T37" fmla="*/ 1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8" h="404">
                  <a:moveTo>
                    <a:pt x="505" y="198"/>
                  </a:moveTo>
                  <a:cubicBezTo>
                    <a:pt x="362" y="198"/>
                    <a:pt x="362" y="198"/>
                    <a:pt x="362" y="198"/>
                  </a:cubicBezTo>
                  <a:cubicBezTo>
                    <a:pt x="362" y="369"/>
                    <a:pt x="362" y="369"/>
                    <a:pt x="362" y="369"/>
                  </a:cubicBezTo>
                  <a:cubicBezTo>
                    <a:pt x="362" y="388"/>
                    <a:pt x="347" y="404"/>
                    <a:pt x="328" y="404"/>
                  </a:cubicBezTo>
                  <a:cubicBezTo>
                    <a:pt x="327" y="404"/>
                    <a:pt x="327" y="404"/>
                    <a:pt x="327" y="404"/>
                  </a:cubicBezTo>
                  <a:cubicBezTo>
                    <a:pt x="327" y="404"/>
                    <a:pt x="327" y="404"/>
                    <a:pt x="327" y="404"/>
                  </a:cubicBezTo>
                  <a:cubicBezTo>
                    <a:pt x="285" y="404"/>
                    <a:pt x="168" y="404"/>
                    <a:pt x="153" y="404"/>
                  </a:cubicBezTo>
                  <a:cubicBezTo>
                    <a:pt x="138" y="404"/>
                    <a:pt x="125" y="400"/>
                    <a:pt x="114" y="390"/>
                  </a:cubicBezTo>
                  <a:cubicBezTo>
                    <a:pt x="99" y="375"/>
                    <a:pt x="92" y="369"/>
                    <a:pt x="76" y="369"/>
                  </a:cubicBezTo>
                  <a:cubicBezTo>
                    <a:pt x="0" y="369"/>
                    <a:pt x="0" y="369"/>
                    <a:pt x="0" y="369"/>
                  </a:cubicBezTo>
                  <a:cubicBezTo>
                    <a:pt x="0" y="179"/>
                    <a:pt x="0" y="179"/>
                    <a:pt x="0" y="179"/>
                  </a:cubicBezTo>
                  <a:cubicBezTo>
                    <a:pt x="76" y="179"/>
                    <a:pt x="76" y="179"/>
                    <a:pt x="76" y="179"/>
                  </a:cubicBezTo>
                  <a:cubicBezTo>
                    <a:pt x="87" y="179"/>
                    <a:pt x="108" y="168"/>
                    <a:pt x="112" y="154"/>
                  </a:cubicBezTo>
                  <a:cubicBezTo>
                    <a:pt x="152" y="26"/>
                    <a:pt x="152" y="26"/>
                    <a:pt x="152" y="26"/>
                  </a:cubicBezTo>
                  <a:cubicBezTo>
                    <a:pt x="155" y="10"/>
                    <a:pt x="172" y="0"/>
                    <a:pt x="188" y="3"/>
                  </a:cubicBezTo>
                  <a:cubicBezTo>
                    <a:pt x="204" y="7"/>
                    <a:pt x="214" y="23"/>
                    <a:pt x="210" y="39"/>
                  </a:cubicBezTo>
                  <a:cubicBezTo>
                    <a:pt x="194" y="138"/>
                    <a:pt x="194" y="138"/>
                    <a:pt x="194" y="138"/>
                  </a:cubicBezTo>
                  <a:cubicBezTo>
                    <a:pt x="505" y="138"/>
                    <a:pt x="505" y="138"/>
                    <a:pt x="505" y="138"/>
                  </a:cubicBezTo>
                  <a:cubicBezTo>
                    <a:pt x="537" y="138"/>
                    <a:pt x="538" y="195"/>
                    <a:pt x="505" y="198"/>
                  </a:cubicBezTo>
                  <a:close/>
                </a:path>
              </a:pathLst>
            </a:custGeom>
            <a:solidFill>
              <a:srgbClr val="E60012"/>
            </a:solidFill>
            <a:ln>
              <a:noFill/>
            </a:ln>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36989102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183</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a:t>
            </a:r>
            <a:r>
              <a:rPr lang="ja-JP" altLang="en-US" sz="2000">
                <a:solidFill>
                  <a:prstClr val="white"/>
                </a:solidFill>
                <a:latin typeface="+mn-ea"/>
                <a:ea typeface="+mn-ea"/>
              </a:rPr>
              <a:t> </a:t>
            </a:r>
            <a:r>
              <a:rPr lang="ja-JP" altLang="en-US" sz="2000">
                <a:solidFill>
                  <a:prstClr val="white"/>
                </a:solidFill>
                <a:latin typeface="+mn-ea"/>
              </a:rPr>
              <a:t>建設仮勘定管理オプション</a:t>
            </a:r>
            <a:r>
              <a:rPr lang="en-US" altLang="ja-JP" sz="2000" dirty="0">
                <a:solidFill>
                  <a:prstClr val="white"/>
                </a:solidFill>
                <a:latin typeface="+mn-ea"/>
                <a:ea typeface="+mn-ea"/>
              </a:rPr>
              <a:t/>
            </a:r>
            <a:br>
              <a:rPr lang="en-US" altLang="ja-JP" sz="2000" dirty="0">
                <a:solidFill>
                  <a:prstClr val="white"/>
                </a:solidFill>
                <a:latin typeface="+mn-ea"/>
                <a:ea typeface="+mn-ea"/>
              </a:rPr>
            </a:br>
            <a:r>
              <a:rPr lang="en-US" altLang="ja-JP" sz="1800" dirty="0">
                <a:solidFill>
                  <a:prstClr val="white"/>
                </a:solidFill>
                <a:latin typeface="+mn-ea"/>
                <a:ea typeface="+mn-ea"/>
              </a:rPr>
              <a:t>2. </a:t>
            </a:r>
            <a:r>
              <a:rPr lang="ja-JP" altLang="en-US" sz="1800" dirty="0">
                <a:solidFill>
                  <a:prstClr val="white"/>
                </a:solidFill>
                <a:latin typeface="+mn-ea"/>
                <a:ea typeface="+mn-ea"/>
              </a:rPr>
              <a:t>建仮増減表</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テキスト プレースホルダー 2"/>
          <p:cNvSpPr txBox="1">
            <a:spLocks/>
          </p:cNvSpPr>
          <p:nvPr/>
        </p:nvSpPr>
        <p:spPr>
          <a:xfrm>
            <a:off x="355689" y="4083918"/>
            <a:ext cx="1869971"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注意事項</a:t>
            </a:r>
            <a:endParaRPr lang="en-US" altLang="ja-JP" sz="825" u="sng" dirty="0">
              <a:solidFill>
                <a:prstClr val="black"/>
              </a:solidFill>
              <a:latin typeface="メイリオ"/>
              <a:ea typeface="メイリオ"/>
            </a:endParaRPr>
          </a:p>
        </p:txBody>
      </p:sp>
      <p:sp>
        <p:nvSpPr>
          <p:cNvPr id="8" name="正方形/長方形 7"/>
          <p:cNvSpPr/>
          <p:nvPr/>
        </p:nvSpPr>
        <p:spPr>
          <a:xfrm>
            <a:off x="530649" y="4263938"/>
            <a:ext cx="6901026" cy="438582"/>
          </a:xfrm>
          <a:prstGeom prst="rect">
            <a:avLst/>
          </a:prstGeom>
        </p:spPr>
        <p:txBody>
          <a:bodyPr wrap="square">
            <a:spAutoFit/>
          </a:bodyPr>
          <a:lstStyle/>
          <a:p>
            <a:pPr lvl="0" defTabSz="685800">
              <a:defRPr/>
            </a:pPr>
            <a:r>
              <a:rPr lang="ja-JP" altLang="en-US" sz="1125" dirty="0">
                <a:solidFill>
                  <a:srgbClr val="FF0000"/>
                </a:solidFill>
              </a:rPr>
              <a:t>・建仮データは台帳管理をおこなわないため、振替変更額は会計台帳との差額になります</a:t>
            </a:r>
            <a:endParaRPr lang="en-US" altLang="ja-JP" sz="1125" dirty="0">
              <a:solidFill>
                <a:srgbClr val="FF0000"/>
              </a:solidFill>
            </a:endParaRPr>
          </a:p>
          <a:p>
            <a:pPr lvl="0" defTabSz="685800">
              <a:defRPr/>
            </a:pPr>
            <a:r>
              <a:rPr lang="ja-JP" altLang="en-US" sz="1125" dirty="0">
                <a:solidFill>
                  <a:srgbClr val="FF0000"/>
                </a:solidFill>
              </a:rPr>
              <a:t>・増減判定は、会社オプションの固定資産増減判定基準にかかわらず、実行日基準での出力になります</a:t>
            </a:r>
            <a:endParaRPr lang="en-US" altLang="ja-JP" sz="1125" dirty="0">
              <a:solidFill>
                <a:srgbClr val="FF0000"/>
              </a:solidFill>
            </a:endParaRPr>
          </a:p>
        </p:txBody>
      </p:sp>
      <p:graphicFrame>
        <p:nvGraphicFramePr>
          <p:cNvPr id="3" name="表 2"/>
          <p:cNvGraphicFramePr>
            <a:graphicFrameLocks noGrp="1"/>
          </p:cNvGraphicFramePr>
          <p:nvPr>
            <p:extLst>
              <p:ext uri="{D42A27DB-BD31-4B8C-83A1-F6EECF244321}">
                <p14:modId xmlns:p14="http://schemas.microsoft.com/office/powerpoint/2010/main" val="2344824396"/>
              </p:ext>
            </p:extLst>
          </p:nvPr>
        </p:nvGraphicFramePr>
        <p:xfrm>
          <a:off x="503549" y="1064675"/>
          <a:ext cx="8136903" cy="2057400"/>
        </p:xfrm>
        <a:graphic>
          <a:graphicData uri="http://schemas.openxmlformats.org/drawingml/2006/table">
            <a:tbl>
              <a:tblPr firstRow="1" bandRow="1">
                <a:tableStyleId>{21E4AEA4-8DFA-4A89-87EB-49C32662AFE0}</a:tableStyleId>
              </a:tblPr>
              <a:tblGrid>
                <a:gridCol w="322609">
                  <a:extLst>
                    <a:ext uri="{9D8B030D-6E8A-4147-A177-3AD203B41FA5}">
                      <a16:colId xmlns:a16="http://schemas.microsoft.com/office/drawing/2014/main" val="280464299"/>
                    </a:ext>
                  </a:extLst>
                </a:gridCol>
                <a:gridCol w="937530">
                  <a:extLst>
                    <a:ext uri="{9D8B030D-6E8A-4147-A177-3AD203B41FA5}">
                      <a16:colId xmlns:a16="http://schemas.microsoft.com/office/drawing/2014/main" val="477439171"/>
                    </a:ext>
                  </a:extLst>
                </a:gridCol>
                <a:gridCol w="3976076">
                  <a:extLst>
                    <a:ext uri="{9D8B030D-6E8A-4147-A177-3AD203B41FA5}">
                      <a16:colId xmlns:a16="http://schemas.microsoft.com/office/drawing/2014/main" val="3152544834"/>
                    </a:ext>
                  </a:extLst>
                </a:gridCol>
                <a:gridCol w="2900688">
                  <a:extLst>
                    <a:ext uri="{9D8B030D-6E8A-4147-A177-3AD203B41FA5}">
                      <a16:colId xmlns:a16="http://schemas.microsoft.com/office/drawing/2014/main" val="244376642"/>
                    </a:ext>
                  </a:extLst>
                </a:gridCol>
              </a:tblGrid>
              <a:tr h="180893">
                <a:tc>
                  <a:txBody>
                    <a:bodyPr/>
                    <a:lstStyle/>
                    <a:p>
                      <a:endParaRPr kumimoji="1" lang="ja-JP" altLang="en-US" sz="900" dirty="0">
                        <a:latin typeface="+mj-lt"/>
                      </a:endParaRPr>
                    </a:p>
                  </a:txBody>
                  <a:tcPr/>
                </a:tc>
                <a:tc>
                  <a:txBody>
                    <a:bodyPr/>
                    <a:lstStyle/>
                    <a:p>
                      <a:r>
                        <a:rPr kumimoji="1" lang="ja-JP" altLang="en-US" sz="900" dirty="0">
                          <a:latin typeface="+mj-lt"/>
                        </a:rPr>
                        <a:t>出力項目</a:t>
                      </a:r>
                    </a:p>
                  </a:txBody>
                  <a:tcPr/>
                </a:tc>
                <a:tc>
                  <a:txBody>
                    <a:bodyPr/>
                    <a:lstStyle/>
                    <a:p>
                      <a:r>
                        <a:rPr kumimoji="1" lang="ja-JP" altLang="en-US" sz="900" dirty="0">
                          <a:latin typeface="+mj-lt"/>
                        </a:rPr>
                        <a:t>説明</a:t>
                      </a:r>
                    </a:p>
                  </a:txBody>
                  <a:tcPr/>
                </a:tc>
                <a:tc>
                  <a:txBody>
                    <a:bodyPr/>
                    <a:lstStyle/>
                    <a:p>
                      <a:r>
                        <a:rPr kumimoji="1" lang="ja-JP" altLang="en-US" sz="900" dirty="0">
                          <a:latin typeface="+mj-lt"/>
                        </a:rPr>
                        <a:t>表示内容</a:t>
                      </a:r>
                    </a:p>
                  </a:txBody>
                  <a:tcPr/>
                </a:tc>
                <a:extLst>
                  <a:ext uri="{0D108BD9-81ED-4DB2-BD59-A6C34878D82A}">
                    <a16:rowId xmlns:a16="http://schemas.microsoft.com/office/drawing/2014/main" val="585334429"/>
                  </a:ext>
                </a:extLst>
              </a:tr>
              <a:tr h="180893">
                <a:tc>
                  <a:txBody>
                    <a:bodyPr/>
                    <a:lstStyle/>
                    <a:p>
                      <a:endParaRPr kumimoji="1" lang="ja-JP" altLang="en-US" sz="900" dirty="0">
                        <a:latin typeface="+mj-lt"/>
                      </a:endParaRPr>
                    </a:p>
                  </a:txBody>
                  <a:tcPr>
                    <a:solidFill>
                      <a:schemeClr val="bg2">
                        <a:lumMod val="85000"/>
                      </a:schemeClr>
                    </a:solidFill>
                  </a:tcPr>
                </a:tc>
                <a:tc>
                  <a:txBody>
                    <a:bodyPr/>
                    <a:lstStyle/>
                    <a:p>
                      <a:r>
                        <a:rPr kumimoji="1" lang="ja-JP" altLang="en-US" sz="900" dirty="0">
                          <a:latin typeface="+mj-lt"/>
                        </a:rPr>
                        <a:t>期首残高</a:t>
                      </a:r>
                    </a:p>
                  </a:txBody>
                  <a:tcPr>
                    <a:solidFill>
                      <a:schemeClr val="bg2">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j-lt"/>
                        </a:rPr>
                        <a:t>期首時点で存在する建仮計上額を出力</a:t>
                      </a:r>
                    </a:p>
                  </a:txBody>
                  <a:tcPr>
                    <a:solidFill>
                      <a:schemeClr val="bg2">
                        <a:lumMod val="85000"/>
                      </a:schemeClr>
                    </a:solidFill>
                  </a:tcPr>
                </a:tc>
                <a:tc>
                  <a:txBody>
                    <a:bodyPr/>
                    <a:lstStyle/>
                    <a:p>
                      <a:endParaRPr kumimoji="1" lang="ja-JP" altLang="en-US" sz="900" dirty="0">
                        <a:latin typeface="+mj-lt"/>
                      </a:endParaRPr>
                    </a:p>
                  </a:txBody>
                  <a:tcPr>
                    <a:solidFill>
                      <a:schemeClr val="bg2">
                        <a:lumMod val="85000"/>
                      </a:schemeClr>
                    </a:solidFill>
                  </a:tcPr>
                </a:tc>
                <a:extLst>
                  <a:ext uri="{0D108BD9-81ED-4DB2-BD59-A6C34878D82A}">
                    <a16:rowId xmlns:a16="http://schemas.microsoft.com/office/drawing/2014/main" val="1706709288"/>
                  </a:ext>
                </a:extLst>
              </a:tr>
              <a:tr h="180893">
                <a:tc rowSpan="4">
                  <a:txBody>
                    <a:bodyPr/>
                    <a:lstStyle/>
                    <a:p>
                      <a:pPr algn="ctr"/>
                      <a:r>
                        <a:rPr kumimoji="1" lang="ja-JP" altLang="en-US" sz="900" dirty="0">
                          <a:latin typeface="+mj-lt"/>
                        </a:rPr>
                        <a:t>増加額</a:t>
                      </a:r>
                    </a:p>
                  </a:txBody>
                  <a:tcPr vert="eaVert" anchor="ctr">
                    <a:solidFill>
                      <a:schemeClr val="accent2">
                        <a:lumMod val="20000"/>
                        <a:lumOff val="80000"/>
                      </a:schemeClr>
                    </a:solidFill>
                  </a:tcPr>
                </a:tc>
                <a:tc>
                  <a:txBody>
                    <a:bodyPr/>
                    <a:lstStyle/>
                    <a:p>
                      <a:r>
                        <a:rPr kumimoji="1" lang="ja-JP" altLang="en-US" sz="900" dirty="0">
                          <a:latin typeface="+mj-lt"/>
                        </a:rPr>
                        <a:t>計上額</a:t>
                      </a:r>
                      <a:endParaRPr kumimoji="1" lang="en-US" altLang="ja-JP" sz="900" dirty="0">
                        <a:latin typeface="+mj-lt"/>
                      </a:endParaRPr>
                    </a:p>
                  </a:txBody>
                  <a:tcPr>
                    <a:solidFill>
                      <a:schemeClr val="accent2">
                        <a:lumMod val="20000"/>
                        <a:lumOff val="80000"/>
                      </a:schemeClr>
                    </a:solidFill>
                  </a:tcPr>
                </a:tc>
                <a:tc>
                  <a:txBody>
                    <a:bodyPr/>
                    <a:lstStyle/>
                    <a:p>
                      <a:r>
                        <a:rPr kumimoji="1" lang="ja-JP" altLang="en-US" sz="900" dirty="0">
                          <a:latin typeface="+mj-lt"/>
                        </a:rPr>
                        <a:t>建仮入力による新規登録時の建仮計上額を出力</a:t>
                      </a:r>
                    </a:p>
                  </a:txBody>
                  <a:tcP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j-lt"/>
                        </a:rPr>
                        <a:t>増加のみ（プラス表示）</a:t>
                      </a:r>
                    </a:p>
                  </a:txBody>
                  <a:tcPr>
                    <a:solidFill>
                      <a:schemeClr val="accent2">
                        <a:lumMod val="20000"/>
                        <a:lumOff val="80000"/>
                      </a:schemeClr>
                    </a:solidFill>
                  </a:tcPr>
                </a:tc>
                <a:extLst>
                  <a:ext uri="{0D108BD9-81ED-4DB2-BD59-A6C34878D82A}">
                    <a16:rowId xmlns:a16="http://schemas.microsoft.com/office/drawing/2014/main" val="85778889"/>
                  </a:ext>
                </a:extLst>
              </a:tr>
              <a:tr h="180893">
                <a:tc vMerge="1">
                  <a:txBody>
                    <a:bodyPr/>
                    <a:lstStyle/>
                    <a:p>
                      <a:endParaRPr kumimoji="1" lang="ja-JP" altLang="en-US" sz="1050" dirty="0"/>
                    </a:p>
                  </a:txBody>
                  <a:tcPr/>
                </a:tc>
                <a:tc>
                  <a:txBody>
                    <a:bodyPr/>
                    <a:lstStyle/>
                    <a:p>
                      <a:r>
                        <a:rPr kumimoji="1" lang="ja-JP" altLang="en-US" sz="900" dirty="0">
                          <a:latin typeface="+mj-lt"/>
                        </a:rPr>
                        <a:t>計上変更額</a:t>
                      </a:r>
                    </a:p>
                  </a:txBody>
                  <a:tcP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j-lt"/>
                        </a:rPr>
                        <a:t>建仮入力による建仮計上額の変更額を出力</a:t>
                      </a:r>
                    </a:p>
                  </a:txBody>
                  <a:tcPr>
                    <a:solidFill>
                      <a:schemeClr val="accent2">
                        <a:lumMod val="20000"/>
                        <a:lumOff val="80000"/>
                      </a:schemeClr>
                    </a:solidFill>
                  </a:tcPr>
                </a:tc>
                <a:tc>
                  <a:txBody>
                    <a:bodyPr/>
                    <a:lstStyle/>
                    <a:p>
                      <a:r>
                        <a:rPr kumimoji="1" lang="ja-JP" altLang="en-US" sz="900" dirty="0">
                          <a:latin typeface="+mj-lt"/>
                        </a:rPr>
                        <a:t>増加変更はプラス表示／減少変更はマイナス表示</a:t>
                      </a:r>
                    </a:p>
                  </a:txBody>
                  <a:tcPr>
                    <a:solidFill>
                      <a:schemeClr val="accent2">
                        <a:lumMod val="20000"/>
                        <a:lumOff val="80000"/>
                      </a:schemeClr>
                    </a:solidFill>
                  </a:tcPr>
                </a:tc>
                <a:extLst>
                  <a:ext uri="{0D108BD9-81ED-4DB2-BD59-A6C34878D82A}">
                    <a16:rowId xmlns:a16="http://schemas.microsoft.com/office/drawing/2014/main" val="3918644167"/>
                  </a:ext>
                </a:extLst>
              </a:tr>
              <a:tr h="180893">
                <a:tc vMerge="1">
                  <a:txBody>
                    <a:bodyPr/>
                    <a:lstStyle/>
                    <a:p>
                      <a:endParaRPr kumimoji="1" lang="ja-JP" altLang="en-US" sz="1050" dirty="0"/>
                    </a:p>
                  </a:txBody>
                  <a:tcPr/>
                </a:tc>
                <a:tc>
                  <a:txBody>
                    <a:bodyPr/>
                    <a:lstStyle/>
                    <a:p>
                      <a:r>
                        <a:rPr kumimoji="1" lang="ja-JP" altLang="en-US" sz="900" dirty="0">
                          <a:latin typeface="+mj-lt"/>
                        </a:rPr>
                        <a:t>統合配賦額</a:t>
                      </a:r>
                    </a:p>
                  </a:txBody>
                  <a:tcP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j-lt"/>
                        </a:rPr>
                        <a:t>統合配賦による建仮計上額の異動額を出力</a:t>
                      </a:r>
                    </a:p>
                  </a:txBody>
                  <a:tcPr>
                    <a:solidFill>
                      <a:schemeClr val="accent2">
                        <a:lumMod val="20000"/>
                        <a:lumOff val="80000"/>
                      </a:schemeClr>
                    </a:solidFill>
                  </a:tcPr>
                </a:tc>
                <a:tc>
                  <a:txBody>
                    <a:bodyPr/>
                    <a:lstStyle/>
                    <a:p>
                      <a:r>
                        <a:rPr kumimoji="1" lang="ja-JP" altLang="en-US" sz="900" dirty="0">
                          <a:latin typeface="+mj-lt"/>
                        </a:rPr>
                        <a:t>配賦元はマイナス表示</a:t>
                      </a:r>
                      <a:r>
                        <a:rPr kumimoji="1" lang="ja-JP" altLang="en-US" sz="900" kern="1200" dirty="0">
                          <a:solidFill>
                            <a:schemeClr val="dk1"/>
                          </a:solidFill>
                          <a:latin typeface="+mn-lt"/>
                          <a:ea typeface="+mn-ea"/>
                          <a:cs typeface="+mn-cs"/>
                        </a:rPr>
                        <a:t>／</a:t>
                      </a:r>
                      <a:r>
                        <a:rPr kumimoji="1" lang="ja-JP" altLang="en-US" sz="900" dirty="0">
                          <a:latin typeface="+mj-lt"/>
                        </a:rPr>
                        <a:t>配賦先はプラス表示</a:t>
                      </a:r>
                    </a:p>
                  </a:txBody>
                  <a:tcPr>
                    <a:solidFill>
                      <a:schemeClr val="accent2">
                        <a:lumMod val="20000"/>
                        <a:lumOff val="80000"/>
                      </a:schemeClr>
                    </a:solidFill>
                  </a:tcPr>
                </a:tc>
                <a:extLst>
                  <a:ext uri="{0D108BD9-81ED-4DB2-BD59-A6C34878D82A}">
                    <a16:rowId xmlns:a16="http://schemas.microsoft.com/office/drawing/2014/main" val="1940051"/>
                  </a:ext>
                </a:extLst>
              </a:tr>
              <a:tr h="180893">
                <a:tc vMerge="1">
                  <a:txBody>
                    <a:bodyPr/>
                    <a:lstStyle/>
                    <a:p>
                      <a:endParaRPr kumimoji="1" lang="ja-JP" altLang="en-US" sz="1050" dirty="0"/>
                    </a:p>
                  </a:txBody>
                  <a:tcPr/>
                </a:tc>
                <a:tc>
                  <a:txBody>
                    <a:bodyPr/>
                    <a:lstStyle/>
                    <a:p>
                      <a:r>
                        <a:rPr kumimoji="1" lang="ja-JP" altLang="en-US" sz="900" dirty="0">
                          <a:latin typeface="+mj-lt"/>
                        </a:rPr>
                        <a:t>分割額</a:t>
                      </a:r>
                    </a:p>
                  </a:txBody>
                  <a:tcP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j-lt"/>
                        </a:rPr>
                        <a:t>分割による建仮計上額の異動額を出力</a:t>
                      </a:r>
                    </a:p>
                  </a:txBody>
                  <a:tcPr>
                    <a:solidFill>
                      <a:schemeClr val="accent2">
                        <a:lumMod val="20000"/>
                        <a:lumOff val="80000"/>
                      </a:schemeClr>
                    </a:solidFill>
                  </a:tcPr>
                </a:tc>
                <a:tc>
                  <a:txBody>
                    <a:bodyPr/>
                    <a:lstStyle/>
                    <a:p>
                      <a:r>
                        <a:rPr kumimoji="1" lang="ja-JP" altLang="en-US" sz="900" dirty="0">
                          <a:latin typeface="+mj-lt"/>
                        </a:rPr>
                        <a:t>分割元はマイナス表示</a:t>
                      </a:r>
                      <a:r>
                        <a:rPr kumimoji="1" lang="ja-JP" altLang="en-US" sz="900" kern="1200" dirty="0">
                          <a:solidFill>
                            <a:schemeClr val="dk1"/>
                          </a:solidFill>
                          <a:latin typeface="+mn-lt"/>
                          <a:ea typeface="+mn-ea"/>
                          <a:cs typeface="+mn-cs"/>
                        </a:rPr>
                        <a:t>／</a:t>
                      </a:r>
                      <a:r>
                        <a:rPr kumimoji="1" lang="ja-JP" altLang="en-US" sz="900" dirty="0">
                          <a:latin typeface="+mj-lt"/>
                        </a:rPr>
                        <a:t>分割先はプラス表示</a:t>
                      </a:r>
                    </a:p>
                  </a:txBody>
                  <a:tcPr>
                    <a:solidFill>
                      <a:schemeClr val="accent2">
                        <a:lumMod val="20000"/>
                        <a:lumOff val="80000"/>
                      </a:schemeClr>
                    </a:solidFill>
                  </a:tcPr>
                </a:tc>
                <a:extLst>
                  <a:ext uri="{0D108BD9-81ED-4DB2-BD59-A6C34878D82A}">
                    <a16:rowId xmlns:a16="http://schemas.microsoft.com/office/drawing/2014/main" val="2100687524"/>
                  </a:ext>
                </a:extLst>
              </a:tr>
              <a:tr h="180893">
                <a:tc rowSpan="2">
                  <a:txBody>
                    <a:bodyPr/>
                    <a:lstStyle/>
                    <a:p>
                      <a:pPr algn="ctr"/>
                      <a:r>
                        <a:rPr kumimoji="1" lang="ja-JP" altLang="en-US" sz="900" dirty="0">
                          <a:latin typeface="+mj-lt"/>
                        </a:rPr>
                        <a:t>減少額</a:t>
                      </a:r>
                    </a:p>
                  </a:txBody>
                  <a:tcPr vert="eaVert" anchor="ctr">
                    <a:solidFill>
                      <a:schemeClr val="accent6">
                        <a:lumMod val="20000"/>
                        <a:lumOff val="80000"/>
                      </a:schemeClr>
                    </a:solidFill>
                  </a:tcPr>
                </a:tc>
                <a:tc>
                  <a:txBody>
                    <a:bodyPr/>
                    <a:lstStyle/>
                    <a:p>
                      <a:r>
                        <a:rPr kumimoji="1" lang="ja-JP" altLang="en-US" sz="900" dirty="0">
                          <a:latin typeface="+mj-lt"/>
                        </a:rPr>
                        <a:t>振替額</a:t>
                      </a: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j-lt"/>
                        </a:rPr>
                        <a:t>建仮振替入力による建仮の振替額を出力</a:t>
                      </a:r>
                    </a:p>
                  </a:txBody>
                  <a:tcPr>
                    <a:solidFill>
                      <a:schemeClr val="accent6">
                        <a:lumMod val="20000"/>
                        <a:lumOff val="80000"/>
                      </a:schemeClr>
                    </a:solidFill>
                  </a:tcPr>
                </a:tc>
                <a:tc>
                  <a:txBody>
                    <a:bodyPr/>
                    <a:lstStyle/>
                    <a:p>
                      <a:r>
                        <a:rPr kumimoji="1" lang="ja-JP" altLang="en-US" sz="900" dirty="0">
                          <a:latin typeface="+mj-lt"/>
                        </a:rPr>
                        <a:t>減少のみ（プラス表示）</a:t>
                      </a:r>
                    </a:p>
                  </a:txBody>
                  <a:tcPr>
                    <a:solidFill>
                      <a:schemeClr val="accent6">
                        <a:lumMod val="20000"/>
                        <a:lumOff val="80000"/>
                      </a:schemeClr>
                    </a:solidFill>
                  </a:tcPr>
                </a:tc>
                <a:extLst>
                  <a:ext uri="{0D108BD9-81ED-4DB2-BD59-A6C34878D82A}">
                    <a16:rowId xmlns:a16="http://schemas.microsoft.com/office/drawing/2014/main" val="4001396845"/>
                  </a:ext>
                </a:extLst>
              </a:tr>
              <a:tr h="184680">
                <a:tc vMerge="1">
                  <a:txBody>
                    <a:bodyPr/>
                    <a:lstStyle/>
                    <a:p>
                      <a:endParaRPr kumimoji="1" lang="ja-JP" altLang="en-US" sz="1050" dirty="0"/>
                    </a:p>
                  </a:txBody>
                  <a:tcPr/>
                </a:tc>
                <a:tc>
                  <a:txBody>
                    <a:bodyPr/>
                    <a:lstStyle/>
                    <a:p>
                      <a:r>
                        <a:rPr kumimoji="1" lang="ja-JP" altLang="en-US" sz="900" dirty="0">
                          <a:latin typeface="+mj-lt"/>
                        </a:rPr>
                        <a:t>振替変更額</a:t>
                      </a:r>
                    </a:p>
                  </a:txBody>
                  <a:tcPr>
                    <a:solidFill>
                      <a:schemeClr val="accent6">
                        <a:lumMod val="20000"/>
                        <a:lumOff val="80000"/>
                      </a:schemeClr>
                    </a:solidFill>
                  </a:tcPr>
                </a:tc>
                <a:tc>
                  <a:txBody>
                    <a:bodyPr/>
                    <a:lstStyle/>
                    <a:p>
                      <a:r>
                        <a:rPr kumimoji="1" lang="ja-JP" altLang="en-US" sz="900" dirty="0">
                          <a:latin typeface="+mj-lt"/>
                        </a:rPr>
                        <a:t>建仮振替時の変更額を出力（計上額と取得価額やリース料総額との差額）</a:t>
                      </a:r>
                    </a:p>
                  </a:txBody>
                  <a:tcPr>
                    <a:solidFill>
                      <a:schemeClr val="accent6">
                        <a:lumMod val="20000"/>
                        <a:lumOff val="80000"/>
                      </a:schemeClr>
                    </a:solidFill>
                  </a:tcPr>
                </a:tc>
                <a:tc>
                  <a:txBody>
                    <a:bodyPr/>
                    <a:lstStyle/>
                    <a:p>
                      <a:r>
                        <a:rPr kumimoji="1" lang="ja-JP" altLang="en-US" sz="900" dirty="0">
                          <a:latin typeface="+mj-lt"/>
                        </a:rPr>
                        <a:t>増加変更はプラス表示</a:t>
                      </a:r>
                      <a:r>
                        <a:rPr kumimoji="1" lang="ja-JP" altLang="en-US" sz="900" kern="1200" dirty="0">
                          <a:solidFill>
                            <a:schemeClr val="dk1"/>
                          </a:solidFill>
                          <a:latin typeface="+mn-lt"/>
                          <a:ea typeface="+mn-ea"/>
                          <a:cs typeface="+mn-cs"/>
                        </a:rPr>
                        <a:t>／</a:t>
                      </a:r>
                      <a:r>
                        <a:rPr kumimoji="1" lang="ja-JP" altLang="en-US" sz="900" dirty="0">
                          <a:latin typeface="+mj-lt"/>
                        </a:rPr>
                        <a:t>減少変更はマイナス表示</a:t>
                      </a:r>
                    </a:p>
                  </a:txBody>
                  <a:tcPr>
                    <a:solidFill>
                      <a:schemeClr val="accent6">
                        <a:lumMod val="20000"/>
                        <a:lumOff val="80000"/>
                      </a:schemeClr>
                    </a:solidFill>
                  </a:tcPr>
                </a:tc>
                <a:extLst>
                  <a:ext uri="{0D108BD9-81ED-4DB2-BD59-A6C34878D82A}">
                    <a16:rowId xmlns:a16="http://schemas.microsoft.com/office/drawing/2014/main" val="1463597261"/>
                  </a:ext>
                </a:extLst>
              </a:tr>
              <a:tr h="180893">
                <a:tc>
                  <a:txBody>
                    <a:bodyPr/>
                    <a:lstStyle/>
                    <a:p>
                      <a:endParaRPr kumimoji="1" lang="ja-JP" altLang="en-US" sz="900" dirty="0">
                        <a:latin typeface="+mj-lt"/>
                      </a:endParaRPr>
                    </a:p>
                  </a:txBody>
                  <a:tcPr>
                    <a:solidFill>
                      <a:schemeClr val="bg2">
                        <a:lumMod val="85000"/>
                      </a:schemeClr>
                    </a:solidFill>
                  </a:tcPr>
                </a:tc>
                <a:tc>
                  <a:txBody>
                    <a:bodyPr/>
                    <a:lstStyle/>
                    <a:p>
                      <a:r>
                        <a:rPr kumimoji="1" lang="ja-JP" altLang="en-US" sz="900" dirty="0">
                          <a:latin typeface="+mj-lt"/>
                        </a:rPr>
                        <a:t>期末残高</a:t>
                      </a:r>
                    </a:p>
                  </a:txBody>
                  <a:tcPr>
                    <a:solidFill>
                      <a:schemeClr val="bg2">
                        <a:lumMod val="85000"/>
                      </a:schemeClr>
                    </a:solidFill>
                  </a:tcPr>
                </a:tc>
                <a:tc>
                  <a:txBody>
                    <a:bodyPr/>
                    <a:lstStyle/>
                    <a:p>
                      <a:r>
                        <a:rPr kumimoji="1" lang="ja-JP" altLang="en-US" sz="900" dirty="0">
                          <a:latin typeface="+mj-lt"/>
                        </a:rPr>
                        <a:t>期末時点で存在する建仮計上額を出力</a:t>
                      </a:r>
                    </a:p>
                  </a:txBody>
                  <a:tcPr>
                    <a:solidFill>
                      <a:schemeClr val="bg2">
                        <a:lumMod val="85000"/>
                      </a:schemeClr>
                    </a:solidFill>
                  </a:tcPr>
                </a:tc>
                <a:tc>
                  <a:txBody>
                    <a:bodyPr/>
                    <a:lstStyle/>
                    <a:p>
                      <a:endParaRPr kumimoji="1" lang="ja-JP" altLang="en-US" sz="900" dirty="0">
                        <a:latin typeface="+mj-lt"/>
                      </a:endParaRPr>
                    </a:p>
                  </a:txBody>
                  <a:tcPr>
                    <a:solidFill>
                      <a:schemeClr val="bg2">
                        <a:lumMod val="85000"/>
                      </a:schemeClr>
                    </a:solidFill>
                  </a:tcPr>
                </a:tc>
                <a:extLst>
                  <a:ext uri="{0D108BD9-81ED-4DB2-BD59-A6C34878D82A}">
                    <a16:rowId xmlns:a16="http://schemas.microsoft.com/office/drawing/2014/main" val="657441092"/>
                  </a:ext>
                </a:extLst>
              </a:tr>
            </a:tbl>
          </a:graphicData>
        </a:graphic>
      </p:graphicFrame>
      <p:sp>
        <p:nvSpPr>
          <p:cNvPr id="9" name="テキスト プレースホルダー 2"/>
          <p:cNvSpPr txBox="1">
            <a:spLocks/>
          </p:cNvSpPr>
          <p:nvPr/>
        </p:nvSpPr>
        <p:spPr>
          <a:xfrm>
            <a:off x="350629" y="824294"/>
            <a:ext cx="2048634" cy="21602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defTabSz="685800">
              <a:lnSpc>
                <a:spcPts val="1425"/>
              </a:lnSpc>
              <a:buClr>
                <a:srgbClr val="F9BE00"/>
              </a:buClr>
              <a:buNone/>
              <a:defRPr/>
            </a:pPr>
            <a:r>
              <a:rPr lang="ja-JP" altLang="en-US" sz="1050" b="1" u="sng" dirty="0">
                <a:solidFill>
                  <a:prstClr val="black"/>
                </a:solidFill>
                <a:latin typeface="メイリオ"/>
                <a:ea typeface="メイリオ"/>
              </a:rPr>
              <a:t>出力項目</a:t>
            </a:r>
            <a:endParaRPr lang="en-US" altLang="ja-JP" sz="825" u="sng" dirty="0">
              <a:solidFill>
                <a:prstClr val="black"/>
              </a:solidFill>
              <a:latin typeface="メイリオ"/>
              <a:ea typeface="メイリオ"/>
            </a:endParaRPr>
          </a:p>
        </p:txBody>
      </p:sp>
      <p:graphicFrame>
        <p:nvGraphicFramePr>
          <p:cNvPr id="10" name="表 9"/>
          <p:cNvGraphicFramePr>
            <a:graphicFrameLocks noGrp="1"/>
          </p:cNvGraphicFramePr>
          <p:nvPr>
            <p:extLst>
              <p:ext uri="{D42A27DB-BD31-4B8C-83A1-F6EECF244321}">
                <p14:modId xmlns:p14="http://schemas.microsoft.com/office/powerpoint/2010/main" val="971195127"/>
              </p:ext>
            </p:extLst>
          </p:nvPr>
        </p:nvGraphicFramePr>
        <p:xfrm>
          <a:off x="499695" y="3133514"/>
          <a:ext cx="5908510" cy="914400"/>
        </p:xfrm>
        <a:graphic>
          <a:graphicData uri="http://schemas.openxmlformats.org/drawingml/2006/table">
            <a:tbl>
              <a:tblPr firstRow="1" bandRow="1">
                <a:tableStyleId>{21E4AEA4-8DFA-4A89-87EB-49C32662AFE0}</a:tableStyleId>
              </a:tblPr>
              <a:tblGrid>
                <a:gridCol w="327889">
                  <a:extLst>
                    <a:ext uri="{9D8B030D-6E8A-4147-A177-3AD203B41FA5}">
                      <a16:colId xmlns:a16="http://schemas.microsoft.com/office/drawing/2014/main" val="3865712358"/>
                    </a:ext>
                  </a:extLst>
                </a:gridCol>
                <a:gridCol w="936104">
                  <a:extLst>
                    <a:ext uri="{9D8B030D-6E8A-4147-A177-3AD203B41FA5}">
                      <a16:colId xmlns:a16="http://schemas.microsoft.com/office/drawing/2014/main" val="477439171"/>
                    </a:ext>
                  </a:extLst>
                </a:gridCol>
                <a:gridCol w="1512168">
                  <a:extLst>
                    <a:ext uri="{9D8B030D-6E8A-4147-A177-3AD203B41FA5}">
                      <a16:colId xmlns:a16="http://schemas.microsoft.com/office/drawing/2014/main" val="3152544834"/>
                    </a:ext>
                  </a:extLst>
                </a:gridCol>
                <a:gridCol w="1548172">
                  <a:extLst>
                    <a:ext uri="{9D8B030D-6E8A-4147-A177-3AD203B41FA5}">
                      <a16:colId xmlns:a16="http://schemas.microsoft.com/office/drawing/2014/main" val="244376642"/>
                    </a:ext>
                  </a:extLst>
                </a:gridCol>
                <a:gridCol w="1584177">
                  <a:extLst>
                    <a:ext uri="{9D8B030D-6E8A-4147-A177-3AD203B41FA5}">
                      <a16:colId xmlns:a16="http://schemas.microsoft.com/office/drawing/2014/main" val="2759064609"/>
                    </a:ext>
                  </a:extLst>
                </a:gridCol>
              </a:tblGrid>
              <a:tr h="0">
                <a:tc>
                  <a:txBody>
                    <a:bodyPr/>
                    <a:lstStyle/>
                    <a:p>
                      <a:endParaRPr kumimoji="1" lang="ja-JP" altLang="en-US" sz="900" dirty="0">
                        <a:latin typeface="+mj-lt"/>
                      </a:endParaRPr>
                    </a:p>
                  </a:txBody>
                  <a:tcPr/>
                </a:tc>
                <a:tc>
                  <a:txBody>
                    <a:bodyPr/>
                    <a:lstStyle/>
                    <a:p>
                      <a:r>
                        <a:rPr kumimoji="1" lang="ja-JP" altLang="en-US" sz="900" dirty="0">
                          <a:latin typeface="+mj-lt"/>
                        </a:rPr>
                        <a:t>出力項目</a:t>
                      </a:r>
                    </a:p>
                  </a:txBody>
                  <a:tcPr/>
                </a:tc>
                <a:tc>
                  <a:txBody>
                    <a:bodyPr/>
                    <a:lstStyle/>
                    <a:p>
                      <a:r>
                        <a:rPr kumimoji="1" lang="ja-JP" altLang="en-US" sz="900" dirty="0">
                          <a:latin typeface="+mj-lt"/>
                        </a:rPr>
                        <a:t>固定資産</a:t>
                      </a:r>
                    </a:p>
                  </a:txBody>
                  <a:tcPr/>
                </a:tc>
                <a:tc>
                  <a:txBody>
                    <a:bodyPr/>
                    <a:lstStyle/>
                    <a:p>
                      <a:r>
                        <a:rPr kumimoji="1" lang="ja-JP" altLang="en-US" sz="900" dirty="0">
                          <a:latin typeface="+mj-lt"/>
                        </a:rPr>
                        <a:t>リース資産</a:t>
                      </a:r>
                    </a:p>
                  </a:txBody>
                  <a:tcPr/>
                </a:tc>
                <a:tc>
                  <a:txBody>
                    <a:bodyPr/>
                    <a:lstStyle/>
                    <a:p>
                      <a:r>
                        <a:rPr kumimoji="1" lang="ja-JP" altLang="en-US" sz="900" dirty="0">
                          <a:latin typeface="+mj-lt"/>
                        </a:rPr>
                        <a:t>費用</a:t>
                      </a:r>
                    </a:p>
                  </a:txBody>
                  <a:tcPr/>
                </a:tc>
                <a:extLst>
                  <a:ext uri="{0D108BD9-81ED-4DB2-BD59-A6C34878D82A}">
                    <a16:rowId xmlns:a16="http://schemas.microsoft.com/office/drawing/2014/main" val="585334429"/>
                  </a:ext>
                </a:extLst>
              </a:tr>
              <a:tr h="0">
                <a:tc>
                  <a:txBody>
                    <a:bodyPr/>
                    <a:lstStyle/>
                    <a:p>
                      <a:endParaRPr kumimoji="1" lang="ja-JP" altLang="en-US" sz="900" dirty="0">
                        <a:latin typeface="+mj-lt"/>
                      </a:endParaRPr>
                    </a:p>
                  </a:txBody>
                  <a:tcPr>
                    <a:solidFill>
                      <a:schemeClr val="bg1">
                        <a:lumMod val="95000"/>
                      </a:schemeClr>
                    </a:solidFill>
                  </a:tcPr>
                </a:tc>
                <a:tc>
                  <a:txBody>
                    <a:bodyPr/>
                    <a:lstStyle/>
                    <a:p>
                      <a:r>
                        <a:rPr kumimoji="1" lang="ja-JP" altLang="en-US" sz="900" dirty="0">
                          <a:latin typeface="+mj-lt"/>
                        </a:rPr>
                        <a:t>振替先①</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ea"/>
                          <a:ea typeface="+mn-ea"/>
                        </a:rPr>
                        <a:t>資産番号</a:t>
                      </a:r>
                      <a:r>
                        <a:rPr kumimoji="1" lang="en-US" altLang="ja-JP" sz="900" dirty="0">
                          <a:latin typeface="+mn-ea"/>
                          <a:ea typeface="+mn-ea"/>
                        </a:rPr>
                        <a:t>1-</a:t>
                      </a:r>
                      <a:r>
                        <a:rPr kumimoji="1" lang="ja-JP" altLang="en-US" sz="900" dirty="0">
                          <a:latin typeface="+mn-ea"/>
                          <a:ea typeface="+mn-ea"/>
                        </a:rPr>
                        <a:t>資産番号</a:t>
                      </a:r>
                      <a:r>
                        <a:rPr kumimoji="1" lang="en-US" altLang="ja-JP" sz="900" dirty="0">
                          <a:latin typeface="+mn-ea"/>
                          <a:ea typeface="+mn-ea"/>
                        </a:rPr>
                        <a:t>2</a:t>
                      </a:r>
                      <a:endParaRPr kumimoji="1" lang="ja-JP" altLang="en-US" sz="900" dirty="0">
                        <a:latin typeface="+mn-ea"/>
                        <a:ea typeface="+mn-ea"/>
                      </a:endParaRPr>
                    </a:p>
                  </a:txBody>
                  <a:tcPr>
                    <a:solidFill>
                      <a:schemeClr val="bg1">
                        <a:lumMod val="95000"/>
                      </a:schemeClr>
                    </a:solidFill>
                  </a:tcPr>
                </a:tc>
                <a:tc>
                  <a:txBody>
                    <a:bodyPr/>
                    <a:lstStyle/>
                    <a:p>
                      <a:r>
                        <a:rPr kumimoji="1" lang="ja-JP" altLang="en-US" sz="900" dirty="0">
                          <a:latin typeface="+mn-ea"/>
                          <a:ea typeface="+mn-ea"/>
                        </a:rPr>
                        <a:t>契約番号</a:t>
                      </a:r>
                      <a:r>
                        <a:rPr kumimoji="1" lang="en-US" altLang="ja-JP" sz="900" dirty="0">
                          <a:latin typeface="+mn-ea"/>
                          <a:ea typeface="+mn-ea"/>
                        </a:rPr>
                        <a:t>1-</a:t>
                      </a:r>
                      <a:r>
                        <a:rPr kumimoji="1" lang="ja-JP" altLang="en-US" sz="900" dirty="0">
                          <a:latin typeface="+mn-ea"/>
                          <a:ea typeface="+mn-ea"/>
                        </a:rPr>
                        <a:t>契約番号</a:t>
                      </a:r>
                      <a:r>
                        <a:rPr kumimoji="1" lang="en-US" altLang="ja-JP" sz="900" dirty="0">
                          <a:latin typeface="+mn-ea"/>
                          <a:ea typeface="+mn-ea"/>
                        </a:rPr>
                        <a:t>2</a:t>
                      </a:r>
                      <a:endParaRPr kumimoji="1" lang="ja-JP" altLang="en-US" sz="900" dirty="0">
                        <a:latin typeface="+mn-ea"/>
                        <a:ea typeface="+mn-ea"/>
                      </a:endParaRPr>
                    </a:p>
                  </a:txBody>
                  <a:tcPr>
                    <a:solidFill>
                      <a:schemeClr val="bg1">
                        <a:lumMod val="95000"/>
                      </a:schemeClr>
                    </a:solidFill>
                  </a:tcPr>
                </a:tc>
                <a:tc>
                  <a:txBody>
                    <a:bodyPr/>
                    <a:lstStyle/>
                    <a:p>
                      <a:r>
                        <a:rPr kumimoji="1" lang="ja-JP" altLang="en-US" sz="900" dirty="0">
                          <a:latin typeface="+mn-ea"/>
                          <a:ea typeface="+mn-ea"/>
                        </a:rPr>
                        <a:t>伝票日付</a:t>
                      </a:r>
                    </a:p>
                  </a:txBody>
                  <a:tcPr>
                    <a:solidFill>
                      <a:schemeClr val="bg1">
                        <a:lumMod val="95000"/>
                      </a:schemeClr>
                    </a:solidFill>
                  </a:tcPr>
                </a:tc>
                <a:extLst>
                  <a:ext uri="{0D108BD9-81ED-4DB2-BD59-A6C34878D82A}">
                    <a16:rowId xmlns:a16="http://schemas.microsoft.com/office/drawing/2014/main" val="1706709288"/>
                  </a:ext>
                </a:extLst>
              </a:tr>
              <a:tr h="0">
                <a:tc>
                  <a:txBody>
                    <a:bodyPr/>
                    <a:lstStyle/>
                    <a:p>
                      <a:endParaRPr kumimoji="1" lang="en-US" altLang="ja-JP" sz="900" dirty="0">
                        <a:latin typeface="+mj-lt"/>
                      </a:endParaRPr>
                    </a:p>
                  </a:txBody>
                  <a:tcPr>
                    <a:solidFill>
                      <a:schemeClr val="bg1">
                        <a:lumMod val="95000"/>
                      </a:schemeClr>
                    </a:solidFill>
                  </a:tcPr>
                </a:tc>
                <a:tc>
                  <a:txBody>
                    <a:bodyPr/>
                    <a:lstStyle/>
                    <a:p>
                      <a:r>
                        <a:rPr kumimoji="1" lang="ja-JP" altLang="en-US" sz="900" dirty="0">
                          <a:latin typeface="+mj-lt"/>
                        </a:rPr>
                        <a:t>振替先②</a:t>
                      </a:r>
                      <a:endParaRPr kumimoji="1" lang="en-US" altLang="ja-JP" sz="900" dirty="0">
                        <a:latin typeface="+mj-lt"/>
                      </a:endParaRPr>
                    </a:p>
                  </a:txBody>
                  <a:tcPr>
                    <a:solidFill>
                      <a:schemeClr val="bg1">
                        <a:lumMod val="95000"/>
                      </a:schemeClr>
                    </a:solidFill>
                  </a:tcPr>
                </a:tc>
                <a:tc>
                  <a:txBody>
                    <a:bodyPr/>
                    <a:lstStyle/>
                    <a:p>
                      <a:r>
                        <a:rPr kumimoji="1" lang="ja-JP" altLang="en-US" sz="900" dirty="0">
                          <a:latin typeface="+mn-ea"/>
                          <a:ea typeface="+mn-ea"/>
                        </a:rPr>
                        <a:t>資産名称</a:t>
                      </a: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900" dirty="0">
                          <a:latin typeface="+mn-ea"/>
                          <a:ea typeface="+mn-ea"/>
                        </a:rPr>
                        <a:t>物件番号</a:t>
                      </a:r>
                      <a:r>
                        <a:rPr kumimoji="1" lang="en-US" altLang="zh-CN" sz="900" dirty="0">
                          <a:latin typeface="+mn-ea"/>
                          <a:ea typeface="+mn-ea"/>
                        </a:rPr>
                        <a:t>1-</a:t>
                      </a:r>
                      <a:r>
                        <a:rPr kumimoji="1" lang="zh-CN" altLang="en-US" sz="900" dirty="0">
                          <a:latin typeface="+mn-ea"/>
                          <a:ea typeface="+mn-ea"/>
                        </a:rPr>
                        <a:t>物件番号</a:t>
                      </a:r>
                      <a:r>
                        <a:rPr kumimoji="1" lang="en-US" altLang="zh-CN" sz="900" dirty="0">
                          <a:latin typeface="+mn-ea"/>
                          <a:ea typeface="+mn-ea"/>
                        </a:rPr>
                        <a:t>2</a:t>
                      </a:r>
                      <a:endParaRPr kumimoji="1" lang="ja-JP" altLang="en-US" sz="900" dirty="0">
                        <a:latin typeface="+mn-ea"/>
                        <a:ea typeface="+mn-ea"/>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ea"/>
                          <a:ea typeface="+mn-ea"/>
                        </a:rPr>
                        <a:t>伝票番号</a:t>
                      </a:r>
                    </a:p>
                  </a:txBody>
                  <a:tcPr>
                    <a:solidFill>
                      <a:schemeClr val="bg1">
                        <a:lumMod val="95000"/>
                      </a:schemeClr>
                    </a:solidFill>
                  </a:tcPr>
                </a:tc>
                <a:extLst>
                  <a:ext uri="{0D108BD9-81ED-4DB2-BD59-A6C34878D82A}">
                    <a16:rowId xmlns:a16="http://schemas.microsoft.com/office/drawing/2014/main" val="85778889"/>
                  </a:ext>
                </a:extLst>
              </a:tr>
              <a:tr h="0">
                <a:tc>
                  <a:txBody>
                    <a:bodyPr/>
                    <a:lstStyle/>
                    <a:p>
                      <a:endParaRPr kumimoji="1" lang="ja-JP" altLang="en-US" sz="900" dirty="0">
                        <a:latin typeface="+mj-lt"/>
                      </a:endParaRPr>
                    </a:p>
                  </a:txBody>
                  <a:tcPr>
                    <a:solidFill>
                      <a:schemeClr val="bg1">
                        <a:lumMod val="95000"/>
                      </a:schemeClr>
                    </a:solidFill>
                  </a:tcPr>
                </a:tc>
                <a:tc>
                  <a:txBody>
                    <a:bodyPr/>
                    <a:lstStyle/>
                    <a:p>
                      <a:r>
                        <a:rPr kumimoji="1" lang="ja-JP" altLang="en-US" sz="900" dirty="0">
                          <a:latin typeface="+mj-lt"/>
                        </a:rPr>
                        <a:t>振替先③</a:t>
                      </a:r>
                    </a:p>
                  </a:txBody>
                  <a:tcPr>
                    <a:solidFill>
                      <a:schemeClr val="bg1">
                        <a:lumMod val="95000"/>
                      </a:schemeClr>
                    </a:solidFill>
                  </a:tcPr>
                </a:tc>
                <a:tc>
                  <a:txBody>
                    <a:bodyPr/>
                    <a:lstStyle/>
                    <a:p>
                      <a:r>
                        <a:rPr kumimoji="1" lang="ja-JP" altLang="en-US" sz="900" dirty="0">
                          <a:latin typeface="+mn-ea"/>
                          <a:ea typeface="+mn-ea"/>
                        </a:rPr>
                        <a:t>振替先科目</a:t>
                      </a:r>
                    </a:p>
                  </a:txBody>
                  <a:tcPr>
                    <a:solidFill>
                      <a:schemeClr val="bg1">
                        <a:lumMod val="95000"/>
                      </a:schemeClr>
                    </a:solidFill>
                  </a:tcPr>
                </a:tc>
                <a:tc>
                  <a:txBody>
                    <a:bodyPr/>
                    <a:lstStyle/>
                    <a:p>
                      <a:r>
                        <a:rPr kumimoji="1" lang="ja-JP" altLang="en-US" sz="900" dirty="0">
                          <a:latin typeface="+mn-ea"/>
                          <a:ea typeface="+mn-ea"/>
                        </a:rPr>
                        <a:t>物件名称</a:t>
                      </a:r>
                    </a:p>
                  </a:txBody>
                  <a:tcPr>
                    <a:solidFill>
                      <a:schemeClr val="bg1">
                        <a:lumMod val="95000"/>
                      </a:schemeClr>
                    </a:solidFill>
                  </a:tcPr>
                </a:tc>
                <a:tc>
                  <a:txBody>
                    <a:bodyPr/>
                    <a:lstStyle/>
                    <a:p>
                      <a:r>
                        <a:rPr kumimoji="1" lang="ja-JP" altLang="en-US" sz="900" dirty="0">
                          <a:latin typeface="+mn-ea"/>
                          <a:ea typeface="+mn-ea"/>
                        </a:rPr>
                        <a:t>振替先科目</a:t>
                      </a:r>
                    </a:p>
                  </a:txBody>
                  <a:tcPr>
                    <a:solidFill>
                      <a:schemeClr val="bg1">
                        <a:lumMod val="95000"/>
                      </a:schemeClr>
                    </a:solidFill>
                  </a:tcPr>
                </a:tc>
                <a:extLst>
                  <a:ext uri="{0D108BD9-81ED-4DB2-BD59-A6C34878D82A}">
                    <a16:rowId xmlns:a16="http://schemas.microsoft.com/office/drawing/2014/main" val="3918644167"/>
                  </a:ext>
                </a:extLst>
              </a:tr>
            </a:tbl>
          </a:graphicData>
        </a:graphic>
      </p:graphicFrame>
    </p:spTree>
    <p:extLst>
      <p:ext uri="{BB962C8B-B14F-4D97-AF65-F5344CB8AC3E}">
        <p14:creationId xmlns:p14="http://schemas.microsoft.com/office/powerpoint/2010/main" val="23170563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184</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a:t>
            </a:r>
            <a:r>
              <a:rPr lang="ja-JP" altLang="en-US" sz="2000">
                <a:solidFill>
                  <a:prstClr val="white"/>
                </a:solidFill>
                <a:latin typeface="+mn-ea"/>
              </a:rPr>
              <a:t> 建設仮勘定管理オプション</a:t>
            </a:r>
            <a:r>
              <a:rPr lang="en-US" altLang="ja-JP" sz="2000" dirty="0">
                <a:solidFill>
                  <a:prstClr val="white"/>
                </a:solidFill>
                <a:latin typeface="+mn-ea"/>
              </a:rPr>
              <a:t/>
            </a:r>
            <a:br>
              <a:rPr lang="en-US" altLang="ja-JP" sz="2000" dirty="0">
                <a:solidFill>
                  <a:prstClr val="white"/>
                </a:solidFill>
                <a:latin typeface="+mn-ea"/>
              </a:rPr>
            </a:br>
            <a:r>
              <a:rPr lang="en-US" altLang="ja-JP" sz="1800" dirty="0">
                <a:solidFill>
                  <a:prstClr val="white"/>
                </a:solidFill>
                <a:latin typeface="+mn-ea"/>
                <a:ea typeface="+mn-ea"/>
              </a:rPr>
              <a:t>3. </a:t>
            </a:r>
            <a:r>
              <a:rPr lang="ja-JP" altLang="en-US" sz="1800" dirty="0">
                <a:solidFill>
                  <a:prstClr val="white"/>
                </a:solidFill>
                <a:latin typeface="+mn-ea"/>
                <a:ea typeface="+mn-ea"/>
              </a:rPr>
              <a:t>その他機能改善</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031587421"/>
              </p:ext>
            </p:extLst>
          </p:nvPr>
        </p:nvGraphicFramePr>
        <p:xfrm>
          <a:off x="647563" y="869445"/>
          <a:ext cx="7992889" cy="2341291"/>
        </p:xfrm>
        <a:graphic>
          <a:graphicData uri="http://schemas.openxmlformats.org/drawingml/2006/table">
            <a:tbl>
              <a:tblPr firstRow="1" bandRow="1">
                <a:tableStyleId>{21E4AEA4-8DFA-4A89-87EB-49C32662AFE0}</a:tableStyleId>
              </a:tblPr>
              <a:tblGrid>
                <a:gridCol w="360041">
                  <a:extLst>
                    <a:ext uri="{9D8B030D-6E8A-4147-A177-3AD203B41FA5}">
                      <a16:colId xmlns:a16="http://schemas.microsoft.com/office/drawing/2014/main" val="1501010578"/>
                    </a:ext>
                  </a:extLst>
                </a:gridCol>
                <a:gridCol w="2484276">
                  <a:extLst>
                    <a:ext uri="{9D8B030D-6E8A-4147-A177-3AD203B41FA5}">
                      <a16:colId xmlns:a16="http://schemas.microsoft.com/office/drawing/2014/main" val="2418155939"/>
                    </a:ext>
                  </a:extLst>
                </a:gridCol>
                <a:gridCol w="5148572">
                  <a:extLst>
                    <a:ext uri="{9D8B030D-6E8A-4147-A177-3AD203B41FA5}">
                      <a16:colId xmlns:a16="http://schemas.microsoft.com/office/drawing/2014/main" val="3025876459"/>
                    </a:ext>
                  </a:extLst>
                </a:gridCol>
              </a:tblGrid>
              <a:tr h="173772">
                <a:tc>
                  <a:txBody>
                    <a:bodyPr/>
                    <a:lstStyle/>
                    <a:p>
                      <a:r>
                        <a:rPr kumimoji="1" lang="ja-JP" altLang="en-US" sz="1050" dirty="0"/>
                        <a:t>№</a:t>
                      </a:r>
                    </a:p>
                  </a:txBody>
                  <a:tcPr/>
                </a:tc>
                <a:tc>
                  <a:txBody>
                    <a:bodyPr/>
                    <a:lstStyle/>
                    <a:p>
                      <a:r>
                        <a:rPr kumimoji="1" lang="ja-JP" altLang="en-US" sz="1050" dirty="0"/>
                        <a:t>対応機能</a:t>
                      </a:r>
                    </a:p>
                  </a:txBody>
                  <a:tcPr/>
                </a:tc>
                <a:tc>
                  <a:txBody>
                    <a:bodyPr/>
                    <a:lstStyle/>
                    <a:p>
                      <a:r>
                        <a:rPr kumimoji="1" lang="ja-JP" altLang="en-US" sz="1050" dirty="0"/>
                        <a:t>改善内容</a:t>
                      </a:r>
                    </a:p>
                  </a:txBody>
                  <a:tcPr/>
                </a:tc>
                <a:extLst>
                  <a:ext uri="{0D108BD9-81ED-4DB2-BD59-A6C34878D82A}">
                    <a16:rowId xmlns:a16="http://schemas.microsoft.com/office/drawing/2014/main" val="2645702264"/>
                  </a:ext>
                </a:extLst>
              </a:tr>
              <a:tr h="2089831">
                <a:tc>
                  <a:txBody>
                    <a:bodyPr/>
                    <a:lstStyle/>
                    <a:p>
                      <a:pPr algn="r"/>
                      <a:r>
                        <a:rPr kumimoji="1" lang="en-US" altLang="ja-JP" sz="1050" dirty="0"/>
                        <a:t>1</a:t>
                      </a:r>
                      <a:endParaRPr kumimoji="1" lang="ja-JP" altLang="en-US"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t>固定資産異動取消</a:t>
                      </a:r>
                      <a:endParaRPr kumimoji="1" lang="en-US" altLang="zh-TW" sz="1050" dirty="0"/>
                    </a:p>
                    <a:p>
                      <a:r>
                        <a:rPr kumimoji="1" lang="ja-JP" altLang="en-US" sz="1050" dirty="0"/>
                        <a:t>固定資産データ削除</a:t>
                      </a:r>
                      <a:endParaRPr kumimoji="1" lang="en-US" altLang="ja-JP" sz="1050" dirty="0"/>
                    </a:p>
                    <a:p>
                      <a:r>
                        <a:rPr kumimoji="1" lang="ja-JP" altLang="en-US" sz="1050" dirty="0"/>
                        <a:t>個別リース契約削除</a:t>
                      </a:r>
                      <a:endParaRPr kumimoji="1" lang="en-US" altLang="ja-JP" sz="1050" dirty="0"/>
                    </a:p>
                    <a:p>
                      <a:r>
                        <a:rPr kumimoji="1" lang="ja-JP" altLang="en-US" sz="1050" dirty="0"/>
                        <a:t>リース契約</a:t>
                      </a:r>
                      <a:endParaRPr kumimoji="1" lang="en-US" altLang="ja-JP" sz="1050" dirty="0"/>
                    </a:p>
                    <a:p>
                      <a:r>
                        <a:rPr kumimoji="1" lang="ja-JP" altLang="en-US" sz="1050" dirty="0"/>
                        <a:t>リース資産異動入力</a:t>
                      </a:r>
                      <a:endParaRPr kumimoji="1" lang="en-US" altLang="ja-JP" sz="1050" dirty="0"/>
                    </a:p>
                    <a:p>
                      <a:r>
                        <a:rPr kumimoji="1" lang="ja-JP" altLang="en-US" sz="1050" dirty="0"/>
                        <a:t>リース資産異動データ取込</a:t>
                      </a:r>
                      <a:endParaRPr kumimoji="1" lang="en-US" altLang="ja-JP" sz="1050" dirty="0"/>
                    </a:p>
                    <a:p>
                      <a:r>
                        <a:rPr kumimoji="1" lang="ja-JP" altLang="en-US" sz="1050" dirty="0"/>
                        <a:t>異動承認</a:t>
                      </a:r>
                      <a:endParaRPr kumimoji="1" lang="en-US" altLang="ja-JP" sz="1050" dirty="0"/>
                    </a:p>
                    <a:p>
                      <a:endParaRPr kumimoji="1" lang="en-US" altLang="ja-JP" sz="1050" dirty="0"/>
                    </a:p>
                    <a:p>
                      <a:r>
                        <a:rPr kumimoji="1" lang="ja-JP" altLang="en-US" sz="1050" dirty="0"/>
                        <a:t>年次更新取消</a:t>
                      </a:r>
                      <a:endParaRPr kumimoji="1" lang="en-US" altLang="ja-JP" sz="1050" dirty="0"/>
                    </a:p>
                    <a:p>
                      <a:r>
                        <a:rPr kumimoji="1" lang="ja-JP" altLang="en-US" sz="1050" dirty="0"/>
                        <a:t>月次更新取消</a:t>
                      </a:r>
                      <a:endParaRPr kumimoji="1" lang="en-US" altLang="ja-JP" sz="1050" dirty="0"/>
                    </a:p>
                    <a:p>
                      <a:endParaRPr kumimoji="1" lang="ja-JP" altLang="en-US" sz="1050" dirty="0"/>
                    </a:p>
                  </a:txBody>
                  <a:tcPr/>
                </a:tc>
                <a:tc>
                  <a:txBody>
                    <a:bodyPr/>
                    <a:lstStyle/>
                    <a:p>
                      <a:r>
                        <a:rPr kumimoji="1" lang="ja-JP" altLang="en-US" sz="1050" dirty="0"/>
                        <a:t>建仮から振替えた資産や物件を削除した場合、建仮明細を振替前の状態に戻すように改善しました</a:t>
                      </a:r>
                      <a:endParaRPr kumimoji="1" lang="en-US" altLang="ja-JP" sz="1050" dirty="0"/>
                    </a:p>
                    <a:p>
                      <a:r>
                        <a:rPr kumimoji="1" lang="ja-JP" altLang="en-US" sz="1050" dirty="0"/>
                        <a:t>資産や物件の削除後、建仮振替入力から再振替がおこなえます</a:t>
                      </a:r>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p>
                      <a:endParaRPr kumimoji="1" lang="en-US" altLang="ja-JP" sz="1050" dirty="0"/>
                    </a:p>
                    <a:p>
                      <a:r>
                        <a:rPr kumimoji="1" lang="ja-JP" altLang="en-US" sz="1050" dirty="0"/>
                        <a:t>年次更新取消、月次更新取消をおこなうと、当月異動した建仮データの取消も行われるようになりました</a:t>
                      </a:r>
                    </a:p>
                  </a:txBody>
                  <a:tcPr/>
                </a:tc>
                <a:extLst>
                  <a:ext uri="{0D108BD9-81ED-4DB2-BD59-A6C34878D82A}">
                    <a16:rowId xmlns:a16="http://schemas.microsoft.com/office/drawing/2014/main" val="800445530"/>
                  </a:ext>
                </a:extLst>
              </a:tr>
            </a:tbl>
          </a:graphicData>
        </a:graphic>
      </p:graphicFrame>
    </p:spTree>
    <p:extLst>
      <p:ext uri="{BB962C8B-B14F-4D97-AF65-F5344CB8AC3E}">
        <p14:creationId xmlns:p14="http://schemas.microsoft.com/office/powerpoint/2010/main" val="21798515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185</a:t>
            </a:fld>
            <a:endParaRPr kumimoji="1" lang="ja-JP" altLang="en-US" dirty="0"/>
          </a:p>
        </p:txBody>
      </p:sp>
      <p:sp>
        <p:nvSpPr>
          <p:cNvPr id="4" name="タイトル 3"/>
          <p:cNvSpPr>
            <a:spLocks noGrp="1"/>
          </p:cNvSpPr>
          <p:nvPr>
            <p:ph type="title"/>
          </p:nvPr>
        </p:nvSpPr>
        <p:spPr>
          <a:xfrm>
            <a:off x="360000" y="87475"/>
            <a:ext cx="8064000" cy="648072"/>
          </a:xfrm>
        </p:spPr>
        <p:txBody>
          <a:bodyPr/>
          <a:lstStyle/>
          <a:p>
            <a:r>
              <a:rPr lang="en-US" altLang="ja-JP" sz="2000" dirty="0">
                <a:solidFill>
                  <a:prstClr val="white"/>
                </a:solidFill>
                <a:latin typeface="+mn-ea"/>
                <a:ea typeface="+mn-ea"/>
              </a:rPr>
              <a:t>SuperStream-NX </a:t>
            </a:r>
            <a:r>
              <a:rPr lang="ja-JP" altLang="en-US" sz="2000" dirty="0">
                <a:solidFill>
                  <a:prstClr val="white"/>
                </a:solidFill>
                <a:latin typeface="+mn-ea"/>
                <a:ea typeface="+mn-ea"/>
              </a:rPr>
              <a:t>固定資産</a:t>
            </a:r>
            <a:r>
              <a:rPr lang="ja-JP" altLang="en-US" sz="2000" dirty="0" smtClean="0">
                <a:solidFill>
                  <a:prstClr val="white"/>
                </a:solidFill>
                <a:latin typeface="+mn-ea"/>
                <a:ea typeface="+mn-ea"/>
              </a:rPr>
              <a:t>管理・建設仮勘定管理オプション</a:t>
            </a:r>
            <a:r>
              <a:rPr lang="en-US" altLang="ja-JP" sz="2000" dirty="0" smtClean="0">
                <a:solidFill>
                  <a:prstClr val="white"/>
                </a:solidFill>
                <a:latin typeface="+mn-ea"/>
                <a:ea typeface="+mn-ea"/>
              </a:rPr>
              <a:t/>
            </a:r>
            <a:br>
              <a:rPr lang="en-US" altLang="ja-JP" sz="2000" dirty="0" smtClean="0">
                <a:solidFill>
                  <a:prstClr val="white"/>
                </a:solidFill>
                <a:latin typeface="+mn-ea"/>
                <a:ea typeface="+mn-ea"/>
              </a:rPr>
            </a:br>
            <a:r>
              <a:rPr lang="ja-JP" altLang="en-US" sz="2000" u="sng" dirty="0" smtClean="0">
                <a:solidFill>
                  <a:srgbClr val="FFFF00"/>
                </a:solidFill>
                <a:latin typeface="+mn-ea"/>
                <a:ea typeface="+mn-ea"/>
              </a:rPr>
              <a:t>バージョンアップ時の</a:t>
            </a:r>
            <a:r>
              <a:rPr lang="ja-JP" altLang="en-US" sz="2000" u="sng" dirty="0" smtClean="0">
                <a:solidFill>
                  <a:srgbClr val="FFFF00"/>
                </a:solidFill>
                <a:latin typeface="+mn-ea"/>
              </a:rPr>
              <a:t>注意事項</a:t>
            </a:r>
            <a:endParaRPr kumimoji="1" lang="ja-JP" altLang="en-US" sz="1800" u="sng" dirty="0">
              <a:solidFill>
                <a:srgbClr val="FFFF00"/>
              </a:solidFill>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graphicFrame>
        <p:nvGraphicFramePr>
          <p:cNvPr id="9" name="表 8"/>
          <p:cNvGraphicFramePr>
            <a:graphicFrameLocks noGrp="1"/>
          </p:cNvGraphicFramePr>
          <p:nvPr>
            <p:extLst/>
          </p:nvPr>
        </p:nvGraphicFramePr>
        <p:xfrm>
          <a:off x="251521" y="845743"/>
          <a:ext cx="8604955" cy="3779520"/>
        </p:xfrm>
        <a:graphic>
          <a:graphicData uri="http://schemas.openxmlformats.org/drawingml/2006/table">
            <a:tbl>
              <a:tblPr firstRow="1" bandRow="1">
                <a:tableStyleId>{21E4AEA4-8DFA-4A89-87EB-49C32662AFE0}</a:tableStyleId>
              </a:tblPr>
              <a:tblGrid>
                <a:gridCol w="945523">
                  <a:extLst>
                    <a:ext uri="{9D8B030D-6E8A-4147-A177-3AD203B41FA5}">
                      <a16:colId xmlns:a16="http://schemas.microsoft.com/office/drawing/2014/main" val="1018324601"/>
                    </a:ext>
                  </a:extLst>
                </a:gridCol>
                <a:gridCol w="292170">
                  <a:extLst>
                    <a:ext uri="{9D8B030D-6E8A-4147-A177-3AD203B41FA5}">
                      <a16:colId xmlns:a16="http://schemas.microsoft.com/office/drawing/2014/main" val="1501010578"/>
                    </a:ext>
                  </a:extLst>
                </a:gridCol>
                <a:gridCol w="7367262">
                  <a:extLst>
                    <a:ext uri="{9D8B030D-6E8A-4147-A177-3AD203B41FA5}">
                      <a16:colId xmlns:a16="http://schemas.microsoft.com/office/drawing/2014/main" val="14771260"/>
                    </a:ext>
                  </a:extLst>
                </a:gridCol>
              </a:tblGrid>
              <a:tr h="140118">
                <a:tc>
                  <a:txBody>
                    <a:bodyPr/>
                    <a:lstStyle/>
                    <a:p>
                      <a:endParaRPr kumimoji="1" lang="ja-JP" altLang="en-US" sz="800" dirty="0"/>
                    </a:p>
                  </a:txBody>
                  <a:tcPr/>
                </a:tc>
                <a:tc>
                  <a:txBody>
                    <a:bodyPr/>
                    <a:lstStyle/>
                    <a:p>
                      <a:r>
                        <a:rPr kumimoji="1" lang="ja-JP" altLang="en-US" sz="800" dirty="0"/>
                        <a:t>№</a:t>
                      </a:r>
                    </a:p>
                  </a:txBody>
                  <a:tcPr/>
                </a:tc>
                <a:tc>
                  <a:txBody>
                    <a:bodyPr/>
                    <a:lstStyle/>
                    <a:p>
                      <a:r>
                        <a:rPr kumimoji="1" lang="ja-JP" altLang="en-US" sz="800" dirty="0"/>
                        <a:t>改善内容</a:t>
                      </a:r>
                    </a:p>
                  </a:txBody>
                  <a:tcPr/>
                </a:tc>
                <a:extLst>
                  <a:ext uri="{0D108BD9-81ED-4DB2-BD59-A6C34878D82A}">
                    <a16:rowId xmlns:a16="http://schemas.microsoft.com/office/drawing/2014/main" val="2645702264"/>
                  </a:ext>
                </a:extLst>
              </a:tr>
              <a:tr h="700590">
                <a:tc rowSpan="2">
                  <a:txBody>
                    <a:bodyPr/>
                    <a:lstStyle/>
                    <a:p>
                      <a:r>
                        <a:rPr kumimoji="1" lang="ja-JP" altLang="en-US" sz="800" dirty="0" smtClean="0"/>
                        <a:t>固定資産管理</a:t>
                      </a:r>
                      <a:endParaRPr kumimoji="1" lang="ja-JP" altLang="en-US" sz="800" dirty="0"/>
                    </a:p>
                  </a:txBody>
                  <a:tcPr>
                    <a:solidFill>
                      <a:schemeClr val="bg1">
                        <a:lumMod val="95000"/>
                      </a:schemeClr>
                    </a:solidFill>
                  </a:tcPr>
                </a:tc>
                <a:tc>
                  <a:txBody>
                    <a:bodyPr/>
                    <a:lstStyle/>
                    <a:p>
                      <a:r>
                        <a:rPr kumimoji="1" lang="en-US" altLang="ja-JP" sz="800" dirty="0"/>
                        <a:t>1</a:t>
                      </a:r>
                      <a:endParaRPr kumimoji="1" lang="ja-JP" altLang="en-US" sz="800" dirty="0"/>
                    </a:p>
                  </a:txBody>
                  <a:tcPr>
                    <a:solidFill>
                      <a:schemeClr val="bg1">
                        <a:lumMod val="95000"/>
                      </a:schemeClr>
                    </a:solidFill>
                  </a:tcPr>
                </a:tc>
                <a:tc>
                  <a:txBody>
                    <a:bodyPr/>
                    <a:lstStyle/>
                    <a:p>
                      <a:r>
                        <a:rPr kumimoji="1" lang="ja-JP" altLang="en-US" sz="800" dirty="0" smtClean="0"/>
                        <a:t>管理</a:t>
                      </a:r>
                      <a:r>
                        <a:rPr kumimoji="1" lang="en-US" altLang="ja-JP" sz="800" dirty="0" smtClean="0"/>
                        <a:t>ID</a:t>
                      </a:r>
                      <a:r>
                        <a:rPr kumimoji="1" lang="ja-JP" altLang="en-US" sz="800" dirty="0" smtClean="0"/>
                        <a:t>：</a:t>
                      </a:r>
                      <a:r>
                        <a:rPr kumimoji="1" lang="en-US" altLang="ja-JP" sz="800" dirty="0" smtClean="0"/>
                        <a:t>R0079441</a:t>
                      </a:r>
                      <a:r>
                        <a:rPr kumimoji="1" lang="ja-JP" altLang="en-US" sz="800" dirty="0" smtClean="0"/>
                        <a:t>の対応により、未確定仕訳のデータ更新仕様が変わるため、</a:t>
                      </a:r>
                      <a:r>
                        <a:rPr kumimoji="1" lang="en-US" altLang="ja-JP" sz="800" dirty="0" smtClean="0"/>
                        <a:t>2021-06-01</a:t>
                      </a:r>
                      <a:r>
                        <a:rPr kumimoji="1" lang="ja-JP" altLang="en-US" sz="800" dirty="0" smtClean="0"/>
                        <a:t>版（</a:t>
                      </a:r>
                      <a:r>
                        <a:rPr kumimoji="1" lang="en-US" altLang="ja-JP" sz="800" dirty="0" smtClean="0"/>
                        <a:t>Ver.2.4.0</a:t>
                      </a:r>
                      <a:r>
                        <a:rPr kumimoji="1" lang="ja-JP" altLang="en-US" sz="800" dirty="0" smtClean="0"/>
                        <a:t>）へのバージョンアップは未確定仕訳が存在しないことが前提となります。チェックスクリプトで未確定仕訳がある会社が検出されなくなるまで［仕訳データ確定］を実行し、未確定仕訳が存在する会社がなくなったことを確認してからバージョンアップを行ってください。</a:t>
                      </a:r>
                    </a:p>
                    <a:p>
                      <a:r>
                        <a:rPr kumimoji="1" lang="ja-JP" altLang="en-US" sz="800" dirty="0" smtClean="0"/>
                        <a:t>スクリプトはイメージ内の「</a:t>
                      </a:r>
                      <a:r>
                        <a:rPr kumimoji="1" lang="en-US" altLang="ja-JP" sz="800" dirty="0" smtClean="0"/>
                        <a:t>Support\Scripts\01_</a:t>
                      </a:r>
                      <a:r>
                        <a:rPr kumimoji="1" lang="ja-JP" altLang="en-US" sz="800" dirty="0" smtClean="0"/>
                        <a:t>事前チェックスクリプト」フォルダに格納しています。</a:t>
                      </a:r>
                    </a:p>
                    <a:p>
                      <a:r>
                        <a:rPr kumimoji="1" lang="en-US" altLang="ja-JP" sz="800" b="1" dirty="0" smtClean="0">
                          <a:solidFill>
                            <a:srgbClr val="FF0000"/>
                          </a:solidFill>
                        </a:rPr>
                        <a:t>※</a:t>
                      </a:r>
                      <a:r>
                        <a:rPr kumimoji="1" lang="ja-JP" altLang="en-US" sz="800" b="1" dirty="0" smtClean="0">
                          <a:solidFill>
                            <a:srgbClr val="FF0000"/>
                          </a:solidFill>
                        </a:rPr>
                        <a:t>注意</a:t>
                      </a:r>
                      <a:r>
                        <a:rPr kumimoji="1" lang="en-US" altLang="ja-JP" sz="800" b="1" dirty="0" smtClean="0">
                          <a:solidFill>
                            <a:srgbClr val="FF0000"/>
                          </a:solidFill>
                        </a:rPr>
                        <a:t>※</a:t>
                      </a:r>
                    </a:p>
                    <a:p>
                      <a:r>
                        <a:rPr kumimoji="1" lang="ja-JP" altLang="en-US" sz="800" b="1" dirty="0" smtClean="0">
                          <a:solidFill>
                            <a:srgbClr val="FF0000"/>
                          </a:solidFill>
                        </a:rPr>
                        <a:t>未確定仕訳が存在していてもバージョンアップ自体は可能です。ただし、バージョンアップ後は旧バージョンで作成した未確定仕訳の再作成が行えなくなるため、必ず事前チェックスクリプトにより未確定仕訳が存在しないことをご確認の上、バージョンアップを実施してください。</a:t>
                      </a:r>
                    </a:p>
                    <a:p>
                      <a:r>
                        <a:rPr kumimoji="1" lang="ja-JP" altLang="en-US" sz="800" b="1" dirty="0" smtClean="0">
                          <a:solidFill>
                            <a:srgbClr val="FF0000"/>
                          </a:solidFill>
                        </a:rPr>
                        <a:t>詳しくは「</a:t>
                      </a:r>
                      <a:r>
                        <a:rPr kumimoji="1" lang="en-US" altLang="ja-JP" sz="800" b="1" dirty="0" smtClean="0">
                          <a:solidFill>
                            <a:srgbClr val="FF0000"/>
                          </a:solidFill>
                        </a:rPr>
                        <a:t>01_</a:t>
                      </a:r>
                      <a:r>
                        <a:rPr kumimoji="1" lang="ja-JP" altLang="en-US" sz="800" b="1" dirty="0" smtClean="0">
                          <a:solidFill>
                            <a:srgbClr val="FF0000"/>
                          </a:solidFill>
                        </a:rPr>
                        <a:t>事前チェックスクリプト」にある</a:t>
                      </a:r>
                      <a:r>
                        <a:rPr kumimoji="1" lang="en-US" altLang="ja-JP" sz="800" b="1" dirty="0" smtClean="0">
                          <a:solidFill>
                            <a:srgbClr val="FF0000"/>
                          </a:solidFill>
                        </a:rPr>
                        <a:t>Readme</a:t>
                      </a:r>
                      <a:r>
                        <a:rPr kumimoji="1" lang="ja-JP" altLang="en-US" sz="800" b="1" dirty="0" smtClean="0">
                          <a:solidFill>
                            <a:srgbClr val="FF0000"/>
                          </a:solidFill>
                        </a:rPr>
                        <a:t>を参照してください。</a:t>
                      </a:r>
                    </a:p>
                  </a:txBody>
                  <a:tcPr>
                    <a:solidFill>
                      <a:schemeClr val="bg1">
                        <a:lumMod val="95000"/>
                      </a:schemeClr>
                    </a:solidFill>
                  </a:tcPr>
                </a:tc>
                <a:extLst>
                  <a:ext uri="{0D108BD9-81ED-4DB2-BD59-A6C34878D82A}">
                    <a16:rowId xmlns:a16="http://schemas.microsoft.com/office/drawing/2014/main" val="3905541517"/>
                  </a:ext>
                </a:extLst>
              </a:tr>
              <a:tr h="1020860">
                <a:tc vMerge="1">
                  <a:txBody>
                    <a:bodyPr/>
                    <a:lstStyle/>
                    <a:p>
                      <a:endParaRPr kumimoji="1" lang="ja-JP" altLang="en-US" sz="800" dirty="0"/>
                    </a:p>
                  </a:txBody>
                  <a:tcPr>
                    <a:solidFill>
                      <a:schemeClr val="bg1">
                        <a:lumMod val="95000"/>
                      </a:schemeClr>
                    </a:solidFill>
                  </a:tcPr>
                </a:tc>
                <a:tc>
                  <a:txBody>
                    <a:bodyPr/>
                    <a:lstStyle/>
                    <a:p>
                      <a:r>
                        <a:rPr kumimoji="1" lang="en-US" altLang="ja-JP" sz="800" dirty="0"/>
                        <a:t>2</a:t>
                      </a:r>
                      <a:endParaRPr kumimoji="1" lang="ja-JP" altLang="en-US" sz="800" dirty="0"/>
                    </a:p>
                  </a:txBody>
                  <a:tcPr>
                    <a:solidFill>
                      <a:schemeClr val="bg1">
                        <a:lumMod val="95000"/>
                      </a:schemeClr>
                    </a:solidFill>
                  </a:tcPr>
                </a:tc>
                <a:tc>
                  <a:txBody>
                    <a:bodyPr/>
                    <a:lstStyle/>
                    <a:p>
                      <a:r>
                        <a:rPr kumimoji="1" lang="ja-JP" altLang="en-US" sz="800" dirty="0" smtClean="0"/>
                        <a:t>管理</a:t>
                      </a:r>
                      <a:r>
                        <a:rPr kumimoji="1" lang="en-US" altLang="ja-JP" sz="800" dirty="0" smtClean="0"/>
                        <a:t>ID</a:t>
                      </a:r>
                      <a:r>
                        <a:rPr kumimoji="1" lang="ja-JP" altLang="en-US" sz="800" dirty="0" smtClean="0"/>
                        <a:t>：</a:t>
                      </a:r>
                      <a:r>
                        <a:rPr kumimoji="1" lang="en-US" altLang="ja-JP" sz="800" dirty="0" smtClean="0"/>
                        <a:t>R0067522</a:t>
                      </a:r>
                      <a:r>
                        <a:rPr kumimoji="1" lang="ja-JP" altLang="en-US" sz="800" dirty="0" smtClean="0"/>
                        <a:t>の対応により、</a:t>
                      </a:r>
                      <a:r>
                        <a:rPr kumimoji="1" lang="en-US" altLang="ja-JP" sz="800" dirty="0" smtClean="0"/>
                        <a:t>2021-06-01</a:t>
                      </a:r>
                      <a:r>
                        <a:rPr kumimoji="1" lang="ja-JP" altLang="en-US" sz="800" dirty="0" smtClean="0"/>
                        <a:t>版（</a:t>
                      </a:r>
                      <a:r>
                        <a:rPr kumimoji="1" lang="en-US" altLang="ja-JP" sz="800" dirty="0" smtClean="0"/>
                        <a:t>Ver.2.4.0</a:t>
                      </a:r>
                      <a:r>
                        <a:rPr kumimoji="1" lang="ja-JP" altLang="en-US" sz="800" dirty="0" smtClean="0"/>
                        <a:t>）では［固定資産異動取消］を実施した資産の償却費仕訳に紐づく仕訳発生源レコードのデータ更新仕様が変わります。旧バージョンからバージョンアップを行うお客様においては「データ更新スクリプト」を提供していますので、</a:t>
                      </a:r>
                      <a:r>
                        <a:rPr kumimoji="1" lang="en-US" altLang="ja-JP" sz="800" dirty="0" smtClean="0"/>
                        <a:t>NX</a:t>
                      </a:r>
                      <a:r>
                        <a:rPr kumimoji="1" lang="ja-JP" altLang="en-US" sz="800" dirty="0" smtClean="0"/>
                        <a:t>固定資産管理のバージョンアップ後に必ずデータベースに対してスクリプトを実行してください。</a:t>
                      </a:r>
                    </a:p>
                    <a:p>
                      <a:r>
                        <a:rPr kumimoji="1" lang="ja-JP" altLang="en-US" sz="800" dirty="0" smtClean="0"/>
                        <a:t>スクリプトはイメージ内の「</a:t>
                      </a:r>
                      <a:r>
                        <a:rPr kumimoji="1" lang="en-US" altLang="ja-JP" sz="800" dirty="0" smtClean="0"/>
                        <a:t>Support\Scripts\02_</a:t>
                      </a:r>
                      <a:r>
                        <a:rPr kumimoji="1" lang="ja-JP" altLang="en-US" sz="800" dirty="0" smtClean="0"/>
                        <a:t>データ更新スクリプト」フォルダに格納しています。</a:t>
                      </a:r>
                    </a:p>
                    <a:p>
                      <a:r>
                        <a:rPr kumimoji="1" lang="en-US" altLang="ja-JP" sz="800" b="1" dirty="0" smtClean="0">
                          <a:solidFill>
                            <a:srgbClr val="FF0000"/>
                          </a:solidFill>
                        </a:rPr>
                        <a:t>※</a:t>
                      </a:r>
                      <a:r>
                        <a:rPr kumimoji="1" lang="ja-JP" altLang="en-US" sz="800" b="1" dirty="0" smtClean="0">
                          <a:solidFill>
                            <a:srgbClr val="FF0000"/>
                          </a:solidFill>
                        </a:rPr>
                        <a:t>注意</a:t>
                      </a:r>
                      <a:r>
                        <a:rPr kumimoji="1" lang="en-US" altLang="ja-JP" sz="800" b="1" dirty="0" smtClean="0">
                          <a:solidFill>
                            <a:srgbClr val="FF0000"/>
                          </a:solidFill>
                        </a:rPr>
                        <a:t>※</a:t>
                      </a:r>
                    </a:p>
                    <a:p>
                      <a:r>
                        <a:rPr kumimoji="1" lang="ja-JP" altLang="en-US" sz="800" b="1" dirty="0" smtClean="0">
                          <a:solidFill>
                            <a:srgbClr val="FF0000"/>
                          </a:solidFill>
                        </a:rPr>
                        <a:t>本スクリプトを実行せずに、過去月の異動に対して［固定資産異動取消］及び、［固定資産仕訳データ作成］を実行すると、正しく仕訳データが作成されない場合がありますので、必ずスクリプトを実行してください。</a:t>
                      </a:r>
                    </a:p>
                    <a:p>
                      <a:r>
                        <a:rPr kumimoji="1" lang="ja-JP" altLang="en-US" sz="800" b="1" dirty="0" smtClean="0">
                          <a:solidFill>
                            <a:srgbClr val="FF0000"/>
                          </a:solidFill>
                        </a:rPr>
                        <a:t>なお、未確定の仕訳データが存在する会社は、データ更新の対象外になりますので、「</a:t>
                      </a:r>
                      <a:r>
                        <a:rPr kumimoji="1" lang="en-US" altLang="ja-JP" sz="800" b="1" dirty="0" smtClean="0">
                          <a:solidFill>
                            <a:srgbClr val="FF0000"/>
                          </a:solidFill>
                        </a:rPr>
                        <a:t>01_</a:t>
                      </a:r>
                      <a:r>
                        <a:rPr kumimoji="1" lang="ja-JP" altLang="en-US" sz="800" b="1" dirty="0" smtClean="0">
                          <a:solidFill>
                            <a:srgbClr val="FF0000"/>
                          </a:solidFill>
                        </a:rPr>
                        <a:t>事前チェックスクリプト」をご活用の上、［仕訳データ確定］を実行してから、本スクリプトを実行してください。</a:t>
                      </a:r>
                    </a:p>
                    <a:p>
                      <a:r>
                        <a:rPr kumimoji="1" lang="en-US" altLang="ja-JP" sz="800" b="1" dirty="0" smtClean="0">
                          <a:solidFill>
                            <a:srgbClr val="FF0000"/>
                          </a:solidFill>
                        </a:rPr>
                        <a:t>NXFA0060(Ver.2.2.20)</a:t>
                      </a:r>
                      <a:r>
                        <a:rPr kumimoji="1" lang="ja-JP" altLang="en-US" sz="800" b="1" dirty="0" smtClean="0">
                          <a:solidFill>
                            <a:srgbClr val="FF0000"/>
                          </a:solidFill>
                        </a:rPr>
                        <a:t>または</a:t>
                      </a:r>
                      <a:r>
                        <a:rPr kumimoji="1" lang="en-US" altLang="ja-JP" sz="800" b="1" dirty="0" smtClean="0">
                          <a:solidFill>
                            <a:srgbClr val="FF0000"/>
                          </a:solidFill>
                        </a:rPr>
                        <a:t>NXFA0061(Ver.2.3.5)</a:t>
                      </a:r>
                      <a:r>
                        <a:rPr kumimoji="1" lang="ja-JP" altLang="en-US" sz="800" b="1" dirty="0" smtClean="0">
                          <a:solidFill>
                            <a:srgbClr val="FF0000"/>
                          </a:solidFill>
                        </a:rPr>
                        <a:t>パッチを適用して、データ更新スクリプトを実行している場合には、本バージョンで改めて実行する必要はありません。</a:t>
                      </a:r>
                    </a:p>
                    <a:p>
                      <a:r>
                        <a:rPr kumimoji="1" lang="ja-JP" altLang="en-US" sz="800" b="1" dirty="0" smtClean="0">
                          <a:solidFill>
                            <a:srgbClr val="FF0000"/>
                          </a:solidFill>
                        </a:rPr>
                        <a:t>詳しくは「</a:t>
                      </a:r>
                      <a:r>
                        <a:rPr kumimoji="1" lang="en-US" altLang="ja-JP" sz="800" b="1" dirty="0" smtClean="0">
                          <a:solidFill>
                            <a:srgbClr val="FF0000"/>
                          </a:solidFill>
                        </a:rPr>
                        <a:t>02_</a:t>
                      </a:r>
                      <a:r>
                        <a:rPr kumimoji="1" lang="ja-JP" altLang="en-US" sz="800" b="1" dirty="0" smtClean="0">
                          <a:solidFill>
                            <a:srgbClr val="FF0000"/>
                          </a:solidFill>
                        </a:rPr>
                        <a:t>データ更新スクリプト」にある</a:t>
                      </a:r>
                      <a:r>
                        <a:rPr kumimoji="1" lang="en-US" altLang="ja-JP" sz="800" b="1" dirty="0" smtClean="0">
                          <a:solidFill>
                            <a:srgbClr val="FF0000"/>
                          </a:solidFill>
                        </a:rPr>
                        <a:t>Readme</a:t>
                      </a:r>
                      <a:r>
                        <a:rPr kumimoji="1" lang="ja-JP" altLang="en-US" sz="800" b="1" dirty="0" smtClean="0">
                          <a:solidFill>
                            <a:srgbClr val="FF0000"/>
                          </a:solidFill>
                        </a:rPr>
                        <a:t>を参照してください。</a:t>
                      </a:r>
                    </a:p>
                  </a:txBody>
                  <a:tcPr>
                    <a:solidFill>
                      <a:schemeClr val="bg1">
                        <a:lumMod val="95000"/>
                      </a:schemeClr>
                    </a:solidFill>
                  </a:tcPr>
                </a:tc>
                <a:extLst>
                  <a:ext uri="{0D108BD9-81ED-4DB2-BD59-A6C34878D82A}">
                    <a16:rowId xmlns:a16="http://schemas.microsoft.com/office/drawing/2014/main" val="4044280090"/>
                  </a:ext>
                </a:extLst>
              </a:tr>
              <a:tr h="620523">
                <a:tc>
                  <a:txBody>
                    <a:bodyPr/>
                    <a:lstStyle/>
                    <a:p>
                      <a:r>
                        <a:rPr kumimoji="1" lang="ja-JP" altLang="en-US" sz="800" dirty="0" smtClean="0"/>
                        <a:t>建設仮勘定管理</a:t>
                      </a:r>
                      <a:endParaRPr kumimoji="1" lang="ja-JP" altLang="en-US" sz="800" dirty="0"/>
                    </a:p>
                  </a:txBody>
                  <a:tcPr>
                    <a:solidFill>
                      <a:schemeClr val="bg1">
                        <a:lumMod val="95000"/>
                      </a:schemeClr>
                    </a:solidFill>
                  </a:tcPr>
                </a:tc>
                <a:tc>
                  <a:txBody>
                    <a:bodyPr/>
                    <a:lstStyle/>
                    <a:p>
                      <a:r>
                        <a:rPr kumimoji="1" lang="en-US" altLang="ja-JP" sz="800" dirty="0"/>
                        <a:t>3</a:t>
                      </a:r>
                      <a:endParaRPr kumimoji="1" lang="ja-JP" altLang="en-US" sz="800"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t>管理</a:t>
                      </a:r>
                      <a:r>
                        <a:rPr kumimoji="1" lang="en-US" altLang="ja-JP" sz="800" dirty="0" smtClean="0"/>
                        <a:t>ID</a:t>
                      </a:r>
                      <a:r>
                        <a:rPr kumimoji="1" lang="ja-JP" altLang="en-US" sz="800" dirty="0" smtClean="0"/>
                        <a:t>：</a:t>
                      </a:r>
                      <a:r>
                        <a:rPr kumimoji="1" lang="en-US" altLang="ja-JP" sz="800" dirty="0" smtClean="0"/>
                        <a:t>R0076673</a:t>
                      </a:r>
                      <a:r>
                        <a:rPr kumimoji="1" lang="ja-JP" altLang="en-US" sz="800" dirty="0" smtClean="0"/>
                        <a:t>の対応により、</a:t>
                      </a:r>
                      <a:r>
                        <a:rPr kumimoji="1" lang="en-US" altLang="ja-JP" sz="800" dirty="0" smtClean="0"/>
                        <a:t>2021-06-01</a:t>
                      </a:r>
                      <a:r>
                        <a:rPr kumimoji="1" lang="ja-JP" altLang="en-US" sz="800" dirty="0" smtClean="0"/>
                        <a:t>版（</a:t>
                      </a:r>
                      <a:r>
                        <a:rPr kumimoji="1" lang="en-US" altLang="ja-JP" sz="800" dirty="0" smtClean="0"/>
                        <a:t>Ver.2.4.0</a:t>
                      </a:r>
                      <a:r>
                        <a:rPr kumimoji="1" lang="ja-JP" altLang="en-US" sz="800" dirty="0" smtClean="0"/>
                        <a:t>）では建仮明細履歴マスタ</a:t>
                      </a:r>
                      <a:r>
                        <a:rPr kumimoji="1" lang="en-US" altLang="ja-JP" sz="800" dirty="0" smtClean="0"/>
                        <a:t>(CPMEIREK)</a:t>
                      </a:r>
                      <a:r>
                        <a:rPr kumimoji="1" lang="ja-JP" altLang="en-US" sz="800" dirty="0" err="1" smtClean="0"/>
                        <a:t>、</a:t>
                      </a:r>
                      <a:r>
                        <a:rPr kumimoji="1" lang="ja-JP" altLang="en-US" sz="800" dirty="0" smtClean="0"/>
                        <a:t>建仮稟議履歴マスタ</a:t>
                      </a:r>
                      <a:r>
                        <a:rPr kumimoji="1" lang="en-US" altLang="ja-JP" sz="800" dirty="0" smtClean="0"/>
                        <a:t>(CPRINREK)</a:t>
                      </a:r>
                      <a:r>
                        <a:rPr kumimoji="1" lang="ja-JP" altLang="en-US" sz="800" dirty="0" smtClean="0"/>
                        <a:t>に「実行年」「実行月」が追加になりました。旧バージョンからバージョンアップを行うお客様においては追加項目に初期値を設定する「データ更新スクリプト」を提供していますので、</a:t>
                      </a:r>
                      <a:r>
                        <a:rPr kumimoji="1" lang="en-US" altLang="ja-JP" sz="800" dirty="0" smtClean="0"/>
                        <a:t>NX</a:t>
                      </a:r>
                      <a:r>
                        <a:rPr kumimoji="1" lang="ja-JP" altLang="en-US" sz="800" dirty="0" smtClean="0"/>
                        <a:t>建設仮勘定管理オプションのバージョンアップ後に必ずデータベースに対してスクリプトを実行してください。</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t>スクリプトはイメージ内の「</a:t>
                      </a:r>
                      <a:r>
                        <a:rPr kumimoji="1" lang="en-US" altLang="ja-JP" sz="800" dirty="0" smtClean="0"/>
                        <a:t>Support\Scripts\</a:t>
                      </a:r>
                      <a:r>
                        <a:rPr kumimoji="1" lang="ja-JP" altLang="en-US" sz="800" dirty="0" smtClean="0"/>
                        <a:t>データ更新スクリプト」フォルダに格納しています。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smtClean="0">
                          <a:solidFill>
                            <a:srgbClr val="FF0000"/>
                          </a:solidFill>
                        </a:rPr>
                        <a:t>※</a:t>
                      </a:r>
                      <a:r>
                        <a:rPr kumimoji="1" lang="ja-JP" altLang="en-US" sz="800" b="1" dirty="0" smtClean="0">
                          <a:solidFill>
                            <a:srgbClr val="FF0000"/>
                          </a:solidFill>
                        </a:rPr>
                        <a:t>注意</a:t>
                      </a:r>
                      <a:r>
                        <a:rPr kumimoji="1" lang="en-US" altLang="ja-JP" sz="800" b="1" dirty="0" smtClean="0">
                          <a:solidFill>
                            <a:srgbClr val="FF0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smtClean="0">
                          <a:solidFill>
                            <a:srgbClr val="FF0000"/>
                          </a:solidFill>
                        </a:rPr>
                        <a:t>本スクリプトを実行しない場合、旧バージョンで登録された建仮の異動データについては、［建仮増減表］に出力されません。</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smtClean="0">
                          <a:solidFill>
                            <a:srgbClr val="FF0000"/>
                          </a:solidFill>
                        </a:rPr>
                        <a:t>詳しくは「データ更新スクリプト」にある</a:t>
                      </a:r>
                      <a:r>
                        <a:rPr kumimoji="1" lang="en-US" altLang="ja-JP" sz="800" b="1" dirty="0" smtClean="0">
                          <a:solidFill>
                            <a:srgbClr val="FF0000"/>
                          </a:solidFill>
                        </a:rPr>
                        <a:t>Readme</a:t>
                      </a:r>
                      <a:r>
                        <a:rPr kumimoji="1" lang="ja-JP" altLang="en-US" sz="800" b="1" dirty="0" smtClean="0">
                          <a:solidFill>
                            <a:srgbClr val="FF0000"/>
                          </a:solidFill>
                        </a:rPr>
                        <a:t>を参照してください。</a:t>
                      </a:r>
                    </a:p>
                  </a:txBody>
                  <a:tcPr>
                    <a:solidFill>
                      <a:schemeClr val="bg1">
                        <a:lumMod val="95000"/>
                      </a:schemeClr>
                    </a:solidFill>
                  </a:tcPr>
                </a:tc>
                <a:extLst>
                  <a:ext uri="{0D108BD9-81ED-4DB2-BD59-A6C34878D82A}">
                    <a16:rowId xmlns:a16="http://schemas.microsoft.com/office/drawing/2014/main" val="1339585713"/>
                  </a:ext>
                </a:extLst>
              </a:tr>
            </a:tbl>
          </a:graphicData>
        </a:graphic>
      </p:graphicFrame>
      <p:sp>
        <p:nvSpPr>
          <p:cNvPr id="3" name="テキスト ボックス 2"/>
          <p:cNvSpPr txBox="1"/>
          <p:nvPr/>
        </p:nvSpPr>
        <p:spPr>
          <a:xfrm>
            <a:off x="179512" y="4625263"/>
            <a:ext cx="6192688" cy="253916"/>
          </a:xfrm>
          <a:prstGeom prst="rect">
            <a:avLst/>
          </a:prstGeom>
          <a:noFill/>
        </p:spPr>
        <p:txBody>
          <a:bodyPr wrap="square" rtlCol="0">
            <a:spAutoFit/>
          </a:bodyPr>
          <a:lstStyle/>
          <a:p>
            <a:r>
              <a:rPr kumimoji="1" lang="en-US" altLang="ja-JP" sz="1050" dirty="0" smtClean="0">
                <a:solidFill>
                  <a:schemeClr val="accent6"/>
                </a:solidFill>
                <a:latin typeface="Meiryo UI" panose="020B0604030504040204" pitchFamily="50" charset="-128"/>
                <a:ea typeface="Meiryo UI" panose="020B0604030504040204" pitchFamily="50" charset="-128"/>
              </a:rPr>
              <a:t>※</a:t>
            </a:r>
            <a:r>
              <a:rPr kumimoji="1" lang="ja-JP" altLang="en-US" sz="1050" dirty="0" smtClean="0">
                <a:solidFill>
                  <a:schemeClr val="accent6"/>
                </a:solidFill>
                <a:latin typeface="Meiryo UI" panose="020B0604030504040204" pitchFamily="50" charset="-128"/>
                <a:ea typeface="Meiryo UI" panose="020B0604030504040204" pitchFamily="50" charset="-128"/>
              </a:rPr>
              <a:t>管理</a:t>
            </a:r>
            <a:r>
              <a:rPr kumimoji="1" lang="en-US" altLang="ja-JP" sz="1050" dirty="0" smtClean="0">
                <a:solidFill>
                  <a:schemeClr val="accent6"/>
                </a:solidFill>
                <a:latin typeface="Meiryo UI" panose="020B0604030504040204" pitchFamily="50" charset="-128"/>
                <a:ea typeface="Meiryo UI" panose="020B0604030504040204" pitchFamily="50" charset="-128"/>
              </a:rPr>
              <a:t>ID</a:t>
            </a:r>
            <a:r>
              <a:rPr kumimoji="1" lang="ja-JP" altLang="en-US" sz="1050" dirty="0" smtClean="0">
                <a:solidFill>
                  <a:schemeClr val="accent6"/>
                </a:solidFill>
                <a:latin typeface="Meiryo UI" panose="020B0604030504040204" pitchFamily="50" charset="-128"/>
                <a:ea typeface="Meiryo UI" panose="020B0604030504040204" pitchFamily="50" charset="-128"/>
              </a:rPr>
              <a:t>の</a:t>
            </a:r>
            <a:r>
              <a:rPr lang="ja-JP" altLang="en-US" sz="1050" dirty="0" smtClean="0">
                <a:solidFill>
                  <a:schemeClr val="accent6"/>
                </a:solidFill>
                <a:latin typeface="Meiryo UI" panose="020B0604030504040204" pitchFamily="50" charset="-128"/>
                <a:ea typeface="Meiryo UI" panose="020B0604030504040204" pitchFamily="50" charset="-128"/>
              </a:rPr>
              <a:t>事象については「</a:t>
            </a:r>
            <a:r>
              <a:rPr lang="en-US" altLang="ja-JP" sz="1050" dirty="0" err="1" smtClean="0">
                <a:solidFill>
                  <a:schemeClr val="accent6"/>
                </a:solidFill>
                <a:latin typeface="Meiryo UI" panose="020B0604030504040204" pitchFamily="50" charset="-128"/>
                <a:ea typeface="Meiryo UI" panose="020B0604030504040204" pitchFamily="50" charset="-128"/>
              </a:rPr>
              <a:t>BugFix&amp;ReleaseInfo</a:t>
            </a:r>
            <a:r>
              <a:rPr lang="ja-JP" altLang="en-US" sz="1050" dirty="0" smtClean="0">
                <a:solidFill>
                  <a:schemeClr val="accent6"/>
                </a:solidFill>
                <a:latin typeface="Meiryo UI" panose="020B0604030504040204" pitchFamily="50" charset="-128"/>
                <a:ea typeface="Meiryo UI" panose="020B0604030504040204" pitchFamily="50" charset="-128"/>
              </a:rPr>
              <a:t>」をご確認ください。</a:t>
            </a:r>
            <a:endParaRPr kumimoji="1" lang="ja-JP" altLang="en-US" sz="1050" dirty="0">
              <a:solidFill>
                <a:schemeClr val="accent6"/>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1439215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733" y="1989686"/>
            <a:ext cx="3546184" cy="759663"/>
          </a:xfrm>
          <a:prstGeom prst="rect">
            <a:avLst/>
          </a:prstGeom>
        </p:spPr>
      </p:pic>
    </p:spTree>
    <p:extLst>
      <p:ext uri="{BB962C8B-B14F-4D97-AF65-F5344CB8AC3E}">
        <p14:creationId xmlns:p14="http://schemas.microsoft.com/office/powerpoint/2010/main" val="100724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明細紐付設定登録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24" name="角丸四角形 23"/>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41" name="図 40"/>
          <p:cNvPicPr>
            <a:picLocks noChangeAspect="1"/>
          </p:cNvPicPr>
          <p:nvPr/>
        </p:nvPicPr>
        <p:blipFill>
          <a:blip r:embed="rId2"/>
          <a:stretch>
            <a:fillRect/>
          </a:stretch>
        </p:blipFill>
        <p:spPr>
          <a:xfrm>
            <a:off x="539786" y="1182821"/>
            <a:ext cx="6768752" cy="3624103"/>
          </a:xfrm>
          <a:prstGeom prst="rect">
            <a:avLst/>
          </a:prstGeom>
        </p:spPr>
      </p:pic>
      <p:sp>
        <p:nvSpPr>
          <p:cNvPr id="46" name="線吹き出し 2 (枠付き) 45"/>
          <p:cNvSpPr/>
          <p:nvPr/>
        </p:nvSpPr>
        <p:spPr>
          <a:xfrm>
            <a:off x="3925630" y="2446078"/>
            <a:ext cx="4902497" cy="548794"/>
          </a:xfrm>
          <a:prstGeom prst="borderCallout2">
            <a:avLst>
              <a:gd name="adj1" fmla="val 39061"/>
              <a:gd name="adj2" fmla="val 279"/>
              <a:gd name="adj3" fmla="val 38649"/>
              <a:gd name="adj4" fmla="val -2289"/>
              <a:gd name="adj5" fmla="val 148851"/>
              <a:gd name="adj6" fmla="val -21553"/>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請求書の明細行単位で</a:t>
            </a:r>
            <a:r>
              <a:rPr lang="ja-JP" altLang="en-US" sz="1100" dirty="0">
                <a:solidFill>
                  <a:schemeClr val="bg1"/>
                </a:solidFill>
                <a:latin typeface="+mn-ea"/>
              </a:rPr>
              <a:t>紐付けを行うことで、柔軟な伝票作成に対応</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47" name="正方形/長方形 46"/>
          <p:cNvSpPr/>
          <p:nvPr/>
        </p:nvSpPr>
        <p:spPr>
          <a:xfrm>
            <a:off x="2267744" y="3255827"/>
            <a:ext cx="42484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endParaRPr lang="ja-JP" altLang="en-US" sz="900" b="1" dirty="0">
              <a:solidFill>
                <a:srgbClr val="FF0000"/>
              </a:solidFill>
              <a:latin typeface="メイリオ"/>
              <a:ea typeface="メイリオ"/>
            </a:endParaRPr>
          </a:p>
        </p:txBody>
      </p:sp>
      <p:sp>
        <p:nvSpPr>
          <p:cNvPr id="8" name="タイトル 3">
            <a:extLst>
              <a:ext uri="{FF2B5EF4-FFF2-40B4-BE49-F238E27FC236}">
                <a16:creationId xmlns:a16="http://schemas.microsoft.com/office/drawing/2014/main" id="{2F65D03F-25A4-4C0F-8295-CA8552FC469E}"/>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8D63294C-7CF8-4482-985C-E949FC1B2007}"/>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40408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78AE49ED-73EF-499C-8307-28EB0E7CF529}" type="slidenum">
              <a:rPr lang="ja-JP" altLang="en-US" smtClean="0"/>
              <a:pPr/>
              <a:t>2</a:t>
            </a:fld>
            <a:endParaRPr lang="ja-JP" altLang="en-US" dirty="0"/>
          </a:p>
        </p:txBody>
      </p:sp>
      <p:sp>
        <p:nvSpPr>
          <p:cNvPr id="3" name="フッター プレースホルダー 2"/>
          <p:cNvSpPr>
            <a:spLocks noGrp="1"/>
          </p:cNvSpPr>
          <p:nvPr>
            <p:ph type="ftr" sz="quarter" idx="11"/>
          </p:nvPr>
        </p:nvSpPr>
        <p:spPr/>
        <p:txBody>
          <a:bodyPr/>
          <a:lstStyle/>
          <a:p>
            <a:r>
              <a:rPr lang="en-US" altLang="ja-JP"/>
              <a:t>©SuperStream Inc. All rights reserved.</a:t>
            </a:r>
            <a:endParaRPr lang="ja-JP" altLang="en-US" dirty="0"/>
          </a:p>
        </p:txBody>
      </p:sp>
      <p:sp>
        <p:nvSpPr>
          <p:cNvPr id="4" name="タイトル 3"/>
          <p:cNvSpPr>
            <a:spLocks noGrp="1"/>
          </p:cNvSpPr>
          <p:nvPr>
            <p:ph type="title"/>
          </p:nvPr>
        </p:nvSpPr>
        <p:spPr/>
        <p:txBody>
          <a:bodyPr/>
          <a:lstStyle/>
          <a:p>
            <a:pPr>
              <a:lnSpc>
                <a:spcPct val="100000"/>
              </a:lnSpc>
            </a:pPr>
            <a:r>
              <a:rPr lang="en-US" altLang="ja-JP" sz="2400" dirty="0">
                <a:solidFill>
                  <a:schemeClr val="accent6"/>
                </a:solidFill>
              </a:rPr>
              <a:t>01</a:t>
            </a:r>
            <a:r>
              <a:rPr lang="en-US" altLang="ja-JP" sz="1600" dirty="0"/>
              <a:t/>
            </a:r>
            <a:br>
              <a:rPr lang="en-US" altLang="ja-JP" sz="1600" dirty="0"/>
            </a:br>
            <a:r>
              <a:rPr lang="en-US" altLang="ja-JP" sz="2400" dirty="0">
                <a:latin typeface="+mn-ea"/>
              </a:rPr>
              <a:t>SuperStream-NX </a:t>
            </a:r>
            <a:r>
              <a:rPr lang="ja-JP" altLang="en-US" sz="2400" dirty="0">
                <a:latin typeface="+mn-ea"/>
              </a:rPr>
              <a:t>統合会計</a:t>
            </a:r>
            <a:br>
              <a:rPr lang="ja-JP" altLang="en-US" sz="2400" dirty="0">
                <a:latin typeface="+mn-ea"/>
              </a:rPr>
            </a:br>
            <a:r>
              <a:rPr lang="en-US" altLang="ja-JP" sz="2400" dirty="0">
                <a:latin typeface="+mn-ea"/>
              </a:rPr>
              <a:t>2021-06-01</a:t>
            </a:r>
            <a:r>
              <a:rPr lang="ja-JP" altLang="en-US" sz="2400" dirty="0">
                <a:latin typeface="+mn-ea"/>
              </a:rPr>
              <a:t>版</a:t>
            </a:r>
            <a:r>
              <a:rPr lang="en-US" altLang="ja-JP" sz="2400" dirty="0">
                <a:latin typeface="+mn-ea"/>
              </a:rPr>
              <a:t/>
            </a:r>
            <a:br>
              <a:rPr lang="en-US" altLang="ja-JP" sz="2400" dirty="0">
                <a:latin typeface="+mn-ea"/>
              </a:rPr>
            </a:br>
            <a:r>
              <a:rPr lang="ja-JP" altLang="en-US" sz="2400" dirty="0">
                <a:latin typeface="+mn-ea"/>
              </a:rPr>
              <a:t>～機能追加・改善～</a:t>
            </a:r>
            <a:endParaRPr kumimoji="1" lang="ja-JP" altLang="en-US" dirty="0"/>
          </a:p>
        </p:txBody>
      </p:sp>
    </p:spTree>
    <p:extLst>
      <p:ext uri="{BB962C8B-B14F-4D97-AF65-F5344CB8AC3E}">
        <p14:creationId xmlns:p14="http://schemas.microsoft.com/office/powerpoint/2010/main" val="502490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20" name="図 19"/>
          <p:cNvPicPr>
            <a:picLocks noChangeAspect="1"/>
          </p:cNvPicPr>
          <p:nvPr/>
        </p:nvPicPr>
        <p:blipFill rotWithShape="1">
          <a:blip r:embed="rId2"/>
          <a:srcRect b="35686"/>
          <a:stretch/>
        </p:blipFill>
        <p:spPr>
          <a:xfrm>
            <a:off x="562541" y="1179382"/>
            <a:ext cx="6366667" cy="2076444"/>
          </a:xfrm>
          <a:prstGeom prst="rect">
            <a:avLst/>
          </a:prstGeom>
          <a:ln>
            <a:solidFill>
              <a:schemeClr val="bg1">
                <a:lumMod val="50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a:t>
            </a:r>
            <a:r>
              <a:rPr lang="ja-JP" altLang="en-US" sz="1400" b="1" dirty="0">
                <a:solidFill>
                  <a:schemeClr val="tx2"/>
                </a:solidFill>
              </a:rPr>
              <a:t>請求書一覧</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6" name="正方形/長方形 15"/>
          <p:cNvSpPr/>
          <p:nvPr/>
        </p:nvSpPr>
        <p:spPr>
          <a:xfrm>
            <a:off x="579090" y="1756270"/>
            <a:ext cx="2595060" cy="13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①</a:t>
            </a:r>
          </a:p>
        </p:txBody>
      </p:sp>
      <p:sp>
        <p:nvSpPr>
          <p:cNvPr id="15" name="正方形/長方形 14"/>
          <p:cNvSpPr/>
          <p:nvPr/>
        </p:nvSpPr>
        <p:spPr>
          <a:xfrm>
            <a:off x="3228197" y="2932274"/>
            <a:ext cx="1091775" cy="7195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pic>
        <p:nvPicPr>
          <p:cNvPr id="21" name="図 20"/>
          <p:cNvPicPr>
            <a:picLocks noChangeAspect="1"/>
          </p:cNvPicPr>
          <p:nvPr/>
        </p:nvPicPr>
        <p:blipFill rotWithShape="1">
          <a:blip r:embed="rId3"/>
          <a:srcRect b="44569"/>
          <a:stretch/>
        </p:blipFill>
        <p:spPr>
          <a:xfrm>
            <a:off x="1259632" y="1959682"/>
            <a:ext cx="6366667" cy="1789611"/>
          </a:xfrm>
          <a:prstGeom prst="rect">
            <a:avLst/>
          </a:prstGeom>
          <a:ln>
            <a:solidFill>
              <a:schemeClr val="bg1">
                <a:lumMod val="50000"/>
              </a:schemeClr>
            </a:solidFill>
          </a:ln>
        </p:spPr>
      </p:pic>
      <p:pic>
        <p:nvPicPr>
          <p:cNvPr id="24" name="図 23"/>
          <p:cNvPicPr>
            <a:picLocks noChangeAspect="1"/>
          </p:cNvPicPr>
          <p:nvPr/>
        </p:nvPicPr>
        <p:blipFill rotWithShape="1">
          <a:blip r:embed="rId4"/>
          <a:srcRect t="2" b="47748"/>
          <a:stretch/>
        </p:blipFill>
        <p:spPr>
          <a:xfrm>
            <a:off x="2339752" y="3069242"/>
            <a:ext cx="6366667" cy="1686963"/>
          </a:xfrm>
          <a:prstGeom prst="rect">
            <a:avLst/>
          </a:prstGeom>
          <a:ln>
            <a:solidFill>
              <a:schemeClr val="bg1">
                <a:lumMod val="50000"/>
              </a:schemeClr>
            </a:solidFill>
          </a:ln>
        </p:spPr>
      </p:pic>
      <p:sp>
        <p:nvSpPr>
          <p:cNvPr id="18" name="線吹き出し 2 (枠付き) 17"/>
          <p:cNvSpPr/>
          <p:nvPr/>
        </p:nvSpPr>
        <p:spPr>
          <a:xfrm>
            <a:off x="4109806" y="1671563"/>
            <a:ext cx="4494194" cy="484363"/>
          </a:xfrm>
          <a:prstGeom prst="borderCallout2">
            <a:avLst>
              <a:gd name="adj1" fmla="val 43949"/>
              <a:gd name="adj2" fmla="val -10"/>
              <a:gd name="adj3" fmla="val 44067"/>
              <a:gd name="adj4" fmla="val -6507"/>
              <a:gd name="adj5" fmla="val 28481"/>
              <a:gd name="adj6" fmla="val -10282"/>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①表示方法を指定できるよう対応（請求書単位／明細単位）</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②「明細単位」を選択した場合は、一覧に明細までを表示</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25" name="正方形/長方形 24"/>
          <p:cNvSpPr/>
          <p:nvPr/>
        </p:nvSpPr>
        <p:spPr>
          <a:xfrm>
            <a:off x="2448834" y="3753482"/>
            <a:ext cx="5219510" cy="985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900" b="1" dirty="0">
                <a:solidFill>
                  <a:srgbClr val="FF0000"/>
                </a:solidFill>
                <a:latin typeface="メイリオ"/>
                <a:ea typeface="メイリオ"/>
              </a:rPr>
              <a:t>②</a:t>
            </a:r>
          </a:p>
        </p:txBody>
      </p:sp>
      <p:sp>
        <p:nvSpPr>
          <p:cNvPr id="8" name="タイトル 3">
            <a:extLst>
              <a:ext uri="{FF2B5EF4-FFF2-40B4-BE49-F238E27FC236}">
                <a16:creationId xmlns:a16="http://schemas.microsoft.com/office/drawing/2014/main" id="{65144EFA-EE8A-4A38-89B7-B753C6F10B4A}"/>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C60A2ECF-0594-45E3-B04B-FC2175261FBB}"/>
              </a:ext>
            </a:extLst>
          </p:cNvPr>
          <p:cNvPicPr>
            <a:picLocks noChangeAspect="1"/>
          </p:cNvPicPr>
          <p:nvPr/>
        </p:nvPicPr>
        <p:blipFill>
          <a:blip r:embed="rId5"/>
          <a:stretch>
            <a:fillRect/>
          </a:stretch>
        </p:blipFill>
        <p:spPr>
          <a:xfrm>
            <a:off x="7608514" y="39501"/>
            <a:ext cx="1457325" cy="371475"/>
          </a:xfrm>
          <a:prstGeom prst="rect">
            <a:avLst/>
          </a:prstGeom>
        </p:spPr>
      </p:pic>
    </p:spTree>
    <p:extLst>
      <p:ext uri="{BB962C8B-B14F-4D97-AF65-F5344CB8AC3E}">
        <p14:creationId xmlns:p14="http://schemas.microsoft.com/office/powerpoint/2010/main" val="59153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a:t>
            </a:r>
            <a:r>
              <a:rPr lang="ja-JP" altLang="en-US" sz="1400" b="1" dirty="0">
                <a:solidFill>
                  <a:schemeClr val="tx2"/>
                </a:solidFill>
              </a:rPr>
              <a:t>支払伝票作成</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pic>
        <p:nvPicPr>
          <p:cNvPr id="10" name="図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03598"/>
            <a:ext cx="6300700" cy="3539222"/>
          </a:xfrm>
          <a:prstGeom prst="rect">
            <a:avLst/>
          </a:prstGeom>
          <a:noFill/>
          <a:extLst>
            <a:ext uri="{909E8E84-426E-40DD-AFC4-6F175D3DCCD1}">
              <a14:hiddenFill xmlns:a14="http://schemas.microsoft.com/office/drawing/2010/main">
                <a:solidFill>
                  <a:srgbClr val="FFFFFF"/>
                </a:solidFill>
              </a14:hiddenFill>
            </a:ext>
          </a:extLst>
        </p:spPr>
      </p:pic>
      <p:sp>
        <p:nvSpPr>
          <p:cNvPr id="18" name="線吹き出し 2 (枠付き) 17"/>
          <p:cNvSpPr/>
          <p:nvPr/>
        </p:nvSpPr>
        <p:spPr>
          <a:xfrm>
            <a:off x="4471780" y="3895117"/>
            <a:ext cx="4104456" cy="359377"/>
          </a:xfrm>
          <a:prstGeom prst="borderCallout2">
            <a:avLst>
              <a:gd name="adj1" fmla="val 42508"/>
              <a:gd name="adj2" fmla="val 456"/>
              <a:gd name="adj3" fmla="val 42944"/>
              <a:gd name="adj4" fmla="val -6881"/>
              <a:gd name="adj5" fmla="val -6539"/>
              <a:gd name="adj6" fmla="val -9992"/>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明細紐付設定登録に登録した条件で科目が紐付きます</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8" name="タイトル 3">
            <a:extLst>
              <a:ext uri="{FF2B5EF4-FFF2-40B4-BE49-F238E27FC236}">
                <a16:creationId xmlns:a16="http://schemas.microsoft.com/office/drawing/2014/main" id="{BD43B034-E91B-45BF-9E6E-86CF8E97639F}"/>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04C27BA6-9CB3-4872-AD49-49FB58BA6449}"/>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599233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AI-OCR</a:t>
            </a:r>
            <a:r>
              <a:rPr lang="ja-JP" altLang="en-US" sz="1400" b="1" dirty="0">
                <a:solidFill>
                  <a:schemeClr val="tx2"/>
                </a:solidFill>
              </a:rPr>
              <a:t>連携バッチツール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graphicFrame>
        <p:nvGraphicFramePr>
          <p:cNvPr id="8" name="表 7"/>
          <p:cNvGraphicFramePr>
            <a:graphicFrameLocks noGrp="1"/>
          </p:cNvGraphicFramePr>
          <p:nvPr/>
        </p:nvGraphicFramePr>
        <p:xfrm>
          <a:off x="503548" y="1779662"/>
          <a:ext cx="7812908" cy="2651760"/>
        </p:xfrm>
        <a:graphic>
          <a:graphicData uri="http://schemas.openxmlformats.org/drawingml/2006/table">
            <a:tbl>
              <a:tblPr firstRow="1" bandRow="1">
                <a:tableStyleId>{21E4AEA4-8DFA-4A89-87EB-49C32662AFE0}</a:tableStyleId>
              </a:tblPr>
              <a:tblGrid>
                <a:gridCol w="1188132">
                  <a:extLst>
                    <a:ext uri="{9D8B030D-6E8A-4147-A177-3AD203B41FA5}">
                      <a16:colId xmlns:a16="http://schemas.microsoft.com/office/drawing/2014/main" val="2211170008"/>
                    </a:ext>
                  </a:extLst>
                </a:gridCol>
                <a:gridCol w="1512168">
                  <a:extLst>
                    <a:ext uri="{9D8B030D-6E8A-4147-A177-3AD203B41FA5}">
                      <a16:colId xmlns:a16="http://schemas.microsoft.com/office/drawing/2014/main" val="2393910139"/>
                    </a:ext>
                  </a:extLst>
                </a:gridCol>
                <a:gridCol w="1800200">
                  <a:extLst>
                    <a:ext uri="{9D8B030D-6E8A-4147-A177-3AD203B41FA5}">
                      <a16:colId xmlns:a16="http://schemas.microsoft.com/office/drawing/2014/main" val="3683502192"/>
                    </a:ext>
                  </a:extLst>
                </a:gridCol>
                <a:gridCol w="3312408">
                  <a:extLst>
                    <a:ext uri="{9D8B030D-6E8A-4147-A177-3AD203B41FA5}">
                      <a16:colId xmlns:a16="http://schemas.microsoft.com/office/drawing/2014/main" val="1789321285"/>
                    </a:ext>
                  </a:extLst>
                </a:gridCol>
              </a:tblGrid>
              <a:tr h="214524">
                <a:tc>
                  <a:txBody>
                    <a:bodyPr/>
                    <a:lstStyle/>
                    <a:p>
                      <a:r>
                        <a:rPr kumimoji="1" lang="ja-JP" altLang="en-US" sz="900" dirty="0">
                          <a:latin typeface="+mn-ea"/>
                          <a:ea typeface="+mn-ea"/>
                        </a:rPr>
                        <a:t>値</a:t>
                      </a:r>
                    </a:p>
                  </a:txBody>
                  <a:tcPr/>
                </a:tc>
                <a:tc gridSpan="3">
                  <a:txBody>
                    <a:bodyPr/>
                    <a:lstStyle/>
                    <a:p>
                      <a:r>
                        <a:rPr kumimoji="1" lang="ja-JP" altLang="en-US" sz="900" dirty="0">
                          <a:latin typeface="+mn-ea"/>
                          <a:ea typeface="+mn-ea"/>
                        </a:rPr>
                        <a:t>説明</a:t>
                      </a:r>
                    </a:p>
                  </a:txBody>
                  <a:tcPr>
                    <a:lnR w="12700" cap="flat" cmpd="sng" algn="ctr">
                      <a:solidFill>
                        <a:schemeClr val="bg1"/>
                      </a:solidFill>
                      <a:prstDash val="solid"/>
                      <a:round/>
                      <a:headEnd type="none" w="med" len="med"/>
                      <a:tailEnd type="none" w="med" len="med"/>
                    </a:lnR>
                  </a:tcPr>
                </a:tc>
                <a:tc hMerge="1">
                  <a:txBody>
                    <a:bodyPr/>
                    <a:lstStyle/>
                    <a:p>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hMerge="1">
                  <a:txBody>
                    <a:bodyPr/>
                    <a:lstStyle/>
                    <a:p>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203448">
                <a:tc>
                  <a:txBody>
                    <a:bodyPr/>
                    <a:lstStyle/>
                    <a:p>
                      <a:r>
                        <a:rPr kumimoji="1" lang="en-US" altLang="ja-JP" sz="900" dirty="0">
                          <a:latin typeface="+mn-ea"/>
                          <a:ea typeface="+mn-ea"/>
                        </a:rPr>
                        <a:t>NX</a:t>
                      </a:r>
                      <a:r>
                        <a:rPr kumimoji="1" lang="ja-JP" altLang="en-US" sz="900" dirty="0">
                          <a:latin typeface="+mn-ea"/>
                          <a:ea typeface="+mn-ea"/>
                        </a:rPr>
                        <a:t>ロケーション</a:t>
                      </a:r>
                    </a:p>
                  </a:txBody>
                  <a:tcPr/>
                </a:tc>
                <a:tc gridSpan="3">
                  <a:txBody>
                    <a:bodyPr/>
                    <a:lstStyle/>
                    <a:p>
                      <a:r>
                        <a:rPr kumimoji="1" lang="en-US" altLang="ja-JP" sz="900" dirty="0">
                          <a:latin typeface="+mn-ea"/>
                          <a:ea typeface="+mn-ea"/>
                        </a:rPr>
                        <a:t>NX </a:t>
                      </a:r>
                      <a:r>
                        <a:rPr kumimoji="1" lang="ja-JP" altLang="en-US" sz="900" dirty="0">
                          <a:latin typeface="+mn-ea"/>
                          <a:ea typeface="+mn-ea"/>
                        </a:rPr>
                        <a:t>サーバーモジュールの場所 </a:t>
                      </a:r>
                      <a:r>
                        <a:rPr kumimoji="1" lang="en-US" altLang="ja-JP" sz="900" dirty="0">
                          <a:latin typeface="+mn-ea"/>
                          <a:ea typeface="+mn-ea"/>
                        </a:rPr>
                        <a:t>&lt;</a:t>
                      </a:r>
                      <a:r>
                        <a:rPr kumimoji="1" lang="ja-JP" altLang="en-US" sz="900" dirty="0">
                          <a:latin typeface="+mn-ea"/>
                          <a:ea typeface="+mn-ea"/>
                        </a:rPr>
                        <a:t>ホスト名</a:t>
                      </a:r>
                      <a:r>
                        <a:rPr kumimoji="1" lang="en-US" altLang="ja-JP" sz="900" dirty="0">
                          <a:latin typeface="+mn-ea"/>
                          <a:ea typeface="+mn-ea"/>
                        </a:rPr>
                        <a:t>&gt;/&lt;</a:t>
                      </a:r>
                      <a:r>
                        <a:rPr kumimoji="1" lang="ja-JP" altLang="en-US" sz="900" dirty="0">
                          <a:latin typeface="+mn-ea"/>
                          <a:ea typeface="+mn-ea"/>
                        </a:rPr>
                        <a:t>サイト名</a:t>
                      </a:r>
                      <a:r>
                        <a:rPr kumimoji="1" lang="en-US" altLang="ja-JP" sz="900" dirty="0">
                          <a:latin typeface="+mn-ea"/>
                          <a:ea typeface="+mn-ea"/>
                        </a:rPr>
                        <a:t>&gt;</a:t>
                      </a:r>
                      <a:endParaRPr kumimoji="1" lang="ja-JP" altLang="en-US" sz="900" dirty="0">
                        <a:latin typeface="+mn-ea"/>
                        <a:ea typeface="+mn-ea"/>
                      </a:endParaRPr>
                    </a:p>
                  </a:txBody>
                  <a:tcPr/>
                </a:tc>
                <a:tc hMerge="1">
                  <a:txBody>
                    <a:bodyPr/>
                    <a:lstStyle/>
                    <a:p>
                      <a:endParaRPr kumimoji="1" lang="ja-JP" altLang="en-US" sz="1000" dirty="0">
                        <a:latin typeface="+mn-ea"/>
                        <a:ea typeface="+mn-ea"/>
                      </a:endParaRPr>
                    </a:p>
                  </a:txBody>
                  <a:tcPr/>
                </a:tc>
                <a:tc hMerge="1">
                  <a:txBody>
                    <a:bodyPr/>
                    <a:lstStyle/>
                    <a:p>
                      <a:endParaRPr kumimoji="1" lang="ja-JP" altLang="en-US" sz="1000" dirty="0">
                        <a:latin typeface="+mn-ea"/>
                        <a:ea typeface="+mn-ea"/>
                      </a:endParaRPr>
                    </a:p>
                  </a:txBody>
                  <a:tcPr/>
                </a:tc>
                <a:extLst>
                  <a:ext uri="{0D108BD9-81ED-4DB2-BD59-A6C34878D82A}">
                    <a16:rowId xmlns:a16="http://schemas.microsoft.com/office/drawing/2014/main" val="3937712758"/>
                  </a:ext>
                </a:extLst>
              </a:tr>
              <a:tr h="214524">
                <a:tc>
                  <a:txBody>
                    <a:bodyPr/>
                    <a:lstStyle/>
                    <a:p>
                      <a:r>
                        <a:rPr kumimoji="1" lang="ja-JP" altLang="en-US" sz="900" dirty="0">
                          <a:latin typeface="+mn-ea"/>
                          <a:ea typeface="+mn-ea"/>
                        </a:rPr>
                        <a:t>読込種類</a:t>
                      </a:r>
                    </a:p>
                  </a:txBody>
                  <a:tcPr/>
                </a:tc>
                <a:tc gridSpan="3">
                  <a:txBody>
                    <a:bodyPr/>
                    <a:lstStyle/>
                    <a:p>
                      <a:r>
                        <a:rPr kumimoji="1" lang="en-US" altLang="ja-JP" sz="900" dirty="0">
                          <a:latin typeface="+mn-ea"/>
                          <a:ea typeface="+mn-ea"/>
                        </a:rPr>
                        <a:t>1</a:t>
                      </a:r>
                      <a:r>
                        <a:rPr kumimoji="1" lang="ja-JP" altLang="en-US" sz="900" dirty="0">
                          <a:latin typeface="+mn-ea"/>
                          <a:ea typeface="+mn-ea"/>
                        </a:rPr>
                        <a:t>：請求書</a:t>
                      </a:r>
                    </a:p>
                  </a:txBody>
                  <a:tcPr/>
                </a:tc>
                <a:tc hMerge="1">
                  <a:txBody>
                    <a:bodyPr/>
                    <a:lstStyle/>
                    <a:p>
                      <a:endParaRPr kumimoji="1" lang="ja-JP" altLang="en-US" sz="1000" dirty="0">
                        <a:latin typeface="+mn-ea"/>
                        <a:ea typeface="+mn-ea"/>
                      </a:endParaRPr>
                    </a:p>
                  </a:txBody>
                  <a:tcPr/>
                </a:tc>
                <a:tc hMerge="1">
                  <a:txBody>
                    <a:bodyPr/>
                    <a:lstStyle/>
                    <a:p>
                      <a:endParaRPr kumimoji="1" lang="ja-JP" altLang="en-US" sz="1000" dirty="0">
                        <a:latin typeface="+mn-ea"/>
                        <a:ea typeface="+mn-ea"/>
                      </a:endParaRPr>
                    </a:p>
                  </a:txBody>
                  <a:tcPr/>
                </a:tc>
                <a:extLst>
                  <a:ext uri="{0D108BD9-81ED-4DB2-BD59-A6C34878D82A}">
                    <a16:rowId xmlns:a16="http://schemas.microsoft.com/office/drawing/2014/main" val="2945080003"/>
                  </a:ext>
                </a:extLst>
              </a:tr>
              <a:tr h="2145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ea"/>
                          <a:ea typeface="+mn-ea"/>
                        </a:rPr>
                        <a:t>会社コード</a:t>
                      </a:r>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n-ea"/>
                          <a:ea typeface="+mn-ea"/>
                        </a:rPr>
                        <a:t>ログイン先の会社コード</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mn-ea"/>
                        <a:ea typeface="+mn-ea"/>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latin typeface="+mn-ea"/>
                        <a:ea typeface="+mn-ea"/>
                      </a:endParaRPr>
                    </a:p>
                  </a:txBody>
                  <a:tcPr/>
                </a:tc>
                <a:extLst>
                  <a:ext uri="{0D108BD9-81ED-4DB2-BD59-A6C34878D82A}">
                    <a16:rowId xmlns:a16="http://schemas.microsoft.com/office/drawing/2014/main" val="2286974158"/>
                  </a:ext>
                </a:extLst>
              </a:tr>
              <a:tr h="214524">
                <a:tc>
                  <a:txBody>
                    <a:bodyPr/>
                    <a:lstStyle/>
                    <a:p>
                      <a:r>
                        <a:rPr kumimoji="1" lang="ja-JP" altLang="en-US" sz="900" dirty="0">
                          <a:latin typeface="+mn-ea"/>
                          <a:ea typeface="+mn-ea"/>
                        </a:rPr>
                        <a:t>ユーザー</a:t>
                      </a:r>
                      <a:r>
                        <a:rPr kumimoji="1" lang="en-US" altLang="ja-JP" sz="900" dirty="0">
                          <a:latin typeface="+mn-ea"/>
                          <a:ea typeface="+mn-ea"/>
                        </a:rPr>
                        <a:t>ID</a:t>
                      </a:r>
                      <a:endParaRPr kumimoji="1" lang="ja-JP" altLang="en-US" sz="900" dirty="0">
                        <a:latin typeface="+mn-ea"/>
                        <a:ea typeface="+mn-ea"/>
                      </a:endParaRPr>
                    </a:p>
                  </a:txBody>
                  <a:tcPr/>
                </a:tc>
                <a:tc gridSpan="3">
                  <a:txBody>
                    <a:bodyPr/>
                    <a:lstStyle/>
                    <a:p>
                      <a:r>
                        <a:rPr kumimoji="1" lang="ja-JP" altLang="en-US" sz="900" dirty="0">
                          <a:latin typeface="+mn-ea"/>
                          <a:ea typeface="+mn-ea"/>
                        </a:rPr>
                        <a:t>ログイン先のユーザー</a:t>
                      </a:r>
                      <a:r>
                        <a:rPr kumimoji="1" lang="en-US" altLang="ja-JP" sz="900" dirty="0">
                          <a:latin typeface="+mn-ea"/>
                          <a:ea typeface="+mn-ea"/>
                        </a:rPr>
                        <a:t>ID</a:t>
                      </a:r>
                      <a:endParaRPr kumimoji="1" lang="ja-JP" altLang="en-US" sz="900" dirty="0">
                        <a:latin typeface="+mn-ea"/>
                        <a:ea typeface="+mn-ea"/>
                      </a:endParaRPr>
                    </a:p>
                  </a:txBody>
                  <a:tcPr/>
                </a:tc>
                <a:tc hMerge="1">
                  <a:txBody>
                    <a:bodyPr/>
                    <a:lstStyle/>
                    <a:p>
                      <a:endParaRPr kumimoji="1" lang="ja-JP" altLang="en-US" sz="1000" dirty="0">
                        <a:latin typeface="+mn-ea"/>
                        <a:ea typeface="+mn-ea"/>
                      </a:endParaRPr>
                    </a:p>
                  </a:txBody>
                  <a:tcPr/>
                </a:tc>
                <a:tc hMerge="1">
                  <a:txBody>
                    <a:bodyPr/>
                    <a:lstStyle/>
                    <a:p>
                      <a:endParaRPr kumimoji="1" lang="ja-JP" altLang="en-US" sz="1000" dirty="0">
                        <a:latin typeface="+mn-ea"/>
                        <a:ea typeface="+mn-ea"/>
                      </a:endParaRPr>
                    </a:p>
                  </a:txBody>
                  <a:tcPr/>
                </a:tc>
                <a:extLst>
                  <a:ext uri="{0D108BD9-81ED-4DB2-BD59-A6C34878D82A}">
                    <a16:rowId xmlns:a16="http://schemas.microsoft.com/office/drawing/2014/main" val="2003785691"/>
                  </a:ext>
                </a:extLst>
              </a:tr>
              <a:tr h="214524">
                <a:tc>
                  <a:txBody>
                    <a:bodyPr/>
                    <a:lstStyle/>
                    <a:p>
                      <a:r>
                        <a:rPr kumimoji="1" lang="ja-JP" altLang="en-US" sz="900" dirty="0">
                          <a:latin typeface="+mn-ea"/>
                          <a:ea typeface="+mn-ea"/>
                        </a:rPr>
                        <a:t>パスワード</a:t>
                      </a:r>
                    </a:p>
                  </a:txBody>
                  <a:tcPr/>
                </a:tc>
                <a:tc gridSpan="3">
                  <a:txBody>
                    <a:bodyPr/>
                    <a:lstStyle/>
                    <a:p>
                      <a:r>
                        <a:rPr kumimoji="1" lang="ja-JP" altLang="en-US" sz="900" dirty="0">
                          <a:latin typeface="+mn-ea"/>
                          <a:ea typeface="+mn-ea"/>
                        </a:rPr>
                        <a:t>ログイン先のユーザーパスワード</a:t>
                      </a:r>
                    </a:p>
                  </a:txBody>
                  <a:tcPr/>
                </a:tc>
                <a:tc hMerge="1">
                  <a:txBody>
                    <a:bodyPr/>
                    <a:lstStyle/>
                    <a:p>
                      <a:endParaRPr kumimoji="1" lang="ja-JP" altLang="en-US" sz="1000" dirty="0">
                        <a:latin typeface="+mn-ea"/>
                        <a:ea typeface="+mn-ea"/>
                      </a:endParaRPr>
                    </a:p>
                  </a:txBody>
                  <a:tcPr/>
                </a:tc>
                <a:tc hMerge="1">
                  <a:txBody>
                    <a:bodyPr/>
                    <a:lstStyle/>
                    <a:p>
                      <a:endParaRPr kumimoji="1" lang="ja-JP" altLang="en-US" sz="1000" dirty="0">
                        <a:latin typeface="+mn-ea"/>
                        <a:ea typeface="+mn-ea"/>
                      </a:endParaRPr>
                    </a:p>
                  </a:txBody>
                  <a:tcPr/>
                </a:tc>
                <a:extLst>
                  <a:ext uri="{0D108BD9-81ED-4DB2-BD59-A6C34878D82A}">
                    <a16:rowId xmlns:a16="http://schemas.microsoft.com/office/drawing/2014/main" val="1142508226"/>
                  </a:ext>
                </a:extLst>
              </a:tr>
              <a:tr h="214524">
                <a:tc>
                  <a:txBody>
                    <a:bodyPr/>
                    <a:lstStyle/>
                    <a:p>
                      <a:r>
                        <a:rPr kumimoji="1" lang="ja-JP" altLang="en-US" sz="900" dirty="0">
                          <a:latin typeface="+mn-ea"/>
                          <a:ea typeface="+mn-ea"/>
                        </a:rPr>
                        <a:t>ログイン日付</a:t>
                      </a:r>
                      <a:endParaRPr kumimoji="1" lang="en-US" altLang="ja-JP" sz="900" dirty="0">
                        <a:latin typeface="+mn-ea"/>
                        <a:ea typeface="+mn-ea"/>
                      </a:endParaRPr>
                    </a:p>
                  </a:txBody>
                  <a:tcPr/>
                </a:tc>
                <a:tc gridSpan="3">
                  <a:txBody>
                    <a:bodyPr/>
                    <a:lstStyle/>
                    <a:p>
                      <a:r>
                        <a:rPr kumimoji="1" lang="ja-JP" altLang="en-US" sz="900" dirty="0">
                          <a:latin typeface="+mn-ea"/>
                          <a:ea typeface="+mn-ea"/>
                        </a:rPr>
                        <a:t>ログイン日付 </a:t>
                      </a:r>
                      <a:r>
                        <a:rPr kumimoji="1" lang="en-US" altLang="ja-JP" sz="900" dirty="0">
                          <a:latin typeface="+mn-ea"/>
                          <a:ea typeface="+mn-ea"/>
                        </a:rPr>
                        <a:t>&lt;</a:t>
                      </a:r>
                      <a:r>
                        <a:rPr kumimoji="1" lang="en-US" altLang="ja-JP" sz="900" dirty="0" err="1">
                          <a:latin typeface="+mn-ea"/>
                          <a:ea typeface="+mn-ea"/>
                        </a:rPr>
                        <a:t>yyyy</a:t>
                      </a:r>
                      <a:r>
                        <a:rPr kumimoji="1" lang="en-US" altLang="ja-JP" sz="900" dirty="0">
                          <a:latin typeface="+mn-ea"/>
                          <a:ea typeface="+mn-ea"/>
                        </a:rPr>
                        <a:t>/mm/</a:t>
                      </a:r>
                      <a:r>
                        <a:rPr kumimoji="1" lang="en-US" altLang="ja-JP" sz="900" dirty="0" err="1">
                          <a:latin typeface="+mn-ea"/>
                          <a:ea typeface="+mn-ea"/>
                        </a:rPr>
                        <a:t>dd</a:t>
                      </a:r>
                      <a:r>
                        <a:rPr kumimoji="1" lang="en-US" altLang="ja-JP" sz="900" dirty="0">
                          <a:latin typeface="+mn-ea"/>
                          <a:ea typeface="+mn-ea"/>
                        </a:rPr>
                        <a:t>&gt;</a:t>
                      </a:r>
                    </a:p>
                  </a:txBody>
                  <a:tcPr/>
                </a:tc>
                <a:tc hMerge="1">
                  <a:txBody>
                    <a:bodyPr/>
                    <a:lstStyle/>
                    <a:p>
                      <a:endParaRPr kumimoji="1" lang="en-US" altLang="ja-JP" sz="1000" dirty="0">
                        <a:latin typeface="+mn-ea"/>
                        <a:ea typeface="+mn-ea"/>
                      </a:endParaRPr>
                    </a:p>
                  </a:txBody>
                  <a:tcPr/>
                </a:tc>
                <a:tc hMerge="1">
                  <a:txBody>
                    <a:bodyPr/>
                    <a:lstStyle/>
                    <a:p>
                      <a:endParaRPr kumimoji="1" lang="en-US" altLang="ja-JP" sz="1000" dirty="0">
                        <a:latin typeface="+mn-ea"/>
                        <a:ea typeface="+mn-ea"/>
                      </a:endParaRPr>
                    </a:p>
                  </a:txBody>
                  <a:tcPr/>
                </a:tc>
                <a:extLst>
                  <a:ext uri="{0D108BD9-81ED-4DB2-BD59-A6C34878D82A}">
                    <a16:rowId xmlns:a16="http://schemas.microsoft.com/office/drawing/2014/main" val="2564405074"/>
                  </a:ext>
                </a:extLst>
              </a:tr>
              <a:tr h="214524">
                <a:tc>
                  <a:txBody>
                    <a:bodyPr/>
                    <a:lstStyle/>
                    <a:p>
                      <a:r>
                        <a:rPr kumimoji="1" lang="ja-JP" altLang="en-US" sz="900" b="1" dirty="0">
                          <a:solidFill>
                            <a:srgbClr val="FF0000"/>
                          </a:solidFill>
                          <a:latin typeface="+mn-ea"/>
                          <a:ea typeface="+mn-ea"/>
                        </a:rPr>
                        <a:t>解析タイプ</a:t>
                      </a:r>
                      <a:endParaRPr kumimoji="1" lang="en-US" altLang="ja-JP" sz="900" b="1" dirty="0">
                        <a:solidFill>
                          <a:srgbClr val="FF0000"/>
                        </a:solidFill>
                        <a:latin typeface="+mn-ea"/>
                        <a:ea typeface="+mn-ea"/>
                      </a:endParaRPr>
                    </a:p>
                  </a:txBody>
                  <a:tcPr/>
                </a:tc>
                <a:tc gridSpan="3">
                  <a:txBody>
                    <a:bodyPr/>
                    <a:lstStyle/>
                    <a:p>
                      <a:r>
                        <a:rPr kumimoji="1" lang="en-US" altLang="ja-JP" sz="900" b="1" dirty="0">
                          <a:solidFill>
                            <a:srgbClr val="FF0000"/>
                          </a:solidFill>
                          <a:latin typeface="+mn-ea"/>
                          <a:ea typeface="+mn-ea"/>
                        </a:rPr>
                        <a:t>1</a:t>
                      </a:r>
                      <a:r>
                        <a:rPr kumimoji="1" lang="ja-JP" altLang="en-US" sz="900" b="1" dirty="0">
                          <a:solidFill>
                            <a:srgbClr val="FF0000"/>
                          </a:solidFill>
                          <a:latin typeface="+mn-ea"/>
                          <a:ea typeface="+mn-ea"/>
                        </a:rPr>
                        <a:t>：ヘッダのみ、</a:t>
                      </a:r>
                      <a:r>
                        <a:rPr kumimoji="1" lang="en-US" altLang="ja-JP" sz="900" b="1" dirty="0">
                          <a:solidFill>
                            <a:srgbClr val="FF0000"/>
                          </a:solidFill>
                          <a:latin typeface="+mn-ea"/>
                          <a:ea typeface="+mn-ea"/>
                        </a:rPr>
                        <a:t>2</a:t>
                      </a:r>
                      <a:r>
                        <a:rPr kumimoji="1" lang="ja-JP" altLang="en-US" sz="900" b="1" dirty="0">
                          <a:solidFill>
                            <a:srgbClr val="FF0000"/>
                          </a:solidFill>
                          <a:latin typeface="+mn-ea"/>
                          <a:ea typeface="+mn-ea"/>
                        </a:rPr>
                        <a:t>：ヘッダ、明細</a:t>
                      </a:r>
                      <a:endParaRPr kumimoji="1" lang="en-US" altLang="ja-JP" sz="900" b="1" dirty="0">
                        <a:solidFill>
                          <a:srgbClr val="FF0000"/>
                        </a:solidFill>
                        <a:latin typeface="+mn-ea"/>
                        <a:ea typeface="+mn-ea"/>
                      </a:endParaRPr>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31868937"/>
                  </a:ext>
                </a:extLst>
              </a:tr>
              <a:tr h="214524">
                <a:tc rowSpan="3">
                  <a:txBody>
                    <a:bodyPr/>
                    <a:lstStyle/>
                    <a:p>
                      <a:r>
                        <a:rPr kumimoji="1" lang="ja-JP" altLang="en-US" sz="900" dirty="0">
                          <a:latin typeface="+mn-ea"/>
                          <a:ea typeface="+mn-ea"/>
                        </a:rPr>
                        <a:t>読込種類別引数</a:t>
                      </a:r>
                    </a:p>
                  </a:txBody>
                  <a:tcPr/>
                </a:tc>
                <a:tc rowSpan="3">
                  <a:txBody>
                    <a:bodyPr/>
                    <a:lstStyle/>
                    <a:p>
                      <a:r>
                        <a:rPr kumimoji="1" lang="ja-JP" altLang="en-US" sz="900" dirty="0">
                          <a:latin typeface="+mn-ea"/>
                          <a:ea typeface="+mn-ea"/>
                        </a:rPr>
                        <a:t>読込種類＝「</a:t>
                      </a:r>
                      <a:r>
                        <a:rPr kumimoji="1" lang="en-US" altLang="ja-JP" sz="900" dirty="0">
                          <a:latin typeface="+mn-ea"/>
                          <a:ea typeface="+mn-ea"/>
                        </a:rPr>
                        <a:t>1</a:t>
                      </a:r>
                      <a:r>
                        <a:rPr kumimoji="1" lang="ja-JP" altLang="en-US" sz="900" dirty="0">
                          <a:latin typeface="+mn-ea"/>
                          <a:ea typeface="+mn-ea"/>
                        </a:rPr>
                        <a:t>：請求書」</a:t>
                      </a:r>
                      <a:endParaRPr kumimoji="1" lang="en-US" altLang="ja-JP" sz="900" dirty="0">
                        <a:latin typeface="+mn-ea"/>
                        <a:ea typeface="+mn-ea"/>
                      </a:endParaRPr>
                    </a:p>
                  </a:txBody>
                  <a:tcPr/>
                </a:tc>
                <a:tc>
                  <a:txBody>
                    <a:bodyPr/>
                    <a:lstStyle/>
                    <a:p>
                      <a:r>
                        <a:rPr kumimoji="1" lang="ja-JP" altLang="en-US" sz="900" dirty="0">
                          <a:latin typeface="+mn-ea"/>
                          <a:ea typeface="+mn-ea"/>
                        </a:rPr>
                        <a:t>処理フォルダパス</a:t>
                      </a:r>
                    </a:p>
                  </a:txBody>
                  <a:tcPr/>
                </a:tc>
                <a:tc>
                  <a:txBody>
                    <a:bodyPr/>
                    <a:lstStyle/>
                    <a:p>
                      <a:r>
                        <a:rPr kumimoji="1" lang="en-US" altLang="ja-JP" sz="900" dirty="0">
                          <a:latin typeface="+mn-ea"/>
                          <a:ea typeface="+mn-ea"/>
                        </a:rPr>
                        <a:t>AI-OCR </a:t>
                      </a:r>
                      <a:r>
                        <a:rPr kumimoji="1" lang="ja-JP" altLang="en-US" sz="900" dirty="0">
                          <a:latin typeface="+mn-ea"/>
                          <a:ea typeface="+mn-ea"/>
                        </a:rPr>
                        <a:t>処理の対象とする請求書ファイルを格納したフォルダのパス</a:t>
                      </a:r>
                    </a:p>
                  </a:txBody>
                  <a:tcPr/>
                </a:tc>
                <a:extLst>
                  <a:ext uri="{0D108BD9-81ED-4DB2-BD59-A6C34878D82A}">
                    <a16:rowId xmlns:a16="http://schemas.microsoft.com/office/drawing/2014/main" val="4005014454"/>
                  </a:ext>
                </a:extLst>
              </a:tr>
              <a:tr h="214524">
                <a:tc vMerge="1">
                  <a:txBody>
                    <a:bodyPr/>
                    <a:lstStyle/>
                    <a:p>
                      <a:endParaRPr kumimoji="1" lang="ja-JP" altLang="en-US" sz="1000" dirty="0">
                        <a:latin typeface="+mn-ea"/>
                        <a:ea typeface="+mn-ea"/>
                      </a:endParaRPr>
                    </a:p>
                  </a:txBody>
                  <a:tcPr/>
                </a:tc>
                <a:tc vMerge="1">
                  <a:txBody>
                    <a:bodyPr/>
                    <a:lstStyle/>
                    <a:p>
                      <a:endParaRPr kumimoji="1" lang="ja-JP" altLang="en-US" sz="1000" dirty="0">
                        <a:latin typeface="+mn-ea"/>
                        <a:ea typeface="+mn-ea"/>
                      </a:endParaRPr>
                    </a:p>
                  </a:txBody>
                  <a:tcPr/>
                </a:tc>
                <a:tc>
                  <a:txBody>
                    <a:bodyPr/>
                    <a:lstStyle/>
                    <a:p>
                      <a:r>
                        <a:rPr kumimoji="1" lang="ja-JP" altLang="en-US" sz="900" dirty="0">
                          <a:latin typeface="+mn-ea"/>
                          <a:ea typeface="+mn-ea"/>
                        </a:rPr>
                        <a:t>ログファイル出力フォルダパス</a:t>
                      </a:r>
                    </a:p>
                  </a:txBody>
                  <a:tcPr/>
                </a:tc>
                <a:tc>
                  <a:txBody>
                    <a:bodyPr/>
                    <a:lstStyle/>
                    <a:p>
                      <a:r>
                        <a:rPr kumimoji="1" lang="ja-JP" altLang="en-US" sz="900" dirty="0">
                          <a:latin typeface="+mn-ea"/>
                          <a:ea typeface="+mn-ea"/>
                        </a:rPr>
                        <a:t>ログファイルの出力先フォルダ</a:t>
                      </a:r>
                    </a:p>
                  </a:txBody>
                  <a:tcPr/>
                </a:tc>
                <a:extLst>
                  <a:ext uri="{0D108BD9-81ED-4DB2-BD59-A6C34878D82A}">
                    <a16:rowId xmlns:a16="http://schemas.microsoft.com/office/drawing/2014/main" val="1615287084"/>
                  </a:ext>
                </a:extLst>
              </a:tr>
              <a:tr h="214524">
                <a:tc vMerge="1">
                  <a:txBody>
                    <a:bodyPr/>
                    <a:lstStyle/>
                    <a:p>
                      <a:endParaRPr kumimoji="1" lang="ja-JP" altLang="en-US" sz="1000" dirty="0">
                        <a:latin typeface="+mn-ea"/>
                        <a:ea typeface="+mn-ea"/>
                      </a:endParaRPr>
                    </a:p>
                  </a:txBody>
                  <a:tcPr/>
                </a:tc>
                <a:tc vMerge="1">
                  <a:txBody>
                    <a:bodyPr/>
                    <a:lstStyle/>
                    <a:p>
                      <a:endParaRPr kumimoji="1" lang="ja-JP" altLang="en-US" sz="1000" dirty="0">
                        <a:latin typeface="+mn-ea"/>
                        <a:ea typeface="+mn-ea"/>
                      </a:endParaRPr>
                    </a:p>
                  </a:txBody>
                  <a:tcPr/>
                </a:tc>
                <a:tc>
                  <a:txBody>
                    <a:bodyPr/>
                    <a:lstStyle/>
                    <a:p>
                      <a:r>
                        <a:rPr kumimoji="1" lang="ja-JP" altLang="en-US" sz="900" dirty="0">
                          <a:latin typeface="+mn-ea"/>
                          <a:ea typeface="+mn-ea"/>
                        </a:rPr>
                        <a:t>処理結果出力フォルダパス</a:t>
                      </a:r>
                    </a:p>
                  </a:txBody>
                  <a:tcPr/>
                </a:tc>
                <a:tc>
                  <a:txBody>
                    <a:bodyPr/>
                    <a:lstStyle/>
                    <a:p>
                      <a:r>
                        <a:rPr kumimoji="1" lang="ja-JP" altLang="en-US" sz="900" dirty="0">
                          <a:latin typeface="+mn-ea"/>
                          <a:ea typeface="+mn-ea"/>
                        </a:rPr>
                        <a:t>処理結果の出力先フォルダ</a:t>
                      </a:r>
                    </a:p>
                  </a:txBody>
                  <a:tcPr/>
                </a:tc>
                <a:extLst>
                  <a:ext uri="{0D108BD9-81ED-4DB2-BD59-A6C34878D82A}">
                    <a16:rowId xmlns:a16="http://schemas.microsoft.com/office/drawing/2014/main" val="3749949834"/>
                  </a:ext>
                </a:extLst>
              </a:tr>
            </a:tbl>
          </a:graphicData>
        </a:graphic>
      </p:graphicFrame>
      <p:sp>
        <p:nvSpPr>
          <p:cNvPr id="9" name="テキスト プレースホルダー 2"/>
          <p:cNvSpPr txBox="1">
            <a:spLocks/>
          </p:cNvSpPr>
          <p:nvPr/>
        </p:nvSpPr>
        <p:spPr>
          <a:xfrm>
            <a:off x="467544" y="1275607"/>
            <a:ext cx="8424000" cy="71740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en-US" altLang="ja-JP" dirty="0">
                <a:solidFill>
                  <a:prstClr val="black"/>
                </a:solidFill>
              </a:rPr>
              <a:t>AI-OCR</a:t>
            </a:r>
            <a:r>
              <a:rPr lang="ja-JP" altLang="en-US" dirty="0">
                <a:solidFill>
                  <a:prstClr val="black"/>
                </a:solidFill>
              </a:rPr>
              <a:t>連携バッチツールについても、</a:t>
            </a:r>
            <a:r>
              <a:rPr lang="en-US" altLang="ja-JP" dirty="0">
                <a:solidFill>
                  <a:prstClr val="black"/>
                </a:solidFill>
              </a:rPr>
              <a:t>AI-OCR</a:t>
            </a:r>
            <a:r>
              <a:rPr lang="ja-JP" altLang="en-US" dirty="0">
                <a:solidFill>
                  <a:prstClr val="black"/>
                </a:solidFill>
              </a:rPr>
              <a:t>（請求書明細）への対応を実施しています</a:t>
            </a:r>
            <a:endParaRPr lang="en-US" altLang="ja-JP" dirty="0">
              <a:solidFill>
                <a:prstClr val="black"/>
              </a:solidFill>
            </a:endParaRPr>
          </a:p>
          <a:p>
            <a:pPr>
              <a:lnSpc>
                <a:spcPts val="1900"/>
              </a:lnSpc>
              <a:buClr>
                <a:srgbClr val="F9BE00"/>
              </a:buClr>
            </a:pPr>
            <a:r>
              <a:rPr lang="ja-JP" altLang="en-US" dirty="0">
                <a:solidFill>
                  <a:prstClr val="black"/>
                </a:solidFill>
              </a:rPr>
              <a:t>＜</a:t>
            </a:r>
            <a:r>
              <a:rPr lang="en-US" altLang="ja-JP" dirty="0">
                <a:solidFill>
                  <a:prstClr val="black"/>
                </a:solidFill>
              </a:rPr>
              <a:t>AI-OCR</a:t>
            </a:r>
            <a:r>
              <a:rPr lang="ja-JP" altLang="en-US" dirty="0">
                <a:solidFill>
                  <a:prstClr val="black"/>
                </a:solidFill>
              </a:rPr>
              <a:t>連携バッチツール実行時の引数＞　　</a:t>
            </a: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10" name="タイトル 3">
            <a:extLst>
              <a:ext uri="{FF2B5EF4-FFF2-40B4-BE49-F238E27FC236}">
                <a16:creationId xmlns:a16="http://schemas.microsoft.com/office/drawing/2014/main" id="{33E9BC64-2E62-41B9-B77F-76FEBB5D2BD4}"/>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12" name="図 8" descr="ダイアグラム が含まれている画像&#10;&#10;説明は自動で生成されたものです">
            <a:extLst>
              <a:ext uri="{FF2B5EF4-FFF2-40B4-BE49-F238E27FC236}">
                <a16:creationId xmlns:a16="http://schemas.microsoft.com/office/drawing/2014/main" id="{FD1EDCA7-C3EC-486E-95FD-DFACB1118607}"/>
              </a:ext>
            </a:extLst>
          </p:cNvPr>
          <p:cNvPicPr>
            <a:picLocks noChangeAspect="1"/>
          </p:cNvPicPr>
          <p:nvPr/>
        </p:nvPicPr>
        <p:blipFill>
          <a:blip r:embed="rId2"/>
          <a:stretch>
            <a:fillRect/>
          </a:stretch>
        </p:blipFill>
        <p:spPr>
          <a:xfrm>
            <a:off x="7608514" y="39501"/>
            <a:ext cx="1457325" cy="371475"/>
          </a:xfrm>
          <a:prstGeom prst="rect">
            <a:avLst/>
          </a:prstGeom>
        </p:spPr>
      </p:pic>
    </p:spTree>
    <p:extLst>
      <p:ext uri="{BB962C8B-B14F-4D97-AF65-F5344CB8AC3E}">
        <p14:creationId xmlns:p14="http://schemas.microsoft.com/office/powerpoint/2010/main" val="163482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71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マスタデータ取込／マスタデータ取込用データ作成</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5" name="テキスト プレースホルダー 2"/>
          <p:cNvSpPr txBox="1">
            <a:spLocks/>
          </p:cNvSpPr>
          <p:nvPr/>
        </p:nvSpPr>
        <p:spPr>
          <a:xfrm>
            <a:off x="504484" y="1203598"/>
            <a:ext cx="7991952"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■マスタデータ取込（</a:t>
            </a:r>
            <a:r>
              <a:rPr lang="en-US" altLang="ja-JP" dirty="0">
                <a:solidFill>
                  <a:prstClr val="black"/>
                </a:solidFill>
              </a:rPr>
              <a:t>AI</a:t>
            </a:r>
            <a:r>
              <a:rPr lang="ja-JP" altLang="en-US" dirty="0">
                <a:solidFill>
                  <a:prstClr val="black"/>
                </a:solidFill>
              </a:rPr>
              <a:t>経費パターンマスタ） ／マスタデータ取込用データ作成（</a:t>
            </a:r>
            <a:r>
              <a:rPr lang="en-US" altLang="ja-JP" dirty="0">
                <a:solidFill>
                  <a:prstClr val="black"/>
                </a:solidFill>
              </a:rPr>
              <a:t>AI</a:t>
            </a:r>
            <a:r>
              <a:rPr lang="ja-JP" altLang="en-US" dirty="0">
                <a:solidFill>
                  <a:prstClr val="black"/>
                </a:solidFill>
              </a:rPr>
              <a:t>経費パターンマスタ）</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pic>
        <p:nvPicPr>
          <p:cNvPr id="18" name="図 17"/>
          <p:cNvPicPr>
            <a:picLocks noChangeAspect="1"/>
          </p:cNvPicPr>
          <p:nvPr/>
        </p:nvPicPr>
        <p:blipFill>
          <a:blip r:embed="rId2"/>
          <a:stretch>
            <a:fillRect/>
          </a:stretch>
        </p:blipFill>
        <p:spPr>
          <a:xfrm>
            <a:off x="431540" y="1446917"/>
            <a:ext cx="7020780" cy="1319696"/>
          </a:xfrm>
          <a:prstGeom prst="rect">
            <a:avLst/>
          </a:prstGeom>
        </p:spPr>
      </p:pic>
      <p:pic>
        <p:nvPicPr>
          <p:cNvPr id="20" name="図 19"/>
          <p:cNvPicPr>
            <a:picLocks noChangeAspect="1"/>
          </p:cNvPicPr>
          <p:nvPr/>
        </p:nvPicPr>
        <p:blipFill>
          <a:blip r:embed="rId3"/>
          <a:stretch>
            <a:fillRect/>
          </a:stretch>
        </p:blipFill>
        <p:spPr>
          <a:xfrm>
            <a:off x="818706" y="2372772"/>
            <a:ext cx="7533714" cy="1369766"/>
          </a:xfrm>
          <a:prstGeom prst="rect">
            <a:avLst/>
          </a:prstGeom>
        </p:spPr>
      </p:pic>
      <p:pic>
        <p:nvPicPr>
          <p:cNvPr id="21" name="図 20"/>
          <p:cNvPicPr>
            <a:picLocks noChangeAspect="1"/>
          </p:cNvPicPr>
          <p:nvPr/>
        </p:nvPicPr>
        <p:blipFill>
          <a:blip r:embed="rId4"/>
          <a:stretch>
            <a:fillRect/>
          </a:stretch>
        </p:blipFill>
        <p:spPr>
          <a:xfrm>
            <a:off x="1318935" y="3396929"/>
            <a:ext cx="7393525" cy="1336126"/>
          </a:xfrm>
          <a:prstGeom prst="rect">
            <a:avLst/>
          </a:prstGeom>
        </p:spPr>
      </p:pic>
      <p:sp>
        <p:nvSpPr>
          <p:cNvPr id="24" name="線吹き出し 2 (枠付き) 23"/>
          <p:cNvSpPr/>
          <p:nvPr/>
        </p:nvSpPr>
        <p:spPr>
          <a:xfrm>
            <a:off x="563709" y="4385529"/>
            <a:ext cx="5412835" cy="398353"/>
          </a:xfrm>
          <a:prstGeom prst="borderCallout2">
            <a:avLst>
              <a:gd name="adj1" fmla="val 39399"/>
              <a:gd name="adj2" fmla="val 100279"/>
              <a:gd name="adj3" fmla="val 33287"/>
              <a:gd name="adj4" fmla="val 104553"/>
              <a:gd name="adj5" fmla="val 4177"/>
              <a:gd name="adj6" fmla="val 10694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項目追加</a:t>
            </a:r>
            <a:endParaRPr lang="en-US" altLang="ja-JP" sz="1100" dirty="0">
              <a:solidFill>
                <a:schemeClr val="bg1"/>
              </a:solidFill>
              <a:latin typeface="+mn-ea"/>
            </a:endParaRPr>
          </a:p>
          <a:p>
            <a:r>
              <a:rPr lang="ja-JP" altLang="en-US" sz="1100" dirty="0">
                <a:solidFill>
                  <a:schemeClr val="bg1"/>
                </a:solidFill>
                <a:latin typeface="+mn-ea"/>
              </a:rPr>
              <a:t>→ 必須項目を追加しているので、既存の取込フォーマットの変更が必要になります</a:t>
            </a:r>
            <a:endParaRPr lang="en-US" altLang="ja-JP" sz="1100" dirty="0">
              <a:solidFill>
                <a:schemeClr val="bg1"/>
              </a:solidFill>
            </a:endParaRPr>
          </a:p>
        </p:txBody>
      </p:sp>
      <p:sp>
        <p:nvSpPr>
          <p:cNvPr id="8" name="タイトル 3">
            <a:extLst>
              <a:ext uri="{FF2B5EF4-FFF2-40B4-BE49-F238E27FC236}">
                <a16:creationId xmlns:a16="http://schemas.microsoft.com/office/drawing/2014/main" id="{AAE16F09-4AA6-45AD-87B6-8B2257C790AB}"/>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134AD08A-F759-43C4-8121-2E3D1FAAC9FD}"/>
              </a:ext>
            </a:extLst>
          </p:cNvPr>
          <p:cNvPicPr>
            <a:picLocks noChangeAspect="1"/>
          </p:cNvPicPr>
          <p:nvPr/>
        </p:nvPicPr>
        <p:blipFill>
          <a:blip r:embed="rId5"/>
          <a:stretch>
            <a:fillRect/>
          </a:stretch>
        </p:blipFill>
        <p:spPr>
          <a:xfrm>
            <a:off x="7608514" y="39501"/>
            <a:ext cx="1457325" cy="371475"/>
          </a:xfrm>
          <a:prstGeom prst="rect">
            <a:avLst/>
          </a:prstGeom>
        </p:spPr>
      </p:pic>
    </p:spTree>
    <p:extLst>
      <p:ext uri="{BB962C8B-B14F-4D97-AF65-F5344CB8AC3E}">
        <p14:creationId xmlns:p14="http://schemas.microsoft.com/office/powerpoint/2010/main" val="787924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24</a:t>
            </a:fld>
            <a:endParaRPr kumimoji="1" lang="ja-JP" altLang="en-US" dirty="0"/>
          </a:p>
        </p:txBody>
      </p:sp>
      <p:sp>
        <p:nvSpPr>
          <p:cNvPr id="3" name="テキスト プレースホルダー 2"/>
          <p:cNvSpPr>
            <a:spLocks noGrp="1"/>
          </p:cNvSpPr>
          <p:nvPr>
            <p:ph type="body" sz="quarter" idx="14"/>
          </p:nvPr>
        </p:nvSpPr>
        <p:spPr>
          <a:xfrm>
            <a:off x="360000" y="879562"/>
            <a:ext cx="8424000" cy="395343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銀行口座</a:t>
            </a:r>
            <a:r>
              <a:rPr lang="en-US" altLang="ja-JP" dirty="0">
                <a:solidFill>
                  <a:prstClr val="black"/>
                </a:solidFill>
              </a:rPr>
              <a:t>API</a:t>
            </a:r>
            <a:r>
              <a:rPr lang="ja-JP" altLang="en-US" dirty="0">
                <a:solidFill>
                  <a:prstClr val="black"/>
                </a:solidFill>
              </a:rPr>
              <a:t>では、マネーツリー株式会社（以下、マネーツリーと略します）が提供している</a:t>
            </a:r>
            <a:r>
              <a:rPr lang="en-US" altLang="ja-JP" dirty="0">
                <a:solidFill>
                  <a:prstClr val="black"/>
                </a:solidFill>
              </a:rPr>
              <a:t>API</a:t>
            </a:r>
            <a:r>
              <a:rPr lang="ja-JP" altLang="en-US" dirty="0">
                <a:solidFill>
                  <a:prstClr val="black"/>
                </a:solidFill>
              </a:rPr>
              <a:t>を介して</a:t>
            </a:r>
            <a:endParaRPr lang="en-US" altLang="ja-JP" dirty="0">
              <a:solidFill>
                <a:prstClr val="black"/>
              </a:solidFill>
            </a:endParaRPr>
          </a:p>
          <a:p>
            <a:pPr lvl="0">
              <a:lnSpc>
                <a:spcPts val="1900"/>
              </a:lnSpc>
              <a:buClr>
                <a:srgbClr val="F9BE00"/>
              </a:buClr>
            </a:pPr>
            <a:r>
              <a:rPr lang="ja-JP" altLang="en-US" dirty="0">
                <a:solidFill>
                  <a:prstClr val="black"/>
                </a:solidFill>
              </a:rPr>
              <a:t>　各種金融機関の法人口座の取引明細（入金データ）を</a:t>
            </a:r>
            <a:r>
              <a:rPr lang="en-US" altLang="ja-JP" dirty="0">
                <a:solidFill>
                  <a:prstClr val="black"/>
                </a:solidFill>
              </a:rPr>
              <a:t>NX</a:t>
            </a:r>
            <a:r>
              <a:rPr lang="ja-JP" altLang="en-US" dirty="0">
                <a:solidFill>
                  <a:prstClr val="black"/>
                </a:solidFill>
              </a:rPr>
              <a:t>統合会計に取り込むことができます</a:t>
            </a:r>
            <a:endParaRPr lang="en-US" altLang="ja-JP" dirty="0">
              <a:solidFill>
                <a:prstClr val="black"/>
              </a:solidFill>
            </a:endParaRPr>
          </a:p>
          <a:p>
            <a:pPr lvl="0">
              <a:lnSpc>
                <a:spcPts val="1900"/>
              </a:lnSpc>
              <a:buClr>
                <a:srgbClr val="F9BE00"/>
              </a:buClr>
            </a:pPr>
            <a:r>
              <a:rPr lang="ja-JP" altLang="en-US" dirty="0">
                <a:solidFill>
                  <a:prstClr val="black"/>
                </a:solidFill>
              </a:rPr>
              <a:t>　取り込んだ取引明細から直接入金伝票を起票することができるので、入金業務に係る作業負荷を減らすことができます</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2.</a:t>
            </a:r>
            <a:r>
              <a:rPr lang="en-US" altLang="ja-JP" sz="1800">
                <a:latin typeface="+mn-ea"/>
                <a:ea typeface="+mn-ea"/>
              </a:rPr>
              <a:t>APIサービス・銀行口座API</a:t>
            </a:r>
            <a:r>
              <a:rPr lang="ja-JP" altLang="en-US" sz="1800">
                <a:latin typeface="+mn-ea"/>
                <a:ea typeface="+mn-ea"/>
              </a:rPr>
              <a:t>の追加対応</a:t>
            </a:r>
            <a:endParaRPr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pic>
        <p:nvPicPr>
          <p:cNvPr id="8" name="図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938" y="2176810"/>
            <a:ext cx="4233278" cy="265618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34186" y="1815666"/>
            <a:ext cx="8090242" cy="338554"/>
          </a:xfrm>
          <a:prstGeom prst="rect">
            <a:avLst/>
          </a:prstGeom>
          <a:noFill/>
        </p:spPr>
        <p:txBody>
          <a:bodyPr wrap="square" rtlCol="0">
            <a:spAutoFit/>
          </a:bodyPr>
          <a:lstStyle/>
          <a:p>
            <a:r>
              <a:rPr lang="ja-JP" altLang="en-US" sz="800" dirty="0">
                <a:solidFill>
                  <a:srgbClr val="FF0000"/>
                </a:solidFill>
                <a:latin typeface="+mn-ea"/>
              </a:rPr>
              <a:t>（</a:t>
            </a:r>
            <a:r>
              <a:rPr lang="en-US" altLang="ja-JP" sz="800" dirty="0">
                <a:solidFill>
                  <a:srgbClr val="FF0000"/>
                </a:solidFill>
                <a:latin typeface="+mn-ea"/>
              </a:rPr>
              <a:t>※</a:t>
            </a:r>
            <a:r>
              <a:rPr lang="ja-JP" altLang="en-US" sz="800" dirty="0">
                <a:solidFill>
                  <a:srgbClr val="FF0000"/>
                </a:solidFill>
                <a:latin typeface="+mn-ea"/>
              </a:rPr>
              <a:t>）本機能を利用するには「</a:t>
            </a:r>
            <a:r>
              <a:rPr lang="en-US" altLang="ja-JP" sz="800" dirty="0" err="1">
                <a:solidFill>
                  <a:srgbClr val="FF0000"/>
                </a:solidFill>
                <a:latin typeface="+mn-ea"/>
              </a:rPr>
              <a:t>SuperStream</a:t>
            </a:r>
            <a:r>
              <a:rPr lang="en-US" altLang="ja-JP" sz="800" dirty="0">
                <a:solidFill>
                  <a:srgbClr val="FF0000"/>
                </a:solidFill>
                <a:latin typeface="+mn-ea"/>
              </a:rPr>
              <a:t>-NX </a:t>
            </a:r>
            <a:r>
              <a:rPr lang="ja-JP" altLang="en-US" sz="800" dirty="0">
                <a:solidFill>
                  <a:srgbClr val="FF0000"/>
                </a:solidFill>
                <a:latin typeface="+mn-ea"/>
              </a:rPr>
              <a:t>銀行口座</a:t>
            </a:r>
            <a:r>
              <a:rPr lang="en-US" altLang="ja-JP" sz="800" dirty="0">
                <a:solidFill>
                  <a:srgbClr val="FF0000"/>
                </a:solidFill>
                <a:latin typeface="+mn-ea"/>
              </a:rPr>
              <a:t>API</a:t>
            </a:r>
            <a:r>
              <a:rPr lang="ja-JP" altLang="en-US" sz="800" dirty="0">
                <a:solidFill>
                  <a:srgbClr val="FF0000"/>
                </a:solidFill>
                <a:latin typeface="+mn-ea"/>
              </a:rPr>
              <a:t>」をご購入頂く必要があります</a:t>
            </a:r>
            <a:endParaRPr lang="en-US" altLang="ja-JP" sz="800" dirty="0">
              <a:solidFill>
                <a:srgbClr val="FF0000"/>
              </a:solidFill>
              <a:latin typeface="+mn-ea"/>
            </a:endParaRPr>
          </a:p>
          <a:p>
            <a:r>
              <a:rPr lang="ja-JP" altLang="en-US" sz="800" dirty="0">
                <a:solidFill>
                  <a:srgbClr val="FF0000"/>
                </a:solidFill>
                <a:latin typeface="+mn-ea"/>
              </a:rPr>
              <a:t>（</a:t>
            </a:r>
            <a:r>
              <a:rPr lang="en-US" altLang="ja-JP" sz="800" dirty="0">
                <a:solidFill>
                  <a:srgbClr val="FF0000"/>
                </a:solidFill>
                <a:latin typeface="+mn-ea"/>
              </a:rPr>
              <a:t>※</a:t>
            </a:r>
            <a:r>
              <a:rPr lang="ja-JP" altLang="en-US" sz="800" dirty="0">
                <a:solidFill>
                  <a:srgbClr val="FF0000"/>
                </a:solidFill>
                <a:latin typeface="+mn-ea"/>
              </a:rPr>
              <a:t>）クライアント端末から「</a:t>
            </a:r>
            <a:r>
              <a:rPr lang="en-US" altLang="ja-JP" sz="800" dirty="0">
                <a:solidFill>
                  <a:srgbClr val="FF0000"/>
                </a:solidFill>
                <a:latin typeface="+mn-ea"/>
              </a:rPr>
              <a:t>https://ss-optional-api.superstream.co.jp/</a:t>
            </a:r>
            <a:r>
              <a:rPr lang="ja-JP" altLang="en-US" sz="800" dirty="0">
                <a:solidFill>
                  <a:srgbClr val="FF0000"/>
                </a:solidFill>
                <a:latin typeface="+mn-ea"/>
              </a:rPr>
              <a:t>」へ接続できるようにしておく必要があります</a:t>
            </a:r>
            <a:endParaRPr lang="en-US" altLang="ja-JP" sz="800" dirty="0">
              <a:solidFill>
                <a:srgbClr val="FF0000"/>
              </a:solidFill>
              <a:latin typeface="+mn-ea"/>
            </a:endParaRPr>
          </a:p>
        </p:txBody>
      </p:sp>
      <p:pic>
        <p:nvPicPr>
          <p:cNvPr id="6" name="図 8">
            <a:extLst>
              <a:ext uri="{FF2B5EF4-FFF2-40B4-BE49-F238E27FC236}">
                <a16:creationId xmlns:a16="http://schemas.microsoft.com/office/drawing/2014/main" id="{EACF651A-8247-4F3F-A6F3-41324C82C9AB}"/>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28632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25</a:t>
            </a:fld>
            <a:endParaRPr kumimoji="1" lang="ja-JP" altLang="en-US" dirty="0"/>
          </a:p>
        </p:txBody>
      </p:sp>
      <p:sp>
        <p:nvSpPr>
          <p:cNvPr id="3" name="テキスト プレースホルダー 2"/>
          <p:cNvSpPr>
            <a:spLocks noGrp="1"/>
          </p:cNvSpPr>
          <p:nvPr>
            <p:ph type="body" sz="quarter" idx="14"/>
          </p:nvPr>
        </p:nvSpPr>
        <p:spPr>
          <a:xfrm>
            <a:off x="360000" y="879562"/>
            <a:ext cx="8424000" cy="3953438"/>
          </a:xfrm>
        </p:spPr>
        <p:txBody>
          <a:bodyPr lIns="0" tIns="0" rIns="0" bIns="0" anchor="t"/>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前提条件</a:t>
            </a:r>
            <a:endParaRPr lang="en-US" altLang="ja-JP" sz="1400" b="1" dirty="0">
              <a:solidFill>
                <a:srgbClr val="FFC000"/>
              </a:solidFill>
            </a:endParaRPr>
          </a:p>
          <a:p>
            <a:pPr lvl="0">
              <a:lnSpc>
                <a:spcPts val="1900"/>
              </a:lnSpc>
              <a:buClr>
                <a:srgbClr val="F9BE00"/>
              </a:buClr>
            </a:pPr>
            <a:r>
              <a:rPr lang="ja-JP" altLang="en-US" dirty="0">
                <a:solidFill>
                  <a:prstClr val="black"/>
                </a:solidFill>
              </a:rPr>
              <a:t>　</a:t>
            </a:r>
            <a:r>
              <a:rPr lang="ja-JP" altLang="en-US" dirty="0"/>
              <a:t>・事前に</a:t>
            </a:r>
            <a:r>
              <a:rPr lang="en-US" altLang="ja-JP" dirty="0"/>
              <a:t>Moneytree</a:t>
            </a:r>
            <a:r>
              <a:rPr lang="ja-JP" altLang="en-US" dirty="0"/>
              <a:t>のアカウントを登録しておく必要があります</a:t>
            </a:r>
            <a:endParaRPr lang="en-US" altLang="ja-JP" dirty="0"/>
          </a:p>
          <a:p>
            <a:pPr lvl="0">
              <a:lnSpc>
                <a:spcPts val="1900"/>
              </a:lnSpc>
              <a:buClr>
                <a:srgbClr val="F9BE00"/>
              </a:buClr>
            </a:pPr>
            <a:r>
              <a:rPr lang="ja-JP" altLang="en-US"/>
              <a:t>　・</a:t>
            </a:r>
            <a:r>
              <a:rPr lang="en-US" altLang="ja-JP" dirty="0"/>
              <a:t>1</a:t>
            </a:r>
            <a:r>
              <a:rPr lang="ja-JP" altLang="en-US"/>
              <a:t>つの会社が使用可能な</a:t>
            </a:r>
            <a:r>
              <a:rPr lang="en-US" altLang="ja-JP" dirty="0"/>
              <a:t>Moneytree</a:t>
            </a:r>
            <a:r>
              <a:rPr lang="ja-JP" altLang="en-US"/>
              <a:t>のアカウント</a:t>
            </a:r>
            <a:r>
              <a:rPr lang="en-US" altLang="ja-JP" dirty="0"/>
              <a:t>ID</a:t>
            </a:r>
            <a:r>
              <a:rPr lang="ja-JP" altLang="en-US"/>
              <a:t>は</a:t>
            </a:r>
            <a:r>
              <a:rPr lang="en-US" altLang="ja-JP" dirty="0"/>
              <a:t>1</a:t>
            </a:r>
            <a:r>
              <a:rPr lang="ja-JP" altLang="en-US"/>
              <a:t>つのみとなります</a:t>
            </a:r>
            <a:endParaRPr lang="en-US" altLang="ja-JP"/>
          </a:p>
          <a:p>
            <a:pPr lvl="0">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）その他の制限事項は製品マニュアルを参照ください</a:t>
            </a:r>
            <a:endParaRPr lang="en-US" altLang="ja-JP" sz="900" dirty="0">
              <a:solidFill>
                <a:srgbClr val="FF0000"/>
              </a:solidFill>
            </a:endParaRPr>
          </a:p>
          <a:p>
            <a:pPr lvl="0">
              <a:lnSpc>
                <a:spcPts val="1900"/>
              </a:lnSpc>
              <a:buClr>
                <a:srgbClr val="F9BE00"/>
              </a:buClr>
            </a:pPr>
            <a:endParaRPr lang="en-US" altLang="ja-JP" sz="1400" b="1" dirty="0">
              <a:solidFill>
                <a:srgbClr val="FFC000"/>
              </a:solidFill>
            </a:endParaRPr>
          </a:p>
          <a:p>
            <a:pPr lvl="0">
              <a:lnSpc>
                <a:spcPts val="1900"/>
              </a:lnSpc>
              <a:buClr>
                <a:srgbClr val="F9BE00"/>
              </a:buClr>
            </a:pPr>
            <a:r>
              <a:rPr lang="ja-JP" altLang="en-US" sz="1400" b="1" dirty="0">
                <a:solidFill>
                  <a:srgbClr val="FFC000"/>
                </a:solidFill>
              </a:rPr>
              <a:t>■</a:t>
            </a:r>
            <a:r>
              <a:rPr lang="ja-JP" altLang="en-US" sz="1400" b="1" dirty="0">
                <a:solidFill>
                  <a:schemeClr val="tx2"/>
                </a:solidFill>
              </a:rPr>
              <a:t>導入手順</a:t>
            </a:r>
            <a:endParaRPr lang="en-US" altLang="ja-JP" sz="1400" b="1" dirty="0">
              <a:solidFill>
                <a:schemeClr val="tx2"/>
              </a:solidFill>
            </a:endParaRPr>
          </a:p>
          <a:p>
            <a:pPr lvl="0">
              <a:lnSpc>
                <a:spcPts val="1900"/>
              </a:lnSpc>
              <a:buClr>
                <a:srgbClr val="F9BE00"/>
              </a:buClr>
            </a:pPr>
            <a:r>
              <a:rPr lang="ja-JP" altLang="en-US" dirty="0">
                <a:solidFill>
                  <a:prstClr val="black"/>
                </a:solidFill>
              </a:rPr>
              <a:t>　① 銀行口座</a:t>
            </a:r>
            <a:r>
              <a:rPr lang="en-US" altLang="ja-JP" dirty="0">
                <a:solidFill>
                  <a:prstClr val="black"/>
                </a:solidFill>
              </a:rPr>
              <a:t>API</a:t>
            </a:r>
            <a:r>
              <a:rPr lang="ja-JP" altLang="en-US" dirty="0">
                <a:solidFill>
                  <a:prstClr val="black"/>
                </a:solidFill>
              </a:rPr>
              <a:t>オプションをインストールします</a:t>
            </a:r>
            <a:endParaRPr lang="en-US" altLang="ja-JP" dirty="0">
              <a:solidFill>
                <a:prstClr val="black"/>
              </a:solidFill>
            </a:endParaRPr>
          </a:p>
          <a:p>
            <a:pPr lvl="0">
              <a:lnSpc>
                <a:spcPts val="1900"/>
              </a:lnSpc>
              <a:buClr>
                <a:srgbClr val="F9BE00"/>
              </a:buClr>
            </a:pPr>
            <a:r>
              <a:rPr lang="ja-JP" altLang="en-US" dirty="0">
                <a:solidFill>
                  <a:prstClr val="black"/>
                </a:solidFill>
              </a:rPr>
              <a:t>　② オプションツール利用設定で「</a:t>
            </a:r>
            <a:r>
              <a:rPr lang="en-US" altLang="ja-JP" dirty="0">
                <a:solidFill>
                  <a:prstClr val="black"/>
                </a:solidFill>
              </a:rPr>
              <a:t>KZAPI</a:t>
            </a:r>
            <a:r>
              <a:rPr lang="ja-JP" altLang="en-US" dirty="0">
                <a:solidFill>
                  <a:prstClr val="black"/>
                </a:solidFill>
              </a:rPr>
              <a:t>：銀行口座</a:t>
            </a:r>
            <a:r>
              <a:rPr lang="en-US" altLang="ja-JP" dirty="0">
                <a:solidFill>
                  <a:prstClr val="black"/>
                </a:solidFill>
              </a:rPr>
              <a:t>API</a:t>
            </a:r>
            <a:r>
              <a:rPr lang="ja-JP" altLang="en-US" dirty="0">
                <a:solidFill>
                  <a:prstClr val="black"/>
                </a:solidFill>
              </a:rPr>
              <a:t>」を登録します</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Item1</a:t>
            </a:r>
            <a:r>
              <a:rPr lang="ja-JP" altLang="en-US" dirty="0">
                <a:solidFill>
                  <a:prstClr val="black"/>
                </a:solidFill>
              </a:rPr>
              <a:t>］には</a:t>
            </a:r>
            <a:r>
              <a:rPr lang="en-US" altLang="ja-JP" dirty="0">
                <a:solidFill>
                  <a:prstClr val="black"/>
                </a:solidFill>
              </a:rPr>
              <a:t>SS</a:t>
            </a:r>
            <a:r>
              <a:rPr lang="ja-JP" altLang="en-US" dirty="0">
                <a:solidFill>
                  <a:prstClr val="black"/>
                </a:solidFill>
              </a:rPr>
              <a:t>が発行したユーザーキーを登録します</a:t>
            </a:r>
            <a:endParaRPr lang="en-US" altLang="ja-JP" dirty="0">
              <a:solidFill>
                <a:prstClr val="black"/>
              </a:solidFill>
            </a:endParaRPr>
          </a:p>
          <a:p>
            <a:pPr lvl="0">
              <a:lnSpc>
                <a:spcPts val="1900"/>
              </a:lnSpc>
              <a:buClr>
                <a:srgbClr val="F9BE00"/>
              </a:buClr>
            </a:pPr>
            <a:r>
              <a:rPr lang="ja-JP" altLang="en-US" dirty="0">
                <a:solidFill>
                  <a:prstClr val="black"/>
                </a:solidFill>
              </a:rPr>
              <a:t>　③ </a:t>
            </a:r>
            <a:r>
              <a:rPr lang="en-US" altLang="ja-JP" dirty="0">
                <a:solidFill>
                  <a:prstClr val="black"/>
                </a:solidFill>
              </a:rPr>
              <a:t>Moneytree</a:t>
            </a:r>
            <a:r>
              <a:rPr lang="ja-JP" altLang="en-US" dirty="0">
                <a:solidFill>
                  <a:prstClr val="black"/>
                </a:solidFill>
              </a:rPr>
              <a:t>に連携対象の法人口座を登録します</a:t>
            </a:r>
            <a:endParaRPr lang="en-US" altLang="ja-JP" dirty="0">
              <a:solidFill>
                <a:prstClr val="black"/>
              </a:solidFill>
            </a:endParaRPr>
          </a:p>
          <a:p>
            <a:pPr lvl="0">
              <a:lnSpc>
                <a:spcPts val="1900"/>
              </a:lnSpc>
              <a:buClr>
                <a:srgbClr val="F9BE00"/>
              </a:buClr>
            </a:pPr>
            <a:r>
              <a:rPr lang="ja-JP" altLang="en-US" dirty="0">
                <a:solidFill>
                  <a:prstClr val="black"/>
                </a:solidFill>
              </a:rPr>
              <a:t>　④ 会計管理マスタの［入金データ取得開始日］に、</a:t>
            </a:r>
            <a:endParaRPr lang="en-US" altLang="ja-JP" dirty="0">
              <a:solidFill>
                <a:prstClr val="black"/>
              </a:solidFill>
            </a:endParaRPr>
          </a:p>
          <a:p>
            <a:pPr lvl="0">
              <a:lnSpc>
                <a:spcPts val="1900"/>
              </a:lnSpc>
              <a:buClr>
                <a:srgbClr val="F9BE00"/>
              </a:buClr>
            </a:pPr>
            <a:r>
              <a:rPr lang="ja-JP" altLang="en-US" dirty="0">
                <a:solidFill>
                  <a:prstClr val="black"/>
                </a:solidFill>
              </a:rPr>
              <a:t>　　 取得する法人口座の取引明細（入金データ）の取得開始日を登録します</a:t>
            </a:r>
            <a:endParaRPr lang="en-US" altLang="ja-JP" dirty="0">
              <a:solidFill>
                <a:prstClr val="black"/>
              </a:solidFill>
            </a:endParaRPr>
          </a:p>
          <a:p>
            <a:pPr>
              <a:lnSpc>
                <a:spcPts val="1900"/>
              </a:lnSpc>
            </a:pPr>
            <a:endParaRPr lang="ja-JP" altLang="en-US" dirty="0"/>
          </a:p>
          <a:p>
            <a:pPr>
              <a:lnSpc>
                <a:spcPts val="1900"/>
              </a:lnSpc>
            </a:pPr>
            <a:r>
              <a:rPr lang="ja-JP" altLang="en-US">
                <a:solidFill>
                  <a:srgbClr val="FF0000"/>
                </a:solidFill>
              </a:rPr>
              <a:t>【注意事項】</a:t>
            </a:r>
            <a:r>
              <a:rPr lang="ja-JP" altLang="en-US"/>
              <a:t>金融機関とのデータ連携は4回/日までです。一部の金融機関は1回/日や1回/週のアクセス制限が</a:t>
            </a:r>
            <a:endParaRPr lang="ja-JP" altLang="en-US" dirty="0"/>
          </a:p>
          <a:p>
            <a:pPr>
              <a:lnSpc>
                <a:spcPts val="1900"/>
              </a:lnSpc>
            </a:pPr>
            <a:r>
              <a:rPr lang="ja-JP" altLang="en-US"/>
              <a:t>　　　　　　ありますのでご注意ください。詳しい情報は別途公開します。</a:t>
            </a:r>
          </a:p>
          <a:p>
            <a:pPr>
              <a:lnSpc>
                <a:spcPts val="1900"/>
              </a:lnSpc>
            </a:pPr>
            <a:endParaRPr lang="ja-JP" altLang="en-US"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タイトル 3">
            <a:extLst>
              <a:ext uri="{FF2B5EF4-FFF2-40B4-BE49-F238E27FC236}">
                <a16:creationId xmlns:a16="http://schemas.microsoft.com/office/drawing/2014/main" id="{3D75F237-1F06-41B9-B802-CA000945737F}"/>
              </a:ext>
            </a:extLst>
          </p:cNvPr>
          <p:cNvSpPr>
            <a:spLocks noGrp="1"/>
          </p:cNvSpPr>
          <p:nvPr>
            <p:ph type="title"/>
          </p:nvPr>
        </p:nvSpPr>
        <p:spPr>
          <a:xfrm>
            <a:off x="502875" y="72436"/>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a:latin typeface="+mn-ea"/>
                <a:ea typeface="+mn-ea"/>
              </a:rPr>
              <a:t>2.APIサービス・銀行口座API</a:t>
            </a:r>
            <a:r>
              <a:rPr lang="ja-JP" altLang="en-US" sz="1800">
                <a:latin typeface="+mn-ea"/>
                <a:ea typeface="+mn-ea"/>
              </a:rPr>
              <a:t>の追加対応</a:t>
            </a:r>
            <a:endParaRPr lang="ja-JP" altLang="en-US" sz="1800" dirty="0">
              <a:latin typeface="+mn-ea"/>
              <a:ea typeface="+mn-ea"/>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4A378DC2-A85C-43FC-9B78-F6F2AB083360}"/>
              </a:ext>
            </a:extLst>
          </p:cNvPr>
          <p:cNvPicPr>
            <a:picLocks noChangeAspect="1"/>
          </p:cNvPicPr>
          <p:nvPr/>
        </p:nvPicPr>
        <p:blipFill>
          <a:blip r:embed="rId2"/>
          <a:stretch>
            <a:fillRect/>
          </a:stretch>
        </p:blipFill>
        <p:spPr>
          <a:xfrm>
            <a:off x="7608514" y="39501"/>
            <a:ext cx="1457325" cy="371475"/>
          </a:xfrm>
          <a:prstGeom prst="rect">
            <a:avLst/>
          </a:prstGeom>
        </p:spPr>
      </p:pic>
    </p:spTree>
    <p:extLst>
      <p:ext uri="{BB962C8B-B14F-4D97-AF65-F5344CB8AC3E}">
        <p14:creationId xmlns:p14="http://schemas.microsoft.com/office/powerpoint/2010/main" val="2028863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08182"/>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6" name="図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21984" y="1887674"/>
            <a:ext cx="5790476" cy="189167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26</a:t>
            </a:fld>
            <a:endParaRPr kumimoji="1" lang="ja-JP" altLang="en-US" dirty="0"/>
          </a:p>
        </p:txBody>
      </p:sp>
      <p:sp>
        <p:nvSpPr>
          <p:cNvPr id="3" name="テキスト プレースホルダー 2"/>
          <p:cNvSpPr>
            <a:spLocks noGrp="1"/>
          </p:cNvSpPr>
          <p:nvPr>
            <p:ph type="body" sz="quarter" idx="14"/>
          </p:nvPr>
        </p:nvSpPr>
        <p:spPr>
          <a:xfrm>
            <a:off x="360000" y="807555"/>
            <a:ext cx="8424000" cy="324035"/>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連携対象の法人口座の登録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2" name="テキスト プレースホルダー 2"/>
          <p:cNvSpPr txBox="1">
            <a:spLocks/>
          </p:cNvSpPr>
          <p:nvPr/>
        </p:nvSpPr>
        <p:spPr>
          <a:xfrm>
            <a:off x="432476" y="1167594"/>
            <a:ext cx="8279984"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事前に、連携する法人口座を</a:t>
            </a:r>
            <a:r>
              <a:rPr lang="en-US" altLang="ja-JP" dirty="0">
                <a:solidFill>
                  <a:prstClr val="black"/>
                </a:solidFill>
              </a:rPr>
              <a:t>Moneytree</a:t>
            </a:r>
            <a:r>
              <a:rPr lang="ja-JP" altLang="en-US" dirty="0">
                <a:solidFill>
                  <a:prstClr val="black"/>
                </a:solidFill>
              </a:rPr>
              <a:t>に設定しておく必要があります</a:t>
            </a:r>
            <a:endParaRPr lang="en-US" altLang="ja-JP" dirty="0">
              <a:solidFill>
                <a:prstClr val="black"/>
              </a:solidFill>
            </a:endParaRPr>
          </a:p>
          <a:p>
            <a:pPr>
              <a:lnSpc>
                <a:spcPts val="1900"/>
              </a:lnSpc>
              <a:buClr>
                <a:srgbClr val="F9BE00"/>
              </a:buClr>
            </a:pPr>
            <a:r>
              <a:rPr lang="ja-JP" altLang="en-US" dirty="0">
                <a:solidFill>
                  <a:prstClr val="black"/>
                </a:solidFill>
              </a:rPr>
              <a:t>法人口座の設定は、「銀行口座</a:t>
            </a:r>
            <a:r>
              <a:rPr lang="en-US" altLang="ja-JP" dirty="0">
                <a:solidFill>
                  <a:prstClr val="black"/>
                </a:solidFill>
              </a:rPr>
              <a:t>API</a:t>
            </a:r>
            <a:r>
              <a:rPr lang="ja-JP" altLang="en-US" dirty="0">
                <a:solidFill>
                  <a:prstClr val="black"/>
                </a:solidFill>
              </a:rPr>
              <a:t>法人口座マスタ登録」画面にある</a:t>
            </a:r>
            <a:r>
              <a:rPr lang="en-US" altLang="ja-JP" dirty="0">
                <a:solidFill>
                  <a:prstClr val="black"/>
                </a:solidFill>
              </a:rPr>
              <a:t>【</a:t>
            </a:r>
            <a:r>
              <a:rPr lang="ja-JP" altLang="en-US" dirty="0">
                <a:solidFill>
                  <a:prstClr val="black"/>
                </a:solidFill>
              </a:rPr>
              <a:t>初期設定</a:t>
            </a:r>
            <a:r>
              <a:rPr lang="en-US" altLang="ja-JP" dirty="0">
                <a:solidFill>
                  <a:prstClr val="black"/>
                </a:solidFill>
              </a:rPr>
              <a:t>(Web)】</a:t>
            </a:r>
            <a:r>
              <a:rPr lang="ja-JP" altLang="en-US" dirty="0">
                <a:solidFill>
                  <a:prstClr val="black"/>
                </a:solidFill>
              </a:rPr>
              <a:t>から起動する</a:t>
            </a:r>
            <a:endParaRPr lang="en-US" altLang="ja-JP" dirty="0">
              <a:solidFill>
                <a:prstClr val="black"/>
              </a:solidFill>
            </a:endParaRPr>
          </a:p>
          <a:p>
            <a:pPr>
              <a:lnSpc>
                <a:spcPts val="1900"/>
              </a:lnSpc>
              <a:buClr>
                <a:srgbClr val="F9BE00"/>
              </a:buClr>
            </a:pPr>
            <a:r>
              <a:rPr lang="en-US" altLang="ja-JP" dirty="0">
                <a:solidFill>
                  <a:prstClr val="black"/>
                </a:solidFill>
              </a:rPr>
              <a:t>Moneytree</a:t>
            </a:r>
            <a:r>
              <a:rPr lang="ja-JP" altLang="en-US" dirty="0">
                <a:solidFill>
                  <a:prstClr val="black"/>
                </a:solidFill>
              </a:rPr>
              <a:t>の</a:t>
            </a:r>
            <a:r>
              <a:rPr lang="en-US" altLang="ja-JP" dirty="0">
                <a:solidFill>
                  <a:prstClr val="black"/>
                </a:solidFill>
              </a:rPr>
              <a:t>Web</a:t>
            </a:r>
            <a:r>
              <a:rPr lang="ja-JP" altLang="en-US" dirty="0">
                <a:solidFill>
                  <a:prstClr val="black"/>
                </a:solidFill>
              </a:rPr>
              <a:t>サイトからおこないます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14" name="正方形/長方形 13"/>
          <p:cNvSpPr/>
          <p:nvPr/>
        </p:nvSpPr>
        <p:spPr>
          <a:xfrm>
            <a:off x="8020088" y="3118490"/>
            <a:ext cx="692372" cy="245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23" name="図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8599" y="2428308"/>
            <a:ext cx="2145749" cy="1576923"/>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4" name="図 23"/>
          <p:cNvPicPr>
            <a:picLocks noChangeAspect="1"/>
          </p:cNvPicPr>
          <p:nvPr/>
        </p:nvPicPr>
        <p:blipFill rotWithShape="1">
          <a:blip r:embed="rId4"/>
          <a:srcRect b="40893"/>
          <a:stretch/>
        </p:blipFill>
        <p:spPr>
          <a:xfrm>
            <a:off x="926936" y="2632033"/>
            <a:ext cx="3956390" cy="1758284"/>
          </a:xfrm>
          <a:prstGeom prst="rect">
            <a:avLst/>
          </a:prstGeom>
          <a:ln>
            <a:solidFill>
              <a:schemeClr val="bg1">
                <a:lumMod val="75000"/>
              </a:schemeClr>
            </a:solidFill>
          </a:ln>
        </p:spPr>
      </p:pic>
      <p:sp>
        <p:nvSpPr>
          <p:cNvPr id="25" name="正方形/長方形 24"/>
          <p:cNvSpPr/>
          <p:nvPr/>
        </p:nvSpPr>
        <p:spPr>
          <a:xfrm>
            <a:off x="926935" y="3942148"/>
            <a:ext cx="1319775" cy="245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6" name="正方形/長方形 25"/>
          <p:cNvSpPr/>
          <p:nvPr/>
        </p:nvSpPr>
        <p:spPr>
          <a:xfrm>
            <a:off x="5532828" y="2437243"/>
            <a:ext cx="2171520" cy="1574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7" name="正方形/長方形 26"/>
          <p:cNvSpPr/>
          <p:nvPr/>
        </p:nvSpPr>
        <p:spPr>
          <a:xfrm>
            <a:off x="899592" y="2607754"/>
            <a:ext cx="4027930" cy="1782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cxnSp>
        <p:nvCxnSpPr>
          <p:cNvPr id="7" name="直線矢印コネクタ 6"/>
          <p:cNvCxnSpPr>
            <a:stCxn id="14" idx="1"/>
          </p:cNvCxnSpPr>
          <p:nvPr/>
        </p:nvCxnSpPr>
        <p:spPr>
          <a:xfrm flipH="1">
            <a:off x="7704348" y="3241164"/>
            <a:ext cx="315740" cy="1226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29" idx="1"/>
          </p:cNvCxnSpPr>
          <p:nvPr/>
        </p:nvCxnSpPr>
        <p:spPr>
          <a:xfrm flipH="1">
            <a:off x="4953293" y="3768482"/>
            <a:ext cx="1168850" cy="2090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6122143" y="3666131"/>
            <a:ext cx="934133" cy="204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3" name="線吹き出し 2 (枠付き) 32"/>
          <p:cNvSpPr/>
          <p:nvPr/>
        </p:nvSpPr>
        <p:spPr>
          <a:xfrm>
            <a:off x="2339752" y="3440402"/>
            <a:ext cx="2430739" cy="283476"/>
          </a:xfrm>
          <a:prstGeom prst="borderCallout2">
            <a:avLst>
              <a:gd name="adj1" fmla="val 44541"/>
              <a:gd name="adj2" fmla="val 91"/>
              <a:gd name="adj3" fmla="val 91592"/>
              <a:gd name="adj4" fmla="val -8688"/>
              <a:gd name="adj5" fmla="val 139585"/>
              <a:gd name="adj6" fmla="val -10223"/>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solidFill>
                <a:latin typeface="+mn-ea"/>
              </a:rPr>
              <a:t>Moneytree</a:t>
            </a:r>
            <a:r>
              <a:rPr lang="ja-JP" altLang="en-US" sz="1100" dirty="0">
                <a:solidFill>
                  <a:schemeClr val="bg1"/>
                </a:solidFill>
                <a:latin typeface="+mn-ea"/>
              </a:rPr>
              <a:t>に法人口座を登録する</a:t>
            </a:r>
            <a:endParaRPr lang="en-US" altLang="ja-JP" sz="1100" dirty="0">
              <a:solidFill>
                <a:schemeClr val="bg1"/>
              </a:solidFill>
              <a:latin typeface="+mn-ea"/>
            </a:endParaRPr>
          </a:p>
        </p:txBody>
      </p:sp>
      <p:sp>
        <p:nvSpPr>
          <p:cNvPr id="34" name="テキスト ボックス 33"/>
          <p:cNvSpPr txBox="1"/>
          <p:nvPr/>
        </p:nvSpPr>
        <p:spPr>
          <a:xfrm>
            <a:off x="334186" y="4465444"/>
            <a:ext cx="8090242" cy="338554"/>
          </a:xfrm>
          <a:prstGeom prst="rect">
            <a:avLst/>
          </a:prstGeom>
          <a:noFill/>
        </p:spPr>
        <p:txBody>
          <a:bodyPr wrap="square" rtlCol="0">
            <a:spAutoFit/>
          </a:bodyPr>
          <a:lstStyle/>
          <a:p>
            <a:r>
              <a:rPr lang="ja-JP" altLang="en-US" sz="800" dirty="0">
                <a:solidFill>
                  <a:srgbClr val="FF0000"/>
                </a:solidFill>
                <a:latin typeface="+mn-ea"/>
              </a:rPr>
              <a:t>（</a:t>
            </a:r>
            <a:r>
              <a:rPr lang="en-US" altLang="ja-JP" sz="800" dirty="0">
                <a:solidFill>
                  <a:srgbClr val="FF0000"/>
                </a:solidFill>
                <a:latin typeface="+mn-ea"/>
              </a:rPr>
              <a:t>※</a:t>
            </a:r>
            <a:r>
              <a:rPr lang="ja-JP" altLang="en-US" sz="800" dirty="0">
                <a:solidFill>
                  <a:srgbClr val="FF0000"/>
                </a:solidFill>
                <a:latin typeface="+mn-ea"/>
              </a:rPr>
              <a:t>）</a:t>
            </a:r>
            <a:r>
              <a:rPr lang="en-US" altLang="ja-JP" sz="800" dirty="0">
                <a:solidFill>
                  <a:srgbClr val="FF0000"/>
                </a:solidFill>
                <a:latin typeface="+mn-ea"/>
              </a:rPr>
              <a:t>Moneytree</a:t>
            </a:r>
            <a:r>
              <a:rPr lang="ja-JP" altLang="en-US" sz="800" dirty="0">
                <a:solidFill>
                  <a:srgbClr val="FF0000"/>
                </a:solidFill>
                <a:latin typeface="+mn-ea"/>
              </a:rPr>
              <a:t>のアカウントをお持ちでない場合は、</a:t>
            </a:r>
            <a:r>
              <a:rPr lang="en-US" altLang="ja-JP" sz="800" dirty="0">
                <a:solidFill>
                  <a:srgbClr val="FF0000"/>
                </a:solidFill>
                <a:latin typeface="+mn-ea"/>
              </a:rPr>
              <a:t>【</a:t>
            </a:r>
            <a:r>
              <a:rPr lang="ja-JP" altLang="en-US" sz="800" dirty="0">
                <a:solidFill>
                  <a:srgbClr val="FF0000"/>
                </a:solidFill>
                <a:latin typeface="+mn-ea"/>
              </a:rPr>
              <a:t>初期設定</a:t>
            </a:r>
            <a:r>
              <a:rPr lang="en-US" altLang="ja-JP" sz="800" dirty="0">
                <a:solidFill>
                  <a:srgbClr val="FF0000"/>
                </a:solidFill>
                <a:latin typeface="+mn-ea"/>
              </a:rPr>
              <a:t>(Web)】</a:t>
            </a:r>
            <a:r>
              <a:rPr lang="ja-JP" altLang="en-US" sz="800" dirty="0">
                <a:solidFill>
                  <a:srgbClr val="FF0000"/>
                </a:solidFill>
                <a:latin typeface="+mn-ea"/>
              </a:rPr>
              <a:t>で起動した</a:t>
            </a:r>
            <a:r>
              <a:rPr lang="en-US" altLang="ja-JP" sz="800" dirty="0">
                <a:solidFill>
                  <a:srgbClr val="FF0000"/>
                </a:solidFill>
                <a:latin typeface="+mn-ea"/>
              </a:rPr>
              <a:t>Moneytree</a:t>
            </a:r>
            <a:r>
              <a:rPr lang="ja-JP" altLang="en-US" sz="800" dirty="0">
                <a:solidFill>
                  <a:srgbClr val="FF0000"/>
                </a:solidFill>
                <a:latin typeface="+mn-ea"/>
              </a:rPr>
              <a:t>の認証画面にある</a:t>
            </a:r>
            <a:r>
              <a:rPr lang="en-US" altLang="ja-JP" sz="800" dirty="0">
                <a:solidFill>
                  <a:srgbClr val="FF0000"/>
                </a:solidFill>
                <a:latin typeface="+mn-ea"/>
              </a:rPr>
              <a:t>【</a:t>
            </a:r>
            <a:r>
              <a:rPr lang="ja-JP" altLang="en-US" sz="800" dirty="0">
                <a:solidFill>
                  <a:srgbClr val="FF0000"/>
                </a:solidFill>
                <a:latin typeface="+mn-ea"/>
              </a:rPr>
              <a:t>新規登録</a:t>
            </a:r>
            <a:r>
              <a:rPr lang="en-US" altLang="ja-JP" sz="800" dirty="0">
                <a:solidFill>
                  <a:srgbClr val="FF0000"/>
                </a:solidFill>
                <a:latin typeface="+mn-ea"/>
              </a:rPr>
              <a:t>】</a:t>
            </a:r>
            <a:r>
              <a:rPr lang="ja-JP" altLang="en-US" sz="800" dirty="0">
                <a:solidFill>
                  <a:srgbClr val="FF0000"/>
                </a:solidFill>
                <a:latin typeface="+mn-ea"/>
              </a:rPr>
              <a:t>から登録してください</a:t>
            </a:r>
            <a:endParaRPr lang="en-US" altLang="ja-JP" sz="800" dirty="0">
              <a:solidFill>
                <a:srgbClr val="FF0000"/>
              </a:solidFill>
              <a:latin typeface="+mn-ea"/>
            </a:endParaRPr>
          </a:p>
          <a:p>
            <a:r>
              <a:rPr lang="ja-JP" altLang="en-US" sz="800" dirty="0">
                <a:solidFill>
                  <a:srgbClr val="FF0000"/>
                </a:solidFill>
                <a:latin typeface="+mn-ea"/>
              </a:rPr>
              <a:t>（</a:t>
            </a:r>
            <a:r>
              <a:rPr lang="en-US" altLang="ja-JP" sz="800" dirty="0">
                <a:solidFill>
                  <a:srgbClr val="FF0000"/>
                </a:solidFill>
                <a:latin typeface="+mn-ea"/>
              </a:rPr>
              <a:t>※</a:t>
            </a:r>
            <a:r>
              <a:rPr lang="ja-JP" altLang="en-US" sz="800" dirty="0">
                <a:solidFill>
                  <a:srgbClr val="FF0000"/>
                </a:solidFill>
                <a:latin typeface="+mn-ea"/>
              </a:rPr>
              <a:t>）法人口座の登録はマニュアルに記載している手順に沿って実施してください</a:t>
            </a:r>
            <a:endParaRPr lang="en-US" altLang="ja-JP" sz="800" dirty="0">
              <a:solidFill>
                <a:srgbClr val="FF0000"/>
              </a:solidFill>
              <a:latin typeface="+mn-ea"/>
            </a:endParaRPr>
          </a:p>
        </p:txBody>
      </p:sp>
      <p:sp>
        <p:nvSpPr>
          <p:cNvPr id="9" name="タイトル 3">
            <a:extLst>
              <a:ext uri="{FF2B5EF4-FFF2-40B4-BE49-F238E27FC236}">
                <a16:creationId xmlns:a16="http://schemas.microsoft.com/office/drawing/2014/main" id="{14E70848-689C-417F-8F37-05DE5096CBD7}"/>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dirty="0" err="1">
                <a:latin typeface="Meiryo"/>
                <a:ea typeface="+mj-lt"/>
              </a:rPr>
              <a:t>SuperStream</a:t>
            </a:r>
            <a:r>
              <a:rPr lang="en-US" sz="2000" dirty="0">
                <a:latin typeface="Meiryo"/>
                <a:ea typeface="+mj-lt"/>
              </a:rPr>
              <a:t>-NX </a:t>
            </a:r>
            <a:r>
              <a:rPr lang="ja-JP" sz="2000">
                <a:latin typeface="Meiryo"/>
                <a:ea typeface="Meiryo"/>
              </a:rPr>
              <a:t>統合会計</a:t>
            </a:r>
            <a:r>
              <a:rPr lang="ja-JP" altLang="en-US" sz="2000" dirty="0">
                <a:latin typeface="Meiryo"/>
                <a:ea typeface="Meiryo"/>
              </a:rPr>
              <a:t/>
            </a:r>
            <a:br>
              <a:rPr lang="ja-JP" altLang="en-US" sz="2000" dirty="0">
                <a:latin typeface="Meiryo"/>
                <a:ea typeface="Meiryo"/>
              </a:rPr>
            </a:br>
            <a:r>
              <a:rPr lang="en-US" altLang="ja-JP" sz="1800" dirty="0">
                <a:latin typeface="Meiryo"/>
                <a:ea typeface="Meiryo"/>
              </a:rPr>
              <a:t>2.</a:t>
            </a:r>
            <a:r>
              <a:rPr lang="ja-JP" sz="1800">
                <a:latin typeface="Meiryo"/>
                <a:ea typeface="Meiryo"/>
              </a:rPr>
              <a:t>APIサービス・銀行口座APIの追加対応</a:t>
            </a:r>
            <a:endParaRPr lang="ja-JP">
              <a:latin typeface="Meiryo"/>
              <a:ea typeface="Meiryo"/>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327477B9-F405-401C-BF62-72E65D9C83E1}"/>
              </a:ext>
            </a:extLst>
          </p:cNvPr>
          <p:cNvPicPr>
            <a:picLocks noChangeAspect="1"/>
          </p:cNvPicPr>
          <p:nvPr/>
        </p:nvPicPr>
        <p:blipFill>
          <a:blip r:embed="rId5"/>
          <a:stretch>
            <a:fillRect/>
          </a:stretch>
        </p:blipFill>
        <p:spPr>
          <a:xfrm>
            <a:off x="7608514" y="39501"/>
            <a:ext cx="1457325" cy="371475"/>
          </a:xfrm>
          <a:prstGeom prst="rect">
            <a:avLst/>
          </a:prstGeom>
        </p:spPr>
      </p:pic>
    </p:spTree>
    <p:extLst>
      <p:ext uri="{BB962C8B-B14F-4D97-AF65-F5344CB8AC3E}">
        <p14:creationId xmlns:p14="http://schemas.microsoft.com/office/powerpoint/2010/main" val="1719660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27</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会計管理マスタ登録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pic>
        <p:nvPicPr>
          <p:cNvPr id="10" name="図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8" y="1257307"/>
            <a:ext cx="6080953" cy="1981477"/>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3"/>
          <a:stretch>
            <a:fillRect/>
          </a:stretch>
        </p:blipFill>
        <p:spPr>
          <a:xfrm>
            <a:off x="1589013" y="2177190"/>
            <a:ext cx="6095238" cy="2338095"/>
          </a:xfrm>
          <a:prstGeom prst="rect">
            <a:avLst/>
          </a:prstGeom>
          <a:ln>
            <a:solidFill>
              <a:schemeClr val="bg1">
                <a:lumMod val="50000"/>
              </a:schemeClr>
            </a:solidFill>
          </a:ln>
        </p:spPr>
      </p:pic>
      <p:sp>
        <p:nvSpPr>
          <p:cNvPr id="18" name="線吹き出し 2 (枠付き) 17"/>
          <p:cNvSpPr/>
          <p:nvPr/>
        </p:nvSpPr>
        <p:spPr>
          <a:xfrm>
            <a:off x="3545417" y="3160970"/>
            <a:ext cx="4714304" cy="533842"/>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マネーツリーから取得する入金データの取得開始日を設定します</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ここで設定した日付以降の入金データが取得の対象となります</a:t>
            </a:r>
            <a:endParaRPr lang="en-US" altLang="ja-JP" sz="1100" dirty="0">
              <a:solidFill>
                <a:schemeClr val="bg1"/>
              </a:solidFill>
              <a:latin typeface="+mn-ea"/>
            </a:endParaRPr>
          </a:p>
        </p:txBody>
      </p:sp>
      <p:sp>
        <p:nvSpPr>
          <p:cNvPr id="11" name="正方形/長方形 10"/>
          <p:cNvSpPr/>
          <p:nvPr/>
        </p:nvSpPr>
        <p:spPr>
          <a:xfrm>
            <a:off x="1672762" y="2811540"/>
            <a:ext cx="2376264" cy="2453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8" name="タイトル 3">
            <a:extLst>
              <a:ext uri="{FF2B5EF4-FFF2-40B4-BE49-F238E27FC236}">
                <a16:creationId xmlns:a16="http://schemas.microsoft.com/office/drawing/2014/main" id="{657A6588-62D3-4882-94C9-87D127840D28}"/>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dirty="0" err="1">
                <a:latin typeface="Meiryo"/>
                <a:ea typeface="+mj-lt"/>
              </a:rPr>
              <a:t>SuperStream</a:t>
            </a:r>
            <a:r>
              <a:rPr lang="en-US" sz="2000" dirty="0">
                <a:latin typeface="Meiryo"/>
                <a:ea typeface="+mj-lt"/>
              </a:rPr>
              <a:t>-NX </a:t>
            </a:r>
            <a:r>
              <a:rPr lang="ja-JP" sz="2000">
                <a:latin typeface="Meiryo"/>
                <a:ea typeface="Meiryo"/>
              </a:rPr>
              <a:t>統合会計</a:t>
            </a:r>
            <a:r>
              <a:rPr lang="ja-JP" altLang="en-US" sz="2000" dirty="0">
                <a:latin typeface="Meiryo"/>
                <a:ea typeface="Meiryo"/>
              </a:rPr>
              <a:t/>
            </a:r>
            <a:br>
              <a:rPr lang="ja-JP" altLang="en-US" sz="2000" dirty="0">
                <a:latin typeface="Meiryo"/>
                <a:ea typeface="Meiryo"/>
              </a:rPr>
            </a:br>
            <a:r>
              <a:rPr lang="en-US" altLang="ja-JP" sz="1800" dirty="0">
                <a:latin typeface="Meiryo"/>
                <a:ea typeface="Meiryo"/>
              </a:rPr>
              <a:t>2.</a:t>
            </a:r>
            <a:r>
              <a:rPr lang="ja-JP" sz="1800">
                <a:latin typeface="Meiryo"/>
                <a:ea typeface="Meiryo"/>
              </a:rPr>
              <a:t>APIサービス・銀行口座APIの追加対応</a:t>
            </a:r>
            <a:endParaRPr lang="ja-JP">
              <a:latin typeface="Meiryo"/>
              <a:ea typeface="Meiryo"/>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50E123FB-54B0-4B8A-8EFC-9712F53704F3}"/>
              </a:ext>
            </a:extLst>
          </p:cNvPr>
          <p:cNvPicPr>
            <a:picLocks noChangeAspect="1"/>
          </p:cNvPicPr>
          <p:nvPr/>
        </p:nvPicPr>
        <p:blipFill>
          <a:blip r:embed="rId4"/>
          <a:stretch>
            <a:fillRect/>
          </a:stretch>
        </p:blipFill>
        <p:spPr>
          <a:xfrm>
            <a:off x="7608514" y="39501"/>
            <a:ext cx="1457325" cy="371475"/>
          </a:xfrm>
          <a:prstGeom prst="rect">
            <a:avLst/>
          </a:prstGeom>
        </p:spPr>
      </p:pic>
    </p:spTree>
    <p:extLst>
      <p:ext uri="{BB962C8B-B14F-4D97-AF65-F5344CB8AC3E}">
        <p14:creationId xmlns:p14="http://schemas.microsoft.com/office/powerpoint/2010/main" val="249755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40275"/>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2" name="図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75" y="1244916"/>
            <a:ext cx="6859533" cy="345107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28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銀行口座</a:t>
            </a:r>
            <a:r>
              <a:rPr lang="en-US" altLang="ja-JP" sz="1400" b="1" dirty="0">
                <a:solidFill>
                  <a:schemeClr val="tx2"/>
                </a:solidFill>
              </a:rPr>
              <a:t>API</a:t>
            </a:r>
            <a:r>
              <a:rPr lang="ja-JP" altLang="en-US" sz="1400" b="1" dirty="0">
                <a:solidFill>
                  <a:schemeClr val="tx2"/>
                </a:solidFill>
              </a:rPr>
              <a:t>法人口座マスタ登録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8" name="線吹き出し 2 (枠付き) 17"/>
          <p:cNvSpPr/>
          <p:nvPr/>
        </p:nvSpPr>
        <p:spPr>
          <a:xfrm>
            <a:off x="3639684" y="3567712"/>
            <a:ext cx="5000768" cy="516206"/>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法人口座取得</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により、マネーツリーの法人口座データを取得します</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mn-ea"/>
              </a:rPr>
              <a:t>②取得後、</a:t>
            </a:r>
            <a:r>
              <a:rPr lang="en-US" altLang="ja-JP" sz="1100" dirty="0">
                <a:solidFill>
                  <a:schemeClr val="bg1"/>
                </a:solidFill>
                <a:latin typeface="+mn-ea"/>
              </a:rPr>
              <a:t>NX</a:t>
            </a:r>
            <a:r>
              <a:rPr lang="ja-JP" altLang="en-US" sz="1100" dirty="0">
                <a:solidFill>
                  <a:schemeClr val="bg1"/>
                </a:solidFill>
                <a:latin typeface="+mn-ea"/>
              </a:rPr>
              <a:t>の銀行口座マスタと紐付けします</a:t>
            </a:r>
            <a:endParaRPr lang="en-US" altLang="ja-JP" sz="1100" dirty="0">
              <a:solidFill>
                <a:schemeClr val="bg1"/>
              </a:solidFill>
              <a:latin typeface="+mn-ea"/>
            </a:endParaRPr>
          </a:p>
        </p:txBody>
      </p:sp>
      <p:sp>
        <p:nvSpPr>
          <p:cNvPr id="9" name="正方形/長方形 8"/>
          <p:cNvSpPr/>
          <p:nvPr/>
        </p:nvSpPr>
        <p:spPr>
          <a:xfrm>
            <a:off x="1439652" y="2355726"/>
            <a:ext cx="1656184" cy="2007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ja-JP" altLang="en-US" sz="1000" b="1" dirty="0">
                <a:solidFill>
                  <a:srgbClr val="FF0000"/>
                </a:solidFill>
                <a:latin typeface="メイリオ"/>
                <a:ea typeface="メイリオ"/>
              </a:rPr>
              <a:t>②</a:t>
            </a:r>
          </a:p>
        </p:txBody>
      </p:sp>
      <p:sp>
        <p:nvSpPr>
          <p:cNvPr id="10" name="正方形/長方形 9"/>
          <p:cNvSpPr/>
          <p:nvPr/>
        </p:nvSpPr>
        <p:spPr>
          <a:xfrm>
            <a:off x="6552220" y="2931790"/>
            <a:ext cx="1001806" cy="2007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①</a:t>
            </a:r>
          </a:p>
        </p:txBody>
      </p:sp>
      <p:sp>
        <p:nvSpPr>
          <p:cNvPr id="8" name="タイトル 3">
            <a:extLst>
              <a:ext uri="{FF2B5EF4-FFF2-40B4-BE49-F238E27FC236}">
                <a16:creationId xmlns:a16="http://schemas.microsoft.com/office/drawing/2014/main" id="{2B4FD867-52C5-4668-927D-EF42669F1D4B}"/>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dirty="0" err="1">
                <a:latin typeface="Meiryo"/>
                <a:ea typeface="+mj-lt"/>
              </a:rPr>
              <a:t>SuperStream</a:t>
            </a:r>
            <a:r>
              <a:rPr lang="en-US" sz="2000" dirty="0">
                <a:latin typeface="Meiryo"/>
                <a:ea typeface="+mj-lt"/>
              </a:rPr>
              <a:t>-NX </a:t>
            </a:r>
            <a:r>
              <a:rPr lang="ja-JP" sz="2000">
                <a:latin typeface="Meiryo"/>
                <a:ea typeface="Meiryo"/>
              </a:rPr>
              <a:t>統合会計</a:t>
            </a:r>
            <a:r>
              <a:rPr lang="ja-JP" altLang="en-US" sz="2000" dirty="0">
                <a:latin typeface="Meiryo"/>
                <a:ea typeface="Meiryo"/>
              </a:rPr>
              <a:t/>
            </a:r>
            <a:br>
              <a:rPr lang="ja-JP" altLang="en-US" sz="2000" dirty="0">
                <a:latin typeface="Meiryo"/>
                <a:ea typeface="Meiryo"/>
              </a:rPr>
            </a:br>
            <a:r>
              <a:rPr lang="en-US" altLang="ja-JP" sz="1800" dirty="0">
                <a:latin typeface="Meiryo"/>
                <a:ea typeface="Meiryo"/>
              </a:rPr>
              <a:t>2.</a:t>
            </a:r>
            <a:r>
              <a:rPr lang="ja-JP" sz="1800">
                <a:latin typeface="Meiryo"/>
                <a:ea typeface="Meiryo"/>
              </a:rPr>
              <a:t>APIサービス・銀行口座APIの追加対応</a:t>
            </a:r>
            <a:endParaRPr lang="ja-JP">
              <a:latin typeface="Meiryo"/>
              <a:ea typeface="Meiryo"/>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CA72B2EC-36D3-4132-BF8B-C03D1308C928}"/>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9277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29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銀行口座</a:t>
            </a:r>
            <a:r>
              <a:rPr lang="en-US" altLang="ja-JP" sz="1400" b="1" dirty="0">
                <a:solidFill>
                  <a:schemeClr val="tx2"/>
                </a:solidFill>
              </a:rPr>
              <a:t>API</a:t>
            </a:r>
            <a:r>
              <a:rPr lang="ja-JP" altLang="en-US" sz="1400" b="1" dirty="0">
                <a:solidFill>
                  <a:schemeClr val="tx2"/>
                </a:solidFill>
              </a:rPr>
              <a:t>振込人名マスタ登録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0" name="図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02" y="1203598"/>
            <a:ext cx="6482969" cy="3532547"/>
          </a:xfrm>
          <a:prstGeom prst="rect">
            <a:avLst/>
          </a:prstGeom>
          <a:noFill/>
          <a:extLst>
            <a:ext uri="{909E8E84-426E-40DD-AFC4-6F175D3DCCD1}">
              <a14:hiddenFill xmlns:a14="http://schemas.microsoft.com/office/drawing/2010/main">
                <a:solidFill>
                  <a:srgbClr val="FFFFFF"/>
                </a:solidFill>
              </a14:hiddenFill>
            </a:ext>
          </a:extLst>
        </p:spPr>
      </p:pic>
      <p:sp>
        <p:nvSpPr>
          <p:cNvPr id="18" name="線吹き出し 2 (枠付き) 17"/>
          <p:cNvSpPr/>
          <p:nvPr/>
        </p:nvSpPr>
        <p:spPr>
          <a:xfrm>
            <a:off x="4566134" y="2499742"/>
            <a:ext cx="4100668" cy="732230"/>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銀行口座</a:t>
            </a:r>
            <a:r>
              <a:rPr lang="en-US" altLang="ja-JP" sz="1100" dirty="0">
                <a:solidFill>
                  <a:schemeClr val="bg1"/>
                </a:solidFill>
                <a:latin typeface="メイリオ" panose="020B0604030504040204" pitchFamily="50" charset="-128"/>
                <a:ea typeface="メイリオ" panose="020B0604030504040204" pitchFamily="50" charset="-128"/>
              </a:rPr>
              <a:t>API</a:t>
            </a:r>
            <a:r>
              <a:rPr lang="ja-JP" altLang="en-US" sz="1100" dirty="0">
                <a:solidFill>
                  <a:schemeClr val="bg1"/>
                </a:solidFill>
                <a:latin typeface="メイリオ" panose="020B0604030504040204" pitchFamily="50" charset="-128"/>
                <a:ea typeface="メイリオ" panose="020B0604030504040204" pitchFamily="50" charset="-128"/>
              </a:rPr>
              <a:t>入金一覧画面の入金情報取得処理において、</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集金先を特定するための振込人名称を登録します</a:t>
            </a:r>
            <a:endParaRPr lang="en-US" altLang="ja-JP" sz="1100" dirty="0">
              <a:solidFill>
                <a:schemeClr val="bg1"/>
              </a:solidFill>
              <a:latin typeface="+mn-ea"/>
            </a:endParaRPr>
          </a:p>
        </p:txBody>
      </p:sp>
      <p:sp>
        <p:nvSpPr>
          <p:cNvPr id="8" name="タイトル 3">
            <a:extLst>
              <a:ext uri="{FF2B5EF4-FFF2-40B4-BE49-F238E27FC236}">
                <a16:creationId xmlns:a16="http://schemas.microsoft.com/office/drawing/2014/main" id="{572C5F5F-8530-41E6-8A4A-7AAE2B1ABCEB}"/>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dirty="0" err="1">
                <a:latin typeface="Meiryo"/>
                <a:ea typeface="+mj-lt"/>
              </a:rPr>
              <a:t>SuperStream</a:t>
            </a:r>
            <a:r>
              <a:rPr lang="en-US" sz="2000" dirty="0">
                <a:latin typeface="Meiryo"/>
                <a:ea typeface="+mj-lt"/>
              </a:rPr>
              <a:t>-NX </a:t>
            </a:r>
            <a:r>
              <a:rPr lang="ja-JP" sz="2000">
                <a:latin typeface="Meiryo"/>
                <a:ea typeface="Meiryo"/>
              </a:rPr>
              <a:t>統合会計</a:t>
            </a:r>
            <a:r>
              <a:rPr lang="ja-JP" altLang="en-US" sz="2000" dirty="0">
                <a:latin typeface="Meiryo"/>
                <a:ea typeface="Meiryo"/>
              </a:rPr>
              <a:t/>
            </a:r>
            <a:br>
              <a:rPr lang="ja-JP" altLang="en-US" sz="2000" dirty="0">
                <a:latin typeface="Meiryo"/>
                <a:ea typeface="Meiryo"/>
              </a:rPr>
            </a:br>
            <a:r>
              <a:rPr lang="en-US" altLang="ja-JP" sz="1800" dirty="0">
                <a:latin typeface="Meiryo"/>
                <a:ea typeface="Meiryo"/>
              </a:rPr>
              <a:t>2.</a:t>
            </a:r>
            <a:r>
              <a:rPr lang="ja-JP" sz="1800">
                <a:latin typeface="Meiryo"/>
                <a:ea typeface="Meiryo"/>
              </a:rPr>
              <a:t>APIサービス・銀行口座APIの追加対応</a:t>
            </a:r>
            <a:endParaRPr lang="ja-JP">
              <a:latin typeface="Meiryo"/>
              <a:ea typeface="Meiryo"/>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0A4B0BF1-638B-4707-AFC4-FE88EFFA9E5F}"/>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52006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a:solidFill>
                  <a:schemeClr val="bg1"/>
                </a:solidFill>
              </a:rPr>
              <a:t>©SuperStream Inc. All rights reserved.</a:t>
            </a:r>
            <a:endParaRPr lang="ja-JP" altLang="en-US" dirty="0"/>
          </a:p>
        </p:txBody>
      </p:sp>
      <p:sp>
        <p:nvSpPr>
          <p:cNvPr id="15" name="テキスト プレースホルダー 2"/>
          <p:cNvSpPr>
            <a:spLocks noGrp="1"/>
          </p:cNvSpPr>
          <p:nvPr>
            <p:ph type="body" sz="quarter" idx="14"/>
          </p:nvPr>
        </p:nvSpPr>
        <p:spPr>
          <a:xfrm>
            <a:off x="4932040" y="627534"/>
            <a:ext cx="3996444" cy="4032448"/>
          </a:xfrm>
        </p:spPr>
        <p:txBody>
          <a:bodyPr/>
          <a:lstStyle/>
          <a:p>
            <a:pPr>
              <a:lnSpc>
                <a:spcPct val="150000"/>
              </a:lnSpc>
              <a:spcAft>
                <a:spcPts val="400"/>
              </a:spcAft>
            </a:pPr>
            <a:r>
              <a:rPr lang="en-US" altLang="ja-JP" dirty="0" err="1"/>
              <a:t>SuperStream</a:t>
            </a:r>
            <a:r>
              <a:rPr lang="en-US" altLang="ja-JP" dirty="0"/>
              <a:t>-NX 2021-06-01 </a:t>
            </a:r>
            <a:r>
              <a:rPr lang="ja-JP" altLang="en-US"/>
              <a:t>（統合会計）</a:t>
            </a:r>
            <a:endParaRPr lang="en-US" altLang="ja-JP"/>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00000"/>
              </a:lnSpc>
              <a:spcAft>
                <a:spcPts val="400"/>
              </a:spcAft>
            </a:pPr>
            <a:endParaRPr lang="en-US" altLang="ja-JP" b="0" dirty="0">
              <a:solidFill>
                <a:schemeClr val="accent1">
                  <a:lumMod val="60000"/>
                  <a:lumOff val="40000"/>
                </a:schemeClr>
              </a:solidFill>
            </a:endParaRPr>
          </a:p>
          <a:p>
            <a:pPr>
              <a:lnSpc>
                <a:spcPct val="100000"/>
              </a:lnSpc>
            </a:pPr>
            <a:r>
              <a:rPr lang="en-US" altLang="ja-JP" sz="1200" dirty="0"/>
              <a:t>1.AI-OCR</a:t>
            </a:r>
            <a:r>
              <a:rPr lang="ja-JP" altLang="en-US" sz="1200"/>
              <a:t>機能の新オプション追加と改善</a:t>
            </a:r>
            <a:endParaRPr lang="en-US" altLang="ja-JP" sz="1200"/>
          </a:p>
          <a:p>
            <a:pPr lvl="0">
              <a:lnSpc>
                <a:spcPct val="100000"/>
              </a:lnSpc>
            </a:pPr>
            <a:endParaRPr lang="en-US" altLang="ja-JP" sz="1200" dirty="0">
              <a:solidFill>
                <a:prstClr val="white"/>
              </a:solidFill>
            </a:endParaRPr>
          </a:p>
          <a:p>
            <a:pPr>
              <a:lnSpc>
                <a:spcPct val="100000"/>
              </a:lnSpc>
            </a:pPr>
            <a:r>
              <a:rPr lang="en-US" altLang="ja-JP" sz="1200" dirty="0"/>
              <a:t>2.APIサービス・</a:t>
            </a:r>
            <a:r>
              <a:rPr lang="ja-JP" altLang="en-US" sz="1200"/>
              <a:t>銀行口座</a:t>
            </a:r>
            <a:r>
              <a:rPr lang="en-US" altLang="ja-JP" sz="1200" dirty="0"/>
              <a:t>API</a:t>
            </a:r>
            <a:r>
              <a:rPr lang="ja-JP" altLang="en-US" sz="1200"/>
              <a:t>の追加対応</a:t>
            </a:r>
            <a:endParaRPr lang="en-US" altLang="ja-JP" sz="1200"/>
          </a:p>
          <a:p>
            <a:pPr lvl="0">
              <a:lnSpc>
                <a:spcPct val="100000"/>
              </a:lnSpc>
            </a:pPr>
            <a:endParaRPr lang="en-US" altLang="ja-JP" sz="1200" b="0" dirty="0">
              <a:solidFill>
                <a:prstClr val="white"/>
              </a:solidFill>
            </a:endParaRPr>
          </a:p>
          <a:p>
            <a:pPr>
              <a:lnSpc>
                <a:spcPct val="100000"/>
              </a:lnSpc>
            </a:pPr>
            <a:r>
              <a:rPr lang="en-US" altLang="ja-JP" sz="1200" dirty="0">
                <a:solidFill>
                  <a:prstClr val="white"/>
                </a:solidFill>
              </a:rPr>
              <a:t>3.AP</a:t>
            </a:r>
            <a:r>
              <a:rPr lang="ja-JP" altLang="en-US" sz="1200" dirty="0">
                <a:solidFill>
                  <a:prstClr val="white"/>
                </a:solidFill>
              </a:rPr>
              <a:t>支払通知書</a:t>
            </a:r>
            <a:r>
              <a:rPr lang="en-US" altLang="ja-JP" sz="1200" dirty="0">
                <a:solidFill>
                  <a:prstClr val="white"/>
                </a:solidFill>
              </a:rPr>
              <a:t>/AR</a:t>
            </a:r>
            <a:r>
              <a:rPr lang="ja-JP" altLang="en-US" sz="1200" dirty="0">
                <a:solidFill>
                  <a:prstClr val="white"/>
                </a:solidFill>
              </a:rPr>
              <a:t>請求書の電子化対応</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t>4.</a:t>
            </a:r>
            <a:r>
              <a:rPr lang="ja-JP" altLang="en-US" sz="1200"/>
              <a:t>ベトナム</a:t>
            </a:r>
            <a:r>
              <a:rPr lang="ja-JP" sz="1200">
                <a:cs typeface="+mn-ea"/>
              </a:rPr>
              <a:t>税制対応</a:t>
            </a:r>
            <a:r>
              <a:rPr lang="ja-JP" altLang="en-US" sz="1200"/>
              <a:t>申告書の出力対応</a:t>
            </a:r>
            <a:endParaRPr lang="en-US" altLang="ja-JP" sz="1200"/>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5.</a:t>
            </a:r>
            <a:r>
              <a:rPr lang="ja-JP" altLang="en-US" sz="1200" dirty="0">
                <a:solidFill>
                  <a:prstClr val="white"/>
                </a:solidFill>
              </a:rPr>
              <a:t>ワークフロー承認：「提出取下」機能の追加対応</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6.</a:t>
            </a:r>
            <a:r>
              <a:rPr lang="ja-JP" altLang="en-US" sz="1200" dirty="0">
                <a:solidFill>
                  <a:prstClr val="white"/>
                </a:solidFill>
              </a:rPr>
              <a:t>会計組織マスタ複写機能の追加対応</a:t>
            </a:r>
            <a:endParaRPr lang="en-US" altLang="ja-JP" sz="1200" dirty="0">
              <a:solidFill>
                <a:prstClr val="white"/>
              </a:solidFill>
            </a:endParaRPr>
          </a:p>
          <a:p>
            <a:pPr lvl="0">
              <a:lnSpc>
                <a:spcPct val="100000"/>
              </a:lnSpc>
            </a:pPr>
            <a:endParaRPr lang="en-US" altLang="ja-JP" sz="1200" dirty="0">
              <a:solidFill>
                <a:prstClr val="white"/>
              </a:solidFill>
            </a:endParaRPr>
          </a:p>
          <a:p>
            <a:pPr>
              <a:lnSpc>
                <a:spcPct val="100000"/>
              </a:lnSpc>
            </a:pPr>
            <a:r>
              <a:rPr lang="en-US" altLang="ja-JP" sz="1200" dirty="0"/>
              <a:t>7.</a:t>
            </a:r>
            <a:r>
              <a:rPr lang="ja-JP" altLang="en-US" sz="1200" dirty="0"/>
              <a:t>テスト用会社複写機能の追加対応</a:t>
            </a:r>
            <a:endParaRPr lang="en-US" altLang="ja-JP" sz="1200" dirty="0"/>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8.</a:t>
            </a:r>
            <a:r>
              <a:rPr lang="ja-JP" altLang="en-US" sz="1200" dirty="0">
                <a:solidFill>
                  <a:prstClr val="white"/>
                </a:solidFill>
              </a:rPr>
              <a:t>元帳の改善対応</a:t>
            </a:r>
            <a:endParaRPr lang="en-US" altLang="ja-JP" sz="1200" dirty="0">
              <a:solidFill>
                <a:prstClr val="white"/>
              </a:solidFill>
            </a:endParaRPr>
          </a:p>
        </p:txBody>
      </p:sp>
      <p:sp>
        <p:nvSpPr>
          <p:cNvPr id="3" name="テキスト ボックス 2"/>
          <p:cNvSpPr txBox="1"/>
          <p:nvPr/>
        </p:nvSpPr>
        <p:spPr>
          <a:xfrm>
            <a:off x="3995936" y="4299942"/>
            <a:ext cx="900100" cy="197934"/>
          </a:xfrm>
          <a:prstGeom prst="rect">
            <a:avLst/>
          </a:prstGeom>
          <a:solidFill>
            <a:srgbClr val="FF0000"/>
          </a:solidFill>
        </p:spPr>
        <p:txBody>
          <a:bodyPr wrap="square" lIns="36000" tIns="36000" rIns="36000" bIns="0" rtlCol="0">
            <a:spAutoFit/>
          </a:bodyPr>
          <a:lstStyle/>
          <a:p>
            <a:pPr algn="ctr"/>
            <a:r>
              <a:rPr kumimoji="1" lang="en-US" altLang="ja-JP" sz="1050" b="1" dirty="0">
                <a:solidFill>
                  <a:schemeClr val="bg1"/>
                </a:solidFill>
              </a:rPr>
              <a:t>NX</a:t>
            </a:r>
            <a:r>
              <a:rPr kumimoji="1" lang="ja-JP" altLang="en-US" sz="1050" b="1" dirty="0">
                <a:solidFill>
                  <a:schemeClr val="bg1"/>
                </a:solidFill>
              </a:rPr>
              <a:t>要望登録</a:t>
            </a:r>
          </a:p>
        </p:txBody>
      </p:sp>
      <p:sp>
        <p:nvSpPr>
          <p:cNvPr id="5" name="テキスト ボックス 4"/>
          <p:cNvSpPr txBox="1"/>
          <p:nvPr/>
        </p:nvSpPr>
        <p:spPr>
          <a:xfrm>
            <a:off x="3671900" y="3147814"/>
            <a:ext cx="1242138" cy="359517"/>
          </a:xfrm>
          <a:prstGeom prst="rect">
            <a:avLst/>
          </a:prstGeom>
          <a:solidFill>
            <a:srgbClr val="FF0000"/>
          </a:solidFill>
        </p:spPr>
        <p:txBody>
          <a:bodyPr wrap="square" lIns="36000" tIns="36000" rIns="36000" bIns="0" rtlCol="0">
            <a:spAutoFit/>
          </a:bodyPr>
          <a:lstStyle/>
          <a:p>
            <a:pPr algn="ctr"/>
            <a:r>
              <a:rPr kumimoji="1" lang="en-US" altLang="ja-JP" sz="1050" b="1" dirty="0" err="1">
                <a:solidFill>
                  <a:schemeClr val="bg1"/>
                </a:solidFill>
              </a:rPr>
              <a:t>NXProfessional</a:t>
            </a:r>
            <a:r>
              <a:rPr kumimoji="1" lang="ja-JP" altLang="en-US" sz="1050" b="1" dirty="0">
                <a:solidFill>
                  <a:schemeClr val="bg1"/>
                </a:solidFill>
              </a:rPr>
              <a:t>認定技術者要望</a:t>
            </a:r>
          </a:p>
        </p:txBody>
      </p:sp>
    </p:spTree>
    <p:extLst>
      <p:ext uri="{BB962C8B-B14F-4D97-AF65-F5344CB8AC3E}">
        <p14:creationId xmlns:p14="http://schemas.microsoft.com/office/powerpoint/2010/main" val="1522758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zh-TW" altLang="en-US" sz="1400" b="1" dirty="0">
                <a:solidFill>
                  <a:schemeClr val="tx2"/>
                </a:solidFill>
              </a:rPr>
              <a:t>銀行口座</a:t>
            </a:r>
            <a:r>
              <a:rPr lang="en-US" altLang="zh-TW" sz="1400" b="1" dirty="0">
                <a:solidFill>
                  <a:schemeClr val="tx2"/>
                </a:solidFill>
              </a:rPr>
              <a:t>API</a:t>
            </a:r>
            <a:r>
              <a:rPr lang="zh-TW" altLang="en-US" sz="1400" b="1" dirty="0">
                <a:solidFill>
                  <a:schemeClr val="tx2"/>
                </a:solidFill>
              </a:rPr>
              <a:t>入金一覧</a:t>
            </a:r>
            <a:r>
              <a:rPr lang="ja-JP" altLang="en-US" sz="1400" b="1" dirty="0">
                <a:solidFill>
                  <a:schemeClr val="tx2"/>
                </a:solidFill>
              </a:rPr>
              <a:t>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8" name="図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64" y="1203598"/>
            <a:ext cx="6200000" cy="3385714"/>
          </a:xfrm>
          <a:prstGeom prst="rect">
            <a:avLst/>
          </a:prstGeom>
          <a:noFill/>
          <a:extLst>
            <a:ext uri="{909E8E84-426E-40DD-AFC4-6F175D3DCCD1}">
              <a14:hiddenFill xmlns:a14="http://schemas.microsoft.com/office/drawing/2010/main">
                <a:solidFill>
                  <a:srgbClr val="FFFFFF"/>
                </a:solidFill>
              </a14:hiddenFill>
            </a:ext>
          </a:extLst>
        </p:spPr>
      </p:pic>
      <p:sp>
        <p:nvSpPr>
          <p:cNvPr id="18" name="線吹き出し 2 (枠付き) 17"/>
          <p:cNvSpPr/>
          <p:nvPr/>
        </p:nvSpPr>
        <p:spPr>
          <a:xfrm>
            <a:off x="4577500" y="2820659"/>
            <a:ext cx="4062952" cy="732230"/>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入金情報取得</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ボタンで</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マネーツリーの取引明細情報（入金データ）</a:t>
            </a:r>
            <a:r>
              <a:rPr lang="ja-JP" altLang="en-US" sz="1100" dirty="0">
                <a:solidFill>
                  <a:schemeClr val="bg1"/>
                </a:solidFill>
                <a:latin typeface="+mn-ea"/>
              </a:rPr>
              <a:t>を取得します</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6120172" y="2103698"/>
            <a:ext cx="727392" cy="182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ja-JP" altLang="en-US" sz="1000" b="1" dirty="0">
              <a:solidFill>
                <a:srgbClr val="FF0000"/>
              </a:solidFill>
              <a:latin typeface="メイリオ"/>
              <a:ea typeface="メイリオ"/>
            </a:endParaRPr>
          </a:p>
        </p:txBody>
      </p:sp>
      <p:sp>
        <p:nvSpPr>
          <p:cNvPr id="9" name="タイトル 3">
            <a:extLst>
              <a:ext uri="{FF2B5EF4-FFF2-40B4-BE49-F238E27FC236}">
                <a16:creationId xmlns:a16="http://schemas.microsoft.com/office/drawing/2014/main" id="{7F19E79B-50E5-45FA-B23E-48A4E23E2DAD}"/>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a:latin typeface="Meiryo"/>
                <a:ea typeface="+mj-lt"/>
              </a:rPr>
              <a:t>SuperStream-NX </a:t>
            </a:r>
            <a:r>
              <a:rPr lang="ja-JP" sz="2000">
                <a:latin typeface="Meiryo"/>
                <a:ea typeface="Meiryo"/>
              </a:rPr>
              <a:t>統合会計</a:t>
            </a:r>
            <a:r>
              <a:rPr lang="ja-JP" altLang="en-US" sz="2000" dirty="0">
                <a:latin typeface="Meiryo"/>
                <a:ea typeface="Meiryo"/>
              </a:rPr>
              <a:t/>
            </a:r>
            <a:br>
              <a:rPr lang="ja-JP" altLang="en-US" sz="2000" dirty="0">
                <a:latin typeface="Meiryo"/>
                <a:ea typeface="Meiryo"/>
              </a:rPr>
            </a:br>
            <a:r>
              <a:rPr lang="en-US" altLang="ja-JP" sz="1800" dirty="0">
                <a:latin typeface="Meiryo"/>
                <a:ea typeface="Meiryo"/>
              </a:rPr>
              <a:t>2.</a:t>
            </a:r>
            <a:r>
              <a:rPr lang="ja-JP" sz="1800">
                <a:latin typeface="Meiryo"/>
                <a:ea typeface="Meiryo"/>
              </a:rPr>
              <a:t>APIサービス・銀行口座APIの追加対応</a:t>
            </a:r>
            <a:endParaRPr lang="ja-JP">
              <a:latin typeface="Meiryo"/>
              <a:ea typeface="Meiryo"/>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23CE93CD-DB59-4F0B-9C72-8E0EB1E033D1}"/>
              </a:ext>
            </a:extLst>
          </p:cNvPr>
          <p:cNvPicPr>
            <a:picLocks noChangeAspect="1"/>
          </p:cNvPicPr>
          <p:nvPr/>
        </p:nvPicPr>
        <p:blipFill>
          <a:blip r:embed="rId3"/>
          <a:stretch>
            <a:fillRect/>
          </a:stretch>
        </p:blipFill>
        <p:spPr>
          <a:xfrm>
            <a:off x="7608514" y="39501"/>
            <a:ext cx="1457325" cy="371475"/>
          </a:xfrm>
          <a:prstGeom prst="rect">
            <a:avLst/>
          </a:prstGeom>
        </p:spPr>
      </p:pic>
    </p:spTree>
    <p:extLst>
      <p:ext uri="{BB962C8B-B14F-4D97-AF65-F5344CB8AC3E}">
        <p14:creationId xmlns:p14="http://schemas.microsoft.com/office/powerpoint/2010/main" val="426744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zh-TW" altLang="en-US" sz="1400" b="1" dirty="0">
                <a:solidFill>
                  <a:schemeClr val="tx2"/>
                </a:solidFill>
              </a:rPr>
              <a:t>銀行口座</a:t>
            </a:r>
            <a:r>
              <a:rPr lang="en-US" altLang="zh-TW" sz="1400" b="1" dirty="0">
                <a:solidFill>
                  <a:schemeClr val="tx2"/>
                </a:solidFill>
              </a:rPr>
              <a:t>API</a:t>
            </a:r>
            <a:r>
              <a:rPr lang="zh-TW" altLang="en-US" sz="1400" b="1" dirty="0">
                <a:solidFill>
                  <a:schemeClr val="tx2"/>
                </a:solidFill>
              </a:rPr>
              <a:t>入金一覧</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9" name="図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39602"/>
            <a:ext cx="6204762" cy="338095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10" name="図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91880" y="2859204"/>
            <a:ext cx="5112120" cy="187278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5550414" y="1903191"/>
            <a:ext cx="533754" cy="183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ja-JP" altLang="en-US" sz="1000" b="1" dirty="0">
              <a:solidFill>
                <a:srgbClr val="FF0000"/>
              </a:solidFill>
              <a:latin typeface="メイリオ"/>
              <a:ea typeface="メイリオ"/>
            </a:endParaRPr>
          </a:p>
        </p:txBody>
      </p:sp>
      <p:sp>
        <p:nvSpPr>
          <p:cNvPr id="13" name="四角形吹き出し 12"/>
          <p:cNvSpPr/>
          <p:nvPr/>
        </p:nvSpPr>
        <p:spPr>
          <a:xfrm>
            <a:off x="3491880" y="2818060"/>
            <a:ext cx="5112120" cy="1944266"/>
          </a:xfrm>
          <a:prstGeom prst="wedgeRectCallout">
            <a:avLst>
              <a:gd name="adj1" fmla="val 302"/>
              <a:gd name="adj2" fmla="val -82778"/>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11" name="線吹き出し 2 (枠付き) 10"/>
          <p:cNvSpPr/>
          <p:nvPr/>
        </p:nvSpPr>
        <p:spPr>
          <a:xfrm>
            <a:off x="459920" y="3425267"/>
            <a:ext cx="2844336" cy="1174612"/>
          </a:xfrm>
          <a:prstGeom prst="borderCallout2">
            <a:avLst>
              <a:gd name="adj1" fmla="val 40235"/>
              <a:gd name="adj2" fmla="val 100107"/>
              <a:gd name="adj3" fmla="val 39416"/>
              <a:gd name="adj4" fmla="val 114301"/>
              <a:gd name="adj5" fmla="val 27921"/>
              <a:gd name="adj6" fmla="val 12120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入金データ取得後、対象のデータを選択して</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入金伝票</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押下で選択値を引き継いで入金入力画面に遷移します</a:t>
            </a:r>
            <a:endParaRPr lang="en-US" altLang="ja-JP" sz="1100" dirty="0">
              <a:solidFill>
                <a:schemeClr val="bg1"/>
              </a:solidFill>
              <a:latin typeface="メイリオ" panose="020B0604030504040204" pitchFamily="50" charset="-128"/>
              <a:ea typeface="メイリオ" panose="020B0604030504040204" pitchFamily="50" charset="-128"/>
            </a:endParaRPr>
          </a:p>
          <a:p>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入金入力画面では入力内容を確認した上で伝票登録します</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8" name="タイトル 3">
            <a:extLst>
              <a:ext uri="{FF2B5EF4-FFF2-40B4-BE49-F238E27FC236}">
                <a16:creationId xmlns:a16="http://schemas.microsoft.com/office/drawing/2014/main" id="{EB21AC5B-BD54-4845-AB32-C6E94EE0E637}"/>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a:latin typeface="Meiryo"/>
                <a:ea typeface="+mj-lt"/>
              </a:rPr>
              <a:t>SuperStream-NX </a:t>
            </a:r>
            <a:r>
              <a:rPr lang="ja-JP" sz="2000">
                <a:latin typeface="Meiryo"/>
                <a:ea typeface="Meiryo"/>
              </a:rPr>
              <a:t>統合会計</a:t>
            </a:r>
            <a:r>
              <a:rPr lang="ja-JP" altLang="en-US" sz="2000" dirty="0">
                <a:latin typeface="Meiryo"/>
                <a:ea typeface="Meiryo"/>
              </a:rPr>
              <a:t/>
            </a:r>
            <a:br>
              <a:rPr lang="ja-JP" altLang="en-US" sz="2000" dirty="0">
                <a:latin typeface="Meiryo"/>
                <a:ea typeface="Meiryo"/>
              </a:rPr>
            </a:br>
            <a:r>
              <a:rPr lang="en-US" altLang="ja-JP" sz="1800" dirty="0">
                <a:latin typeface="Meiryo"/>
                <a:ea typeface="Meiryo"/>
              </a:rPr>
              <a:t>2.</a:t>
            </a:r>
            <a:r>
              <a:rPr lang="ja-JP" sz="1800">
                <a:latin typeface="Meiryo"/>
                <a:ea typeface="Meiryo"/>
              </a:rPr>
              <a:t>APIサービス・銀行口座APIの追加対応</a:t>
            </a:r>
            <a:endParaRPr lang="ja-JP">
              <a:latin typeface="Meiryo"/>
              <a:ea typeface="Meiryo"/>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C287E802-F647-4A7C-BBA8-8386318B4D52}"/>
              </a:ext>
            </a:extLst>
          </p:cNvPr>
          <p:cNvPicPr>
            <a:picLocks noChangeAspect="1"/>
          </p:cNvPicPr>
          <p:nvPr/>
        </p:nvPicPr>
        <p:blipFill>
          <a:blip r:embed="rId4"/>
          <a:stretch>
            <a:fillRect/>
          </a:stretch>
        </p:blipFill>
        <p:spPr>
          <a:xfrm>
            <a:off x="7608514" y="39501"/>
            <a:ext cx="1457325" cy="371475"/>
          </a:xfrm>
          <a:prstGeom prst="rect">
            <a:avLst/>
          </a:prstGeom>
        </p:spPr>
      </p:pic>
    </p:spTree>
    <p:extLst>
      <p:ext uri="{BB962C8B-B14F-4D97-AF65-F5344CB8AC3E}">
        <p14:creationId xmlns:p14="http://schemas.microsoft.com/office/powerpoint/2010/main" val="2589613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a:extLst>
              <a:ext uri="{FF2B5EF4-FFF2-40B4-BE49-F238E27FC236}">
                <a16:creationId xmlns:a16="http://schemas.microsoft.com/office/drawing/2014/main" id="{6B01627F-E275-40AC-9DFB-D3308E6ADA3A}"/>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a:latin typeface="Meiryo"/>
                <a:ea typeface="+mj-lt"/>
              </a:rPr>
              <a:t>SuperStream-NX </a:t>
            </a:r>
            <a:r>
              <a:rPr lang="ja-JP" sz="2000">
                <a:latin typeface="Meiryo"/>
                <a:ea typeface="Meiryo"/>
              </a:rPr>
              <a:t>統合会計</a:t>
            </a:r>
            <a:r>
              <a:rPr lang="ja-JP" altLang="en-US" sz="2000" dirty="0">
                <a:latin typeface="Meiryo"/>
                <a:ea typeface="Meiryo"/>
              </a:rPr>
              <a:t/>
            </a:r>
            <a:br>
              <a:rPr lang="ja-JP" altLang="en-US" sz="2000" dirty="0">
                <a:latin typeface="Meiryo"/>
                <a:ea typeface="Meiryo"/>
              </a:rPr>
            </a:br>
            <a:r>
              <a:rPr lang="en-US" altLang="ja-JP" sz="1800" dirty="0">
                <a:latin typeface="Meiryo"/>
                <a:ea typeface="Meiryo"/>
              </a:rPr>
              <a:t>2.</a:t>
            </a:r>
            <a:r>
              <a:rPr lang="ja-JP" sz="1800">
                <a:latin typeface="Meiryo"/>
                <a:ea typeface="Meiryo"/>
              </a:rPr>
              <a:t>APIサービス・銀行口座APIの追加対応</a:t>
            </a:r>
            <a:endParaRPr lang="ja-JP">
              <a:latin typeface="Meiryo"/>
              <a:ea typeface="Meiryo"/>
            </a:endParaRPr>
          </a:p>
        </p:txBody>
      </p:sp>
      <p:sp>
        <p:nvSpPr>
          <p:cNvPr id="17" name="角丸四角形 16"/>
          <p:cNvSpPr/>
          <p:nvPr/>
        </p:nvSpPr>
        <p:spPr>
          <a:xfrm>
            <a:off x="360000" y="1171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マスタデータ取込／マスタデータ取込用データ作成</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5" name="テキスト プレースホルダー 2"/>
          <p:cNvSpPr txBox="1">
            <a:spLocks/>
          </p:cNvSpPr>
          <p:nvPr/>
        </p:nvSpPr>
        <p:spPr>
          <a:xfrm>
            <a:off x="504484" y="1203598"/>
            <a:ext cx="7991952" cy="24908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■マスタデータ取込（銀行口座</a:t>
            </a:r>
            <a:r>
              <a:rPr lang="en-US" altLang="ja-JP" dirty="0">
                <a:solidFill>
                  <a:prstClr val="black"/>
                </a:solidFill>
              </a:rPr>
              <a:t>API</a:t>
            </a:r>
            <a:r>
              <a:rPr lang="ja-JP" altLang="en-US" dirty="0">
                <a:solidFill>
                  <a:prstClr val="black"/>
                </a:solidFill>
              </a:rPr>
              <a:t>振込人名マスタ）</a:t>
            </a: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pic>
        <p:nvPicPr>
          <p:cNvPr id="18" name="図 17"/>
          <p:cNvPicPr>
            <a:picLocks noChangeAspect="1"/>
          </p:cNvPicPr>
          <p:nvPr/>
        </p:nvPicPr>
        <p:blipFill>
          <a:blip r:embed="rId2"/>
          <a:stretch>
            <a:fillRect/>
          </a:stretch>
        </p:blipFill>
        <p:spPr>
          <a:xfrm>
            <a:off x="619951" y="3327834"/>
            <a:ext cx="6076191" cy="1405119"/>
          </a:xfrm>
          <a:prstGeom prst="rect">
            <a:avLst/>
          </a:prstGeom>
          <a:ln>
            <a:solidFill>
              <a:schemeClr val="bg1">
                <a:lumMod val="50000"/>
              </a:schemeClr>
            </a:solidFill>
          </a:ln>
        </p:spPr>
      </p:pic>
      <p:pic>
        <p:nvPicPr>
          <p:cNvPr id="21" name="図 20"/>
          <p:cNvPicPr>
            <a:picLocks noChangeAspect="1"/>
          </p:cNvPicPr>
          <p:nvPr/>
        </p:nvPicPr>
        <p:blipFill>
          <a:blip r:embed="rId3"/>
          <a:stretch>
            <a:fillRect/>
          </a:stretch>
        </p:blipFill>
        <p:spPr>
          <a:xfrm>
            <a:off x="619951" y="1491630"/>
            <a:ext cx="6076191" cy="1428572"/>
          </a:xfrm>
          <a:prstGeom prst="rect">
            <a:avLst/>
          </a:prstGeom>
          <a:ln>
            <a:solidFill>
              <a:schemeClr val="bg1">
                <a:lumMod val="50000"/>
              </a:schemeClr>
            </a:solidFill>
          </a:ln>
        </p:spPr>
      </p:pic>
      <p:sp>
        <p:nvSpPr>
          <p:cNvPr id="24" name="テキスト プレースホルダー 2"/>
          <p:cNvSpPr txBox="1">
            <a:spLocks/>
          </p:cNvSpPr>
          <p:nvPr/>
        </p:nvSpPr>
        <p:spPr>
          <a:xfrm>
            <a:off x="504484" y="3039802"/>
            <a:ext cx="7991952" cy="29598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■マスタデータ取込用データ作成（銀行口座</a:t>
            </a:r>
            <a:r>
              <a:rPr lang="en-US" altLang="ja-JP" dirty="0">
                <a:solidFill>
                  <a:prstClr val="black"/>
                </a:solidFill>
              </a:rPr>
              <a:t>API</a:t>
            </a:r>
            <a:r>
              <a:rPr lang="ja-JP" altLang="en-US" dirty="0">
                <a:solidFill>
                  <a:prstClr val="black"/>
                </a:solidFill>
              </a:rPr>
              <a:t>振込人名マスタ）</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27" name="線吹き出し 2 (枠付き) 26"/>
          <p:cNvSpPr/>
          <p:nvPr/>
        </p:nvSpPr>
        <p:spPr>
          <a:xfrm>
            <a:off x="2506153" y="3881092"/>
            <a:ext cx="1418009" cy="261426"/>
          </a:xfrm>
          <a:prstGeom prst="borderCallout2">
            <a:avLst>
              <a:gd name="adj1" fmla="val 44148"/>
              <a:gd name="adj2" fmla="val -148"/>
              <a:gd name="adj3" fmla="val 38037"/>
              <a:gd name="adj4" fmla="val -9439"/>
              <a:gd name="adj5" fmla="val 18424"/>
              <a:gd name="adj6" fmla="val -1358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a:t>
            </a:r>
            <a:endParaRPr lang="en-US" altLang="ja-JP" sz="1100" dirty="0">
              <a:solidFill>
                <a:schemeClr val="bg1"/>
              </a:solidFill>
            </a:endParaRPr>
          </a:p>
        </p:txBody>
      </p:sp>
      <p:sp>
        <p:nvSpPr>
          <p:cNvPr id="28" name="線吹き出し 2 (枠付き) 27"/>
          <p:cNvSpPr/>
          <p:nvPr/>
        </p:nvSpPr>
        <p:spPr>
          <a:xfrm>
            <a:off x="2520000" y="2451806"/>
            <a:ext cx="1418009" cy="261426"/>
          </a:xfrm>
          <a:prstGeom prst="borderCallout2">
            <a:avLst>
              <a:gd name="adj1" fmla="val 44148"/>
              <a:gd name="adj2" fmla="val -148"/>
              <a:gd name="adj3" fmla="val 38037"/>
              <a:gd name="adj4" fmla="val -9439"/>
              <a:gd name="adj5" fmla="val 18424"/>
              <a:gd name="adj6" fmla="val -1358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a:t>
            </a:r>
            <a:endParaRPr lang="en-US" altLang="ja-JP" sz="1100" dirty="0">
              <a:solidFill>
                <a:schemeClr val="bg1"/>
              </a:solidFill>
            </a:endParaRPr>
          </a:p>
        </p:txBody>
      </p:sp>
      <p:pic>
        <p:nvPicPr>
          <p:cNvPr id="20" name="図 19"/>
          <p:cNvPicPr>
            <a:picLocks noChangeAspect="1"/>
          </p:cNvPicPr>
          <p:nvPr/>
        </p:nvPicPr>
        <p:blipFill>
          <a:blip r:embed="rId4"/>
          <a:stretch>
            <a:fillRect/>
          </a:stretch>
        </p:blipFill>
        <p:spPr>
          <a:xfrm>
            <a:off x="4649607" y="3921476"/>
            <a:ext cx="3932737" cy="882522"/>
          </a:xfrm>
          <a:prstGeom prst="rect">
            <a:avLst/>
          </a:prstGeom>
        </p:spPr>
      </p:pic>
      <p:sp>
        <p:nvSpPr>
          <p:cNvPr id="29" name="正方形/長方形 28"/>
          <p:cNvSpPr/>
          <p:nvPr/>
        </p:nvSpPr>
        <p:spPr>
          <a:xfrm>
            <a:off x="1439704" y="2216879"/>
            <a:ext cx="1440107" cy="183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ja-JP" altLang="en-US" sz="1000" b="1" dirty="0">
              <a:solidFill>
                <a:srgbClr val="FF0000"/>
              </a:solidFill>
              <a:latin typeface="メイリオ"/>
              <a:ea typeface="メイリオ"/>
            </a:endParaRPr>
          </a:p>
        </p:txBody>
      </p:sp>
      <p:sp>
        <p:nvSpPr>
          <p:cNvPr id="30" name="正方形/長方形 29"/>
          <p:cNvSpPr/>
          <p:nvPr/>
        </p:nvSpPr>
        <p:spPr>
          <a:xfrm>
            <a:off x="1187677" y="3635091"/>
            <a:ext cx="1440107" cy="1833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ja-JP" altLang="en-US" sz="1000" b="1" dirty="0">
              <a:solidFill>
                <a:srgbClr val="FF0000"/>
              </a:solidFill>
              <a:latin typeface="メイリオ"/>
              <a:ea typeface="メイリオ"/>
            </a:endParaRPr>
          </a:p>
        </p:txBody>
      </p:sp>
      <p:pic>
        <p:nvPicPr>
          <p:cNvPr id="4" name="図 8" descr="ダイアグラム が含まれている画像&#10;&#10;説明は自動で生成されたものです">
            <a:extLst>
              <a:ext uri="{FF2B5EF4-FFF2-40B4-BE49-F238E27FC236}">
                <a16:creationId xmlns:a16="http://schemas.microsoft.com/office/drawing/2014/main" id="{A250675B-00AE-4E51-9374-C395DA185EAF}"/>
              </a:ext>
            </a:extLst>
          </p:cNvPr>
          <p:cNvPicPr>
            <a:picLocks noChangeAspect="1"/>
          </p:cNvPicPr>
          <p:nvPr/>
        </p:nvPicPr>
        <p:blipFill>
          <a:blip r:embed="rId5"/>
          <a:stretch>
            <a:fillRect/>
          </a:stretch>
        </p:blipFill>
        <p:spPr>
          <a:xfrm>
            <a:off x="7608514" y="39501"/>
            <a:ext cx="1457325" cy="371475"/>
          </a:xfrm>
          <a:prstGeom prst="rect">
            <a:avLst/>
          </a:prstGeom>
        </p:spPr>
      </p:pic>
    </p:spTree>
    <p:extLst>
      <p:ext uri="{BB962C8B-B14F-4D97-AF65-F5344CB8AC3E}">
        <p14:creationId xmlns:p14="http://schemas.microsoft.com/office/powerpoint/2010/main" val="1652315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3">
            <a:extLst>
              <a:ext uri="{FF2B5EF4-FFF2-40B4-BE49-F238E27FC236}">
                <a16:creationId xmlns:a16="http://schemas.microsoft.com/office/drawing/2014/main" id="{ACCD2570-E5F2-4CE7-9FC2-7EF83CDD9120}"/>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sz="2000" dirty="0" err="1">
                <a:latin typeface="Meiryo"/>
                <a:ea typeface="+mj-lt"/>
              </a:rPr>
              <a:t>SuperStream</a:t>
            </a:r>
            <a:r>
              <a:rPr lang="en-US" sz="2000" dirty="0">
                <a:latin typeface="Meiryo"/>
                <a:ea typeface="+mj-lt"/>
              </a:rPr>
              <a:t>-NX </a:t>
            </a:r>
            <a:r>
              <a:rPr lang="ja-JP" sz="2000">
                <a:latin typeface="Meiryo"/>
                <a:ea typeface="Meiryo"/>
              </a:rPr>
              <a:t>統合会計</a:t>
            </a:r>
            <a:r>
              <a:rPr lang="ja-JP" sz="2000" dirty="0">
                <a:latin typeface="Meiryo"/>
                <a:ea typeface="Meiryo"/>
              </a:rPr>
              <a:t/>
            </a:r>
            <a:br>
              <a:rPr lang="ja-JP" sz="2000" dirty="0">
                <a:latin typeface="Meiryo"/>
                <a:ea typeface="Meiryo"/>
              </a:rPr>
            </a:br>
            <a:r>
              <a:rPr lang="en-US" altLang="ja-JP" sz="1800" dirty="0">
                <a:latin typeface="Meiryo"/>
                <a:ea typeface="Meiryo"/>
              </a:rPr>
              <a:t>3.</a:t>
            </a:r>
            <a:r>
              <a:rPr lang="ja-JP" sz="1800">
                <a:latin typeface="Meiryo"/>
                <a:ea typeface="Meiryo"/>
              </a:rPr>
              <a:t>AP</a:t>
            </a:r>
            <a:r>
              <a:rPr lang="ja-JP" altLang="en-US" sz="1800">
                <a:latin typeface="Meiryo"/>
                <a:ea typeface="Meiryo"/>
              </a:rPr>
              <a:t>支払通知書</a:t>
            </a:r>
            <a:r>
              <a:rPr lang="en-US" altLang="ja-JP" sz="1800" dirty="0">
                <a:ea typeface="+mj-lt"/>
              </a:rPr>
              <a:t>/AR</a:t>
            </a:r>
            <a:r>
              <a:rPr lang="ja-JP" altLang="en-US" sz="1800">
                <a:latin typeface="Meiryo"/>
                <a:ea typeface="Meiryo"/>
              </a:rPr>
              <a:t>請求書</a:t>
            </a:r>
            <a:r>
              <a:rPr lang="ja-JP" sz="1800">
                <a:latin typeface="Meiryo"/>
                <a:ea typeface="Meiryo"/>
              </a:rPr>
              <a:t>の</a:t>
            </a:r>
            <a:r>
              <a:rPr lang="ja-JP" altLang="en-US" sz="1800">
                <a:latin typeface="Meiryo"/>
                <a:ea typeface="Meiryo"/>
              </a:rPr>
              <a:t>電子化</a:t>
            </a:r>
            <a:r>
              <a:rPr lang="ja-JP" sz="1800">
                <a:latin typeface="Meiryo"/>
                <a:ea typeface="Meiryo"/>
              </a:rPr>
              <a:t>対応</a:t>
            </a:r>
            <a:endParaRPr lang="ja-JP"/>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33</a:t>
            </a:fld>
            <a:endParaRPr kumimoji="1" lang="ja-JP" altLang="en-US" dirty="0"/>
          </a:p>
        </p:txBody>
      </p:sp>
      <p:sp>
        <p:nvSpPr>
          <p:cNvPr id="3" name="テキスト プレースホルダー 2"/>
          <p:cNvSpPr>
            <a:spLocks noGrp="1"/>
          </p:cNvSpPr>
          <p:nvPr>
            <p:ph type="body" sz="quarter" idx="14"/>
          </p:nvPr>
        </p:nvSpPr>
        <p:spPr>
          <a:xfrm>
            <a:off x="360000" y="879562"/>
            <a:ext cx="8424000" cy="395343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NX</a:t>
            </a:r>
            <a:r>
              <a:rPr lang="ja-JP" altLang="en-US" dirty="0">
                <a:solidFill>
                  <a:prstClr val="black"/>
                </a:solidFill>
              </a:rPr>
              <a:t>統合会計から出力した次の帳票を、各取引先に対して一括してメールで配信できるよう対応しました</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a:t>
            </a:r>
            <a:r>
              <a:rPr lang="en-US" altLang="ja-JP" sz="900" dirty="0">
                <a:solidFill>
                  <a:srgbClr val="FF0000"/>
                </a:solidFill>
              </a:rPr>
              <a:t>Excel</a:t>
            </a:r>
            <a:r>
              <a:rPr lang="ja-JP" altLang="en-US" sz="900" dirty="0">
                <a:solidFill>
                  <a:srgbClr val="FF0000"/>
                </a:solidFill>
              </a:rPr>
              <a:t>差込帳票はメール配信の対象外です</a:t>
            </a:r>
            <a:endParaRPr lang="en-US" altLang="ja-JP" sz="900" dirty="0">
              <a:solidFill>
                <a:srgbClr val="FF0000"/>
              </a:solidFill>
            </a:endParaRPr>
          </a:p>
          <a:p>
            <a:pPr lvl="0">
              <a:lnSpc>
                <a:spcPts val="1900"/>
              </a:lnSpc>
              <a:buClr>
                <a:srgbClr val="F9BE00"/>
              </a:buClr>
            </a:pPr>
            <a:endParaRPr lang="en-US" altLang="ja-JP" sz="1400" b="1" dirty="0">
              <a:solidFill>
                <a:srgbClr val="FFC000"/>
              </a:solidFill>
            </a:endParaRPr>
          </a:p>
          <a:p>
            <a:pPr lvl="0">
              <a:lnSpc>
                <a:spcPts val="1900"/>
              </a:lnSpc>
              <a:buClr>
                <a:srgbClr val="F9BE00"/>
              </a:buClr>
            </a:pPr>
            <a:r>
              <a:rPr lang="ja-JP" altLang="en-US" sz="1400" b="1" dirty="0">
                <a:solidFill>
                  <a:srgbClr val="FFC000"/>
                </a:solidFill>
              </a:rPr>
              <a:t>■</a:t>
            </a:r>
            <a:r>
              <a:rPr lang="ja-JP" altLang="en-US" sz="1400" b="1" dirty="0">
                <a:solidFill>
                  <a:schemeClr val="tx2"/>
                </a:solidFill>
              </a:rPr>
              <a:t>操作手順</a:t>
            </a:r>
            <a:endParaRPr lang="en-US" altLang="ja-JP" sz="1400" b="1" dirty="0">
              <a:solidFill>
                <a:schemeClr val="tx2"/>
              </a:solidFill>
            </a:endParaRPr>
          </a:p>
          <a:p>
            <a:pPr lvl="0">
              <a:lnSpc>
                <a:spcPts val="1900"/>
              </a:lnSpc>
              <a:buClr>
                <a:srgbClr val="F9BE00"/>
              </a:buClr>
            </a:pPr>
            <a:r>
              <a:rPr lang="ja-JP" altLang="en-US" dirty="0">
                <a:solidFill>
                  <a:prstClr val="black"/>
                </a:solidFill>
              </a:rPr>
              <a:t>　① メール配信設定登録画面</a:t>
            </a:r>
            <a:r>
              <a:rPr lang="en-US" altLang="ja-JP" dirty="0">
                <a:solidFill>
                  <a:prstClr val="black"/>
                </a:solidFill>
              </a:rPr>
              <a:t>		</a:t>
            </a:r>
            <a:r>
              <a:rPr lang="ja-JP" altLang="en-US" dirty="0">
                <a:solidFill>
                  <a:prstClr val="black"/>
                </a:solidFill>
              </a:rPr>
              <a:t>：配信するメール件名、本文等をパターンとして登録</a:t>
            </a:r>
            <a:endParaRPr lang="en-US" altLang="ja-JP" dirty="0">
              <a:solidFill>
                <a:prstClr val="black"/>
              </a:solidFill>
            </a:endParaRPr>
          </a:p>
          <a:p>
            <a:pPr lvl="0">
              <a:lnSpc>
                <a:spcPts val="1900"/>
              </a:lnSpc>
              <a:buClr>
                <a:srgbClr val="F9BE00"/>
              </a:buClr>
            </a:pPr>
            <a:r>
              <a:rPr lang="ja-JP" altLang="en-US" dirty="0">
                <a:solidFill>
                  <a:prstClr val="black"/>
                </a:solidFill>
              </a:rPr>
              <a:t>　② 仕入先マスタ登録、得意先マスタ登録画面</a:t>
            </a:r>
            <a:r>
              <a:rPr lang="en-US" altLang="ja-JP" dirty="0">
                <a:solidFill>
                  <a:prstClr val="black"/>
                </a:solidFill>
              </a:rPr>
              <a:t>	</a:t>
            </a:r>
            <a:r>
              <a:rPr lang="ja-JP" altLang="en-US" dirty="0">
                <a:solidFill>
                  <a:prstClr val="black"/>
                </a:solidFill>
              </a:rPr>
              <a:t>：配信先のメールアドレスを登録し、①で登録したパターンを紐付け</a:t>
            </a:r>
            <a:endParaRPr lang="en-US" altLang="ja-JP" dirty="0">
              <a:solidFill>
                <a:prstClr val="black"/>
              </a:solidFill>
            </a:endParaRPr>
          </a:p>
          <a:p>
            <a:pPr lvl="0">
              <a:lnSpc>
                <a:spcPts val="1900"/>
              </a:lnSpc>
              <a:buClr>
                <a:srgbClr val="F9BE00"/>
              </a:buClr>
            </a:pPr>
            <a:r>
              <a:rPr lang="ja-JP" altLang="en-US" dirty="0">
                <a:solidFill>
                  <a:prstClr val="black"/>
                </a:solidFill>
              </a:rPr>
              <a:t>　③ メール配信開始・パスワード通知画面</a:t>
            </a:r>
            <a:r>
              <a:rPr lang="en-US" altLang="ja-JP" dirty="0">
                <a:solidFill>
                  <a:prstClr val="black"/>
                </a:solidFill>
              </a:rPr>
              <a:t>	</a:t>
            </a:r>
            <a:r>
              <a:rPr lang="ja-JP" altLang="en-US" dirty="0">
                <a:solidFill>
                  <a:prstClr val="black"/>
                </a:solidFill>
              </a:rPr>
              <a:t>：配信開始のメール、パスワード通知のメールを送信（任意手順）</a:t>
            </a:r>
            <a:endParaRPr lang="en-US" altLang="ja-JP" dirty="0">
              <a:solidFill>
                <a:prstClr val="black"/>
              </a:solidFill>
            </a:endParaRPr>
          </a:p>
          <a:p>
            <a:pPr lvl="0">
              <a:lnSpc>
                <a:spcPts val="1900"/>
              </a:lnSpc>
              <a:buClr>
                <a:srgbClr val="F9BE00"/>
              </a:buClr>
            </a:pPr>
            <a:r>
              <a:rPr lang="ja-JP" altLang="en-US" dirty="0">
                <a:solidFill>
                  <a:prstClr val="black"/>
                </a:solidFill>
              </a:rPr>
              <a:t>　④ 各種帳票出力画面</a:t>
            </a:r>
            <a:r>
              <a:rPr lang="en-US" altLang="ja-JP" dirty="0">
                <a:solidFill>
                  <a:prstClr val="black"/>
                </a:solidFill>
              </a:rPr>
              <a:t>			</a:t>
            </a:r>
            <a:r>
              <a:rPr lang="ja-JP" altLang="en-US" dirty="0">
                <a:solidFill>
                  <a:prstClr val="black"/>
                </a:solidFill>
              </a:rPr>
              <a:t>：配信データを作成</a:t>
            </a:r>
            <a:endParaRPr lang="en-US" altLang="ja-JP" dirty="0">
              <a:solidFill>
                <a:prstClr val="black"/>
              </a:solidFill>
            </a:endParaRPr>
          </a:p>
          <a:p>
            <a:pPr lvl="0">
              <a:lnSpc>
                <a:spcPts val="1900"/>
              </a:lnSpc>
              <a:buClr>
                <a:srgbClr val="F9BE00"/>
              </a:buClr>
            </a:pPr>
            <a:r>
              <a:rPr lang="ja-JP" altLang="en-US" dirty="0">
                <a:solidFill>
                  <a:prstClr val="black"/>
                </a:solidFill>
              </a:rPr>
              <a:t>　⑤ メール配信実行・履歴画面</a:t>
            </a:r>
            <a:r>
              <a:rPr lang="en-US" altLang="ja-JP" dirty="0">
                <a:solidFill>
                  <a:prstClr val="black"/>
                </a:solidFill>
              </a:rPr>
              <a:t>		</a:t>
            </a:r>
            <a:r>
              <a:rPr lang="ja-JP" altLang="en-US" dirty="0">
                <a:solidFill>
                  <a:prstClr val="black"/>
                </a:solidFill>
              </a:rPr>
              <a:t>：メール配信の実行と履歴の参照</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テキスト プレースホルダー 2"/>
          <p:cNvSpPr txBox="1">
            <a:spLocks/>
          </p:cNvSpPr>
          <p:nvPr/>
        </p:nvSpPr>
        <p:spPr>
          <a:xfrm>
            <a:off x="467544" y="1383618"/>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＜対象帳票＞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9" name="表 8"/>
          <p:cNvGraphicFramePr>
            <a:graphicFrameLocks noGrp="1"/>
          </p:cNvGraphicFramePr>
          <p:nvPr/>
        </p:nvGraphicFramePr>
        <p:xfrm>
          <a:off x="611560" y="1604578"/>
          <a:ext cx="4608512" cy="1219200"/>
        </p:xfrm>
        <a:graphic>
          <a:graphicData uri="http://schemas.openxmlformats.org/drawingml/2006/table">
            <a:tbl>
              <a:tblPr firstRow="1" bandRow="1">
                <a:tableStyleId>{21E4AEA4-8DFA-4A89-87EB-49C32662AFE0}</a:tableStyleId>
              </a:tblPr>
              <a:tblGrid>
                <a:gridCol w="1228937">
                  <a:extLst>
                    <a:ext uri="{9D8B030D-6E8A-4147-A177-3AD203B41FA5}">
                      <a16:colId xmlns:a16="http://schemas.microsoft.com/office/drawing/2014/main" val="744128327"/>
                    </a:ext>
                  </a:extLst>
                </a:gridCol>
                <a:gridCol w="3379575">
                  <a:extLst>
                    <a:ext uri="{9D8B030D-6E8A-4147-A177-3AD203B41FA5}">
                      <a16:colId xmlns:a16="http://schemas.microsoft.com/office/drawing/2014/main" val="2012858881"/>
                    </a:ext>
                  </a:extLst>
                </a:gridCol>
              </a:tblGrid>
              <a:tr h="212749">
                <a:tc>
                  <a:txBody>
                    <a:bodyPr/>
                    <a:lstStyle/>
                    <a:p>
                      <a:r>
                        <a:rPr kumimoji="1" lang="ja-JP" altLang="en-US" sz="1000" dirty="0">
                          <a:latin typeface="+mn-ea"/>
                          <a:ea typeface="+mn-ea"/>
                        </a:rPr>
                        <a:t>帳票</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帳票名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212749">
                <a:tc>
                  <a:txBody>
                    <a:bodyPr/>
                    <a:lstStyle/>
                    <a:p>
                      <a:r>
                        <a:rPr kumimoji="1" lang="en-US" altLang="ja-JP" sz="1000" dirty="0">
                          <a:latin typeface="+mn-ea"/>
                          <a:ea typeface="+mn-ea"/>
                        </a:rPr>
                        <a:t>PAR05000</a:t>
                      </a:r>
                      <a:endParaRPr kumimoji="1" lang="ja-JP" altLang="en-US" sz="1000" dirty="0">
                        <a:latin typeface="+mn-ea"/>
                        <a:ea typeface="+mn-ea"/>
                      </a:endParaRPr>
                    </a:p>
                  </a:txBody>
                  <a:tcPr/>
                </a:tc>
                <a:tc>
                  <a:txBody>
                    <a:bodyPr/>
                    <a:lstStyle/>
                    <a:p>
                      <a:r>
                        <a:rPr kumimoji="1" lang="ja-JP" altLang="en-US" sz="1000" dirty="0">
                          <a:latin typeface="+mn-ea"/>
                          <a:ea typeface="+mn-ea"/>
                        </a:rPr>
                        <a:t>請求書・取引内訳書</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212749">
                <a:tc>
                  <a:txBody>
                    <a:bodyPr/>
                    <a:lstStyle/>
                    <a:p>
                      <a:r>
                        <a:rPr kumimoji="1" lang="en-US" altLang="ja-JP" sz="1000" dirty="0">
                          <a:latin typeface="+mn-ea"/>
                          <a:ea typeface="+mn-ea"/>
                        </a:rPr>
                        <a:t>PAR06800</a:t>
                      </a:r>
                      <a:endParaRPr kumimoji="1" lang="ja-JP" altLang="en-US" sz="1000" dirty="0">
                        <a:latin typeface="+mn-ea"/>
                        <a:ea typeface="+mn-ea"/>
                      </a:endParaRPr>
                    </a:p>
                  </a:txBody>
                  <a:tcPr/>
                </a:tc>
                <a:tc>
                  <a:txBody>
                    <a:bodyPr/>
                    <a:lstStyle/>
                    <a:p>
                      <a:r>
                        <a:rPr kumimoji="1" lang="ja-JP" altLang="en-US" sz="1000" dirty="0">
                          <a:latin typeface="+mn-ea"/>
                          <a:ea typeface="+mn-ea"/>
                        </a:rPr>
                        <a:t>請求書（締次更新）</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212749">
                <a:tc>
                  <a:txBody>
                    <a:bodyPr/>
                    <a:lstStyle/>
                    <a:p>
                      <a:r>
                        <a:rPr kumimoji="1" lang="en-US" altLang="ja-JP" sz="1000" dirty="0">
                          <a:latin typeface="+mn-ea"/>
                          <a:ea typeface="+mn-ea"/>
                        </a:rPr>
                        <a:t>PAP00700</a:t>
                      </a:r>
                      <a:endParaRPr kumimoji="1" lang="ja-JP" altLang="en-US" sz="1000" dirty="0">
                        <a:latin typeface="+mn-ea"/>
                        <a:ea typeface="+mn-ea"/>
                      </a:endParaRPr>
                    </a:p>
                  </a:txBody>
                  <a:tcPr/>
                </a:tc>
                <a:tc>
                  <a:txBody>
                    <a:bodyPr/>
                    <a:lstStyle/>
                    <a:p>
                      <a:r>
                        <a:rPr kumimoji="1" lang="ja-JP" altLang="en-US" sz="1000" dirty="0">
                          <a:latin typeface="+mn-ea"/>
                          <a:ea typeface="+mn-ea"/>
                        </a:rPr>
                        <a:t>支払通知書</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64405074"/>
                  </a:ext>
                </a:extLst>
              </a:tr>
              <a:tr h="212749">
                <a:tc>
                  <a:txBody>
                    <a:bodyPr/>
                    <a:lstStyle/>
                    <a:p>
                      <a:r>
                        <a:rPr kumimoji="1" lang="en-US" altLang="ja-JP" sz="1000" dirty="0">
                          <a:latin typeface="+mn-ea"/>
                          <a:ea typeface="+mn-ea"/>
                        </a:rPr>
                        <a:t>PAP02700</a:t>
                      </a:r>
                      <a:endParaRPr kumimoji="1" lang="ja-JP" altLang="en-US" sz="1000" dirty="0">
                        <a:latin typeface="+mn-ea"/>
                        <a:ea typeface="+mn-ea"/>
                      </a:endParaRPr>
                    </a:p>
                  </a:txBody>
                  <a:tcPr/>
                </a:tc>
                <a:tc>
                  <a:txBody>
                    <a:bodyPr/>
                    <a:lstStyle/>
                    <a:p>
                      <a:r>
                        <a:rPr kumimoji="1" lang="ja-JP" altLang="en-US" sz="1000" dirty="0">
                          <a:latin typeface="+mn-ea"/>
                          <a:ea typeface="+mn-ea"/>
                        </a:rPr>
                        <a:t>支払通知書（締処理）</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749949834"/>
                  </a:ext>
                </a:extLst>
              </a:tr>
            </a:tbl>
          </a:graphicData>
        </a:graphic>
      </p:graphicFrame>
    </p:spTree>
    <p:extLst>
      <p:ext uri="{BB962C8B-B14F-4D97-AF65-F5344CB8AC3E}">
        <p14:creationId xmlns:p14="http://schemas.microsoft.com/office/powerpoint/2010/main" val="4118024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2" name="図 11"/>
          <p:cNvPicPr>
            <a:picLocks noChangeAspect="1"/>
          </p:cNvPicPr>
          <p:nvPr/>
        </p:nvPicPr>
        <p:blipFill>
          <a:blip r:embed="rId2"/>
          <a:stretch>
            <a:fillRect/>
          </a:stretch>
        </p:blipFill>
        <p:spPr>
          <a:xfrm>
            <a:off x="575556" y="1200748"/>
            <a:ext cx="6095238" cy="3495238"/>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34</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メール配信設定登録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8" name="線吹き出し 2 (枠付き) 17"/>
          <p:cNvSpPr/>
          <p:nvPr/>
        </p:nvSpPr>
        <p:spPr>
          <a:xfrm>
            <a:off x="4860032" y="4057360"/>
            <a:ext cx="3816424" cy="533842"/>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開始通知、パスワード通知、帳票配信の際の</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メール件名とメール本文のパターンを登録します</a:t>
            </a:r>
            <a:endParaRPr lang="en-US" altLang="ja-JP" sz="1100" dirty="0">
              <a:solidFill>
                <a:schemeClr val="bg1"/>
              </a:solidFill>
              <a:latin typeface="+mn-ea"/>
            </a:endParaRPr>
          </a:p>
        </p:txBody>
      </p:sp>
      <p:pic>
        <p:nvPicPr>
          <p:cNvPr id="13" name="図 12"/>
          <p:cNvPicPr>
            <a:picLocks noChangeAspect="1"/>
          </p:cNvPicPr>
          <p:nvPr/>
        </p:nvPicPr>
        <p:blipFill>
          <a:blip r:embed="rId3"/>
          <a:stretch>
            <a:fillRect/>
          </a:stretch>
        </p:blipFill>
        <p:spPr>
          <a:xfrm>
            <a:off x="5034943" y="1419622"/>
            <a:ext cx="2479550" cy="1428255"/>
          </a:xfrm>
          <a:prstGeom prst="rect">
            <a:avLst/>
          </a:prstGeom>
          <a:ln>
            <a:solidFill>
              <a:schemeClr val="bg1">
                <a:lumMod val="50000"/>
              </a:schemeClr>
            </a:solidFill>
          </a:ln>
        </p:spPr>
      </p:pic>
      <p:pic>
        <p:nvPicPr>
          <p:cNvPr id="14" name="図 13"/>
          <p:cNvPicPr>
            <a:picLocks noChangeAspect="1"/>
          </p:cNvPicPr>
          <p:nvPr/>
        </p:nvPicPr>
        <p:blipFill>
          <a:blip r:embed="rId4"/>
          <a:stretch>
            <a:fillRect/>
          </a:stretch>
        </p:blipFill>
        <p:spPr>
          <a:xfrm>
            <a:off x="6274718" y="2370181"/>
            <a:ext cx="2313220" cy="1324631"/>
          </a:xfrm>
          <a:prstGeom prst="rect">
            <a:avLst/>
          </a:prstGeom>
          <a:ln>
            <a:solidFill>
              <a:schemeClr val="bg1">
                <a:lumMod val="50000"/>
              </a:schemeClr>
            </a:solidFill>
          </a:ln>
        </p:spPr>
      </p:pic>
    </p:spTree>
    <p:extLst>
      <p:ext uri="{BB962C8B-B14F-4D97-AF65-F5344CB8AC3E}">
        <p14:creationId xmlns:p14="http://schemas.microsoft.com/office/powerpoint/2010/main" val="678693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57723"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35</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仕入先マスタ登録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0" name="図 9"/>
          <p:cNvPicPr>
            <a:picLocks noChangeAspect="1"/>
          </p:cNvPicPr>
          <p:nvPr/>
        </p:nvPicPr>
        <p:blipFill rotWithShape="1">
          <a:blip r:embed="rId2"/>
          <a:srcRect b="45742"/>
          <a:stretch/>
        </p:blipFill>
        <p:spPr>
          <a:xfrm>
            <a:off x="431540" y="1167594"/>
            <a:ext cx="6242857" cy="1886096"/>
          </a:xfrm>
          <a:prstGeom prst="rect">
            <a:avLst/>
          </a:prstGeom>
          <a:ln>
            <a:solidFill>
              <a:schemeClr val="bg1">
                <a:lumMod val="50000"/>
              </a:schemeClr>
            </a:solidFill>
          </a:ln>
        </p:spPr>
      </p:pic>
      <p:pic>
        <p:nvPicPr>
          <p:cNvPr id="9" name="図 8"/>
          <p:cNvPicPr>
            <a:picLocks noChangeAspect="1"/>
          </p:cNvPicPr>
          <p:nvPr/>
        </p:nvPicPr>
        <p:blipFill rotWithShape="1">
          <a:blip r:embed="rId3"/>
          <a:srcRect b="48213"/>
          <a:stretch/>
        </p:blipFill>
        <p:spPr>
          <a:xfrm>
            <a:off x="2375428" y="2972849"/>
            <a:ext cx="6228572" cy="1800200"/>
          </a:xfrm>
          <a:prstGeom prst="rect">
            <a:avLst/>
          </a:prstGeom>
          <a:ln>
            <a:solidFill>
              <a:schemeClr val="bg1">
                <a:lumMod val="50000"/>
              </a:schemeClr>
            </a:solidFill>
          </a:ln>
        </p:spPr>
      </p:pic>
      <p:sp>
        <p:nvSpPr>
          <p:cNvPr id="18" name="線吹き出し 2 (枠付き) 17"/>
          <p:cNvSpPr/>
          <p:nvPr/>
        </p:nvSpPr>
        <p:spPr>
          <a:xfrm>
            <a:off x="3924162" y="2120226"/>
            <a:ext cx="3570485" cy="533842"/>
          </a:xfrm>
          <a:prstGeom prst="borderCallout2">
            <a:avLst>
              <a:gd name="adj1" fmla="val 44541"/>
              <a:gd name="adj2" fmla="val 91"/>
              <a:gd name="adj3" fmla="val 64889"/>
              <a:gd name="adj4" fmla="val -5999"/>
              <a:gd name="adj5" fmla="val 99941"/>
              <a:gd name="adj6" fmla="val -869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［支払通知書区分］を「送付する」としている</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仕入先がメール配信の対象となります</a:t>
            </a:r>
            <a:endParaRPr lang="en-US" altLang="ja-JP" sz="1100" dirty="0">
              <a:solidFill>
                <a:schemeClr val="bg1"/>
              </a:solidFill>
              <a:latin typeface="+mn-ea"/>
            </a:endParaRPr>
          </a:p>
        </p:txBody>
      </p:sp>
      <p:sp>
        <p:nvSpPr>
          <p:cNvPr id="11" name="正方形/長方形 10"/>
          <p:cNvSpPr/>
          <p:nvPr/>
        </p:nvSpPr>
        <p:spPr>
          <a:xfrm>
            <a:off x="1024690" y="2712612"/>
            <a:ext cx="2592288" cy="117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線吹き出し 2 (枠付き) 12"/>
          <p:cNvSpPr/>
          <p:nvPr/>
        </p:nvSpPr>
        <p:spPr>
          <a:xfrm>
            <a:off x="431540" y="4153928"/>
            <a:ext cx="3282979" cy="533842"/>
          </a:xfrm>
          <a:prstGeom prst="borderCallout2">
            <a:avLst>
              <a:gd name="adj1" fmla="val 31547"/>
              <a:gd name="adj2" fmla="val 100876"/>
              <a:gd name="adj3" fmla="val 32994"/>
              <a:gd name="adj4" fmla="val 112063"/>
              <a:gd name="adj5" fmla="val 712"/>
              <a:gd name="adj6" fmla="val 11944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「メール配信情報」タブで</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配信先の情報と配信時パターンを設定します</a:t>
            </a:r>
            <a:endParaRPr lang="en-US" altLang="ja-JP" sz="1100" dirty="0">
              <a:solidFill>
                <a:schemeClr val="bg1"/>
              </a:solidFill>
              <a:latin typeface="+mn-ea"/>
            </a:endParaRPr>
          </a:p>
        </p:txBody>
      </p:sp>
    </p:spTree>
    <p:extLst>
      <p:ext uri="{BB962C8B-B14F-4D97-AF65-F5344CB8AC3E}">
        <p14:creationId xmlns:p14="http://schemas.microsoft.com/office/powerpoint/2010/main" val="371076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57723"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3" name="図 12"/>
          <p:cNvPicPr>
            <a:picLocks noChangeAspect="1"/>
          </p:cNvPicPr>
          <p:nvPr/>
        </p:nvPicPr>
        <p:blipFill rotWithShape="1">
          <a:blip r:embed="rId2"/>
          <a:srcRect b="45139"/>
          <a:stretch/>
        </p:blipFill>
        <p:spPr>
          <a:xfrm>
            <a:off x="512135" y="1177011"/>
            <a:ext cx="6209686" cy="1898796"/>
          </a:xfrm>
          <a:prstGeom prst="rect">
            <a:avLst/>
          </a:prstGeom>
          <a:ln>
            <a:solidFill>
              <a:schemeClr val="bg1">
                <a:lumMod val="50000"/>
              </a:schemeClr>
            </a:solidFill>
          </a:ln>
        </p:spPr>
      </p:pic>
      <p:pic>
        <p:nvPicPr>
          <p:cNvPr id="14" name="図 13"/>
          <p:cNvPicPr>
            <a:picLocks noChangeAspect="1"/>
          </p:cNvPicPr>
          <p:nvPr/>
        </p:nvPicPr>
        <p:blipFill rotWithShape="1">
          <a:blip r:embed="rId3"/>
          <a:srcRect l="-522" t="470" r="522" b="47843"/>
          <a:stretch/>
        </p:blipFill>
        <p:spPr>
          <a:xfrm>
            <a:off x="2411760" y="2941791"/>
            <a:ext cx="6219209" cy="1783981"/>
          </a:xfrm>
          <a:prstGeom prst="rect">
            <a:avLst/>
          </a:prstGeom>
          <a:ln>
            <a:solidFill>
              <a:schemeClr val="bg1">
                <a:lumMod val="50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36</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得意先マスタ登録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1" name="正方形/長方形 10"/>
          <p:cNvSpPr/>
          <p:nvPr/>
        </p:nvSpPr>
        <p:spPr>
          <a:xfrm>
            <a:off x="1223856" y="1880009"/>
            <a:ext cx="2592288" cy="117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8" name="線吹き出し 2 (枠付き) 17"/>
          <p:cNvSpPr/>
          <p:nvPr/>
        </p:nvSpPr>
        <p:spPr>
          <a:xfrm>
            <a:off x="4853515" y="1936733"/>
            <a:ext cx="3570485" cy="533842"/>
          </a:xfrm>
          <a:prstGeom prst="borderCallout2">
            <a:avLst>
              <a:gd name="adj1" fmla="val 44541"/>
              <a:gd name="adj2" fmla="val 91"/>
              <a:gd name="adj3" fmla="val 64889"/>
              <a:gd name="adj4" fmla="val -5999"/>
              <a:gd name="adj5" fmla="val 99941"/>
              <a:gd name="adj6" fmla="val -869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［請求書送付区分］を「送付する」としている</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得意先がメール配信の対象となります</a:t>
            </a:r>
            <a:endParaRPr lang="en-US" altLang="ja-JP" sz="1100" dirty="0">
              <a:solidFill>
                <a:schemeClr val="bg1"/>
              </a:solidFill>
              <a:latin typeface="+mn-ea"/>
            </a:endParaRPr>
          </a:p>
        </p:txBody>
      </p:sp>
      <p:sp>
        <p:nvSpPr>
          <p:cNvPr id="15" name="線吹き出し 2 (枠付き) 14"/>
          <p:cNvSpPr/>
          <p:nvPr/>
        </p:nvSpPr>
        <p:spPr>
          <a:xfrm>
            <a:off x="395536" y="4184733"/>
            <a:ext cx="2979436" cy="533842"/>
          </a:xfrm>
          <a:prstGeom prst="borderCallout2">
            <a:avLst>
              <a:gd name="adj1" fmla="val 31547"/>
              <a:gd name="adj2" fmla="val 100876"/>
              <a:gd name="adj3" fmla="val 32994"/>
              <a:gd name="adj4" fmla="val 112063"/>
              <a:gd name="adj5" fmla="val 712"/>
              <a:gd name="adj6" fmla="val 11944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「メール配信情報」タブで</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配信先の情報と配信時パターンを設定します</a:t>
            </a:r>
            <a:endParaRPr lang="en-US" altLang="ja-JP" sz="1100" dirty="0">
              <a:solidFill>
                <a:schemeClr val="bg1"/>
              </a:solidFill>
              <a:latin typeface="+mn-ea"/>
            </a:endParaRPr>
          </a:p>
        </p:txBody>
      </p:sp>
    </p:spTree>
    <p:extLst>
      <p:ext uri="{BB962C8B-B14F-4D97-AF65-F5344CB8AC3E}">
        <p14:creationId xmlns:p14="http://schemas.microsoft.com/office/powerpoint/2010/main" val="3653251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37</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取引先マスタ登録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3</a:t>
            </a:r>
            <a:r>
              <a:rPr lang="en-US" altLang="ja-JP" sz="1800" dirty="0">
                <a:solidFill>
                  <a:prstClr val="white"/>
                </a:solidFill>
                <a:latin typeface="+mn-ea"/>
              </a:rPr>
              <a:t>.AP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6" name="図 15"/>
          <p:cNvPicPr>
            <a:picLocks noChangeAspect="1"/>
          </p:cNvPicPr>
          <p:nvPr/>
        </p:nvPicPr>
        <p:blipFill>
          <a:blip r:embed="rId2"/>
          <a:stretch>
            <a:fillRect/>
          </a:stretch>
        </p:blipFill>
        <p:spPr>
          <a:xfrm>
            <a:off x="647564" y="1146807"/>
            <a:ext cx="6507207" cy="3621187"/>
          </a:xfrm>
          <a:prstGeom prst="rect">
            <a:avLst/>
          </a:prstGeom>
        </p:spPr>
      </p:pic>
      <p:sp>
        <p:nvSpPr>
          <p:cNvPr id="18" name="線吹き出し 2 (枠付き) 17"/>
          <p:cNvSpPr/>
          <p:nvPr/>
        </p:nvSpPr>
        <p:spPr>
          <a:xfrm>
            <a:off x="4860032" y="4057360"/>
            <a:ext cx="3563968" cy="533842"/>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メールの配信情報は</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取引先マスタからでも登録できます</a:t>
            </a:r>
            <a:endParaRPr lang="en-US" altLang="ja-JP" sz="1100" dirty="0">
              <a:solidFill>
                <a:schemeClr val="bg1"/>
              </a:solidFill>
              <a:latin typeface="+mn-ea"/>
            </a:endParaRPr>
          </a:p>
        </p:txBody>
      </p:sp>
    </p:spTree>
    <p:extLst>
      <p:ext uri="{BB962C8B-B14F-4D97-AF65-F5344CB8AC3E}">
        <p14:creationId xmlns:p14="http://schemas.microsoft.com/office/powerpoint/2010/main" val="688243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57723"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メール配信開始・パスワード通知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5" name="図 14"/>
          <p:cNvPicPr>
            <a:picLocks noChangeAspect="1"/>
          </p:cNvPicPr>
          <p:nvPr/>
        </p:nvPicPr>
        <p:blipFill>
          <a:blip r:embed="rId2"/>
          <a:stretch>
            <a:fillRect/>
          </a:stretch>
        </p:blipFill>
        <p:spPr>
          <a:xfrm>
            <a:off x="561216" y="1226298"/>
            <a:ext cx="6336704" cy="3482379"/>
          </a:xfrm>
          <a:prstGeom prst="rect">
            <a:avLst/>
          </a:prstGeom>
        </p:spPr>
      </p:pic>
      <p:sp>
        <p:nvSpPr>
          <p:cNvPr id="12" name="線吹き出し 2 (枠付き) 11"/>
          <p:cNvSpPr/>
          <p:nvPr/>
        </p:nvSpPr>
        <p:spPr>
          <a:xfrm>
            <a:off x="4968044" y="1981124"/>
            <a:ext cx="3636404" cy="626629"/>
          </a:xfrm>
          <a:prstGeom prst="borderCallout2">
            <a:avLst>
              <a:gd name="adj1" fmla="val 29184"/>
              <a:gd name="adj2" fmla="val -629"/>
              <a:gd name="adj3" fmla="val 29450"/>
              <a:gd name="adj4" fmla="val -7423"/>
              <a:gd name="adj5" fmla="val 63321"/>
              <a:gd name="adj6" fmla="val -1421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仕入先、得意先に対して</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メール配信を開始する旨の通知メール、</a:t>
            </a:r>
            <a:endParaRPr lang="en-US" altLang="ja-JP" sz="1100" b="1" dirty="0">
              <a:solidFill>
                <a:schemeClr val="bg1"/>
              </a:solidFill>
              <a:latin typeface="メイリオ" panose="020B0604030504040204" pitchFamily="50" charset="-128"/>
              <a:ea typeface="メイリオ" panose="020B0604030504040204" pitchFamily="50" charset="-128"/>
            </a:endParaRPr>
          </a:p>
          <a:p>
            <a:r>
              <a:rPr lang="en-US" altLang="ja-JP" sz="1100" dirty="0">
                <a:solidFill>
                  <a:schemeClr val="bg1"/>
                </a:solidFill>
                <a:latin typeface="+mn-ea"/>
              </a:rPr>
              <a:t>PDF</a:t>
            </a:r>
            <a:r>
              <a:rPr lang="ja-JP" altLang="en-US" sz="1100" dirty="0">
                <a:solidFill>
                  <a:schemeClr val="bg1"/>
                </a:solidFill>
                <a:latin typeface="+mn-ea"/>
              </a:rPr>
              <a:t>に設定するパスワードの通知メールを配信します</a:t>
            </a:r>
            <a:endParaRPr lang="en-US" altLang="ja-JP" sz="1100" dirty="0">
              <a:solidFill>
                <a:schemeClr val="bg1"/>
              </a:solidFill>
              <a:latin typeface="+mn-ea"/>
            </a:endParaRPr>
          </a:p>
        </p:txBody>
      </p:sp>
    </p:spTree>
    <p:extLst>
      <p:ext uri="{BB962C8B-B14F-4D97-AF65-F5344CB8AC3E}">
        <p14:creationId xmlns:p14="http://schemas.microsoft.com/office/powerpoint/2010/main" val="3083900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39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請求書・取引内訳書／請求書（締次更新）</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1" name="図 10"/>
          <p:cNvPicPr>
            <a:picLocks noChangeAspect="1"/>
          </p:cNvPicPr>
          <p:nvPr/>
        </p:nvPicPr>
        <p:blipFill rotWithShape="1">
          <a:blip r:embed="rId2"/>
          <a:srcRect b="47894"/>
          <a:stretch/>
        </p:blipFill>
        <p:spPr>
          <a:xfrm>
            <a:off x="539552" y="1239603"/>
            <a:ext cx="5909524" cy="1692188"/>
          </a:xfrm>
          <a:prstGeom prst="rect">
            <a:avLst/>
          </a:prstGeom>
          <a:ln>
            <a:solidFill>
              <a:schemeClr val="bg1">
                <a:lumMod val="50000"/>
              </a:schemeClr>
            </a:solidFill>
          </a:ln>
        </p:spPr>
      </p:pic>
      <p:pic>
        <p:nvPicPr>
          <p:cNvPr id="12" name="図 11"/>
          <p:cNvPicPr>
            <a:picLocks noChangeAspect="1"/>
          </p:cNvPicPr>
          <p:nvPr/>
        </p:nvPicPr>
        <p:blipFill rotWithShape="1">
          <a:blip r:embed="rId3"/>
          <a:srcRect b="40545"/>
          <a:stretch/>
        </p:blipFill>
        <p:spPr>
          <a:xfrm>
            <a:off x="2411760" y="2691433"/>
            <a:ext cx="5942857" cy="1922368"/>
          </a:xfrm>
          <a:prstGeom prst="rect">
            <a:avLst/>
          </a:prstGeom>
          <a:ln>
            <a:solidFill>
              <a:schemeClr val="bg1">
                <a:lumMod val="50000"/>
              </a:schemeClr>
            </a:solidFill>
          </a:ln>
        </p:spPr>
      </p:pic>
      <p:sp>
        <p:nvSpPr>
          <p:cNvPr id="13" name="正方形/長方形 12"/>
          <p:cNvSpPr/>
          <p:nvPr/>
        </p:nvSpPr>
        <p:spPr>
          <a:xfrm>
            <a:off x="5796136" y="2009030"/>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①</a:t>
            </a:r>
          </a:p>
        </p:txBody>
      </p:sp>
      <p:sp>
        <p:nvSpPr>
          <p:cNvPr id="14" name="正方形/長方形 13"/>
          <p:cNvSpPr/>
          <p:nvPr/>
        </p:nvSpPr>
        <p:spPr>
          <a:xfrm>
            <a:off x="5796136" y="2175706"/>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②</a:t>
            </a:r>
          </a:p>
        </p:txBody>
      </p:sp>
      <p:sp>
        <p:nvSpPr>
          <p:cNvPr id="15" name="正方形/長方形 14"/>
          <p:cNvSpPr/>
          <p:nvPr/>
        </p:nvSpPr>
        <p:spPr>
          <a:xfrm>
            <a:off x="7704348" y="3458512"/>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①</a:t>
            </a:r>
          </a:p>
        </p:txBody>
      </p:sp>
      <p:sp>
        <p:nvSpPr>
          <p:cNvPr id="19" name="正方形/長方形 18"/>
          <p:cNvSpPr/>
          <p:nvPr/>
        </p:nvSpPr>
        <p:spPr>
          <a:xfrm>
            <a:off x="7704348" y="3625188"/>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②</a:t>
            </a:r>
          </a:p>
        </p:txBody>
      </p:sp>
      <p:sp>
        <p:nvSpPr>
          <p:cNvPr id="20" name="線吹き出し 2 (枠付き) 19"/>
          <p:cNvSpPr/>
          <p:nvPr/>
        </p:nvSpPr>
        <p:spPr>
          <a:xfrm>
            <a:off x="683996" y="4155926"/>
            <a:ext cx="4464068" cy="540060"/>
          </a:xfrm>
          <a:prstGeom prst="borderCallout2">
            <a:avLst>
              <a:gd name="adj1" fmla="val 45723"/>
              <a:gd name="adj2" fmla="val 100064"/>
              <a:gd name="adj3" fmla="val 44807"/>
              <a:gd name="adj4" fmla="val 109797"/>
              <a:gd name="adj5" fmla="val 17251"/>
              <a:gd name="adj6" fmla="val 112622"/>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配信データ作成</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で、得意先ごとの請求書データを作成します</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配信実行・履歴</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で、メール配信の指示画面に遷移します</a:t>
            </a:r>
            <a:endParaRPr lang="en-US" altLang="ja-JP" sz="1100" dirty="0">
              <a:solidFill>
                <a:schemeClr val="bg1"/>
              </a:solidFill>
              <a:latin typeface="+mn-ea"/>
            </a:endParaRPr>
          </a:p>
        </p:txBody>
      </p:sp>
    </p:spTree>
    <p:extLst>
      <p:ext uri="{BB962C8B-B14F-4D97-AF65-F5344CB8AC3E}">
        <p14:creationId xmlns:p14="http://schemas.microsoft.com/office/powerpoint/2010/main" val="224099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a:solidFill>
                  <a:schemeClr val="bg1"/>
                </a:solidFill>
              </a:rPr>
              <a:t>©SuperStream Inc. All rights reserved.</a:t>
            </a:r>
            <a:endParaRPr lang="ja-JP" altLang="en-US" dirty="0"/>
          </a:p>
        </p:txBody>
      </p:sp>
      <p:sp>
        <p:nvSpPr>
          <p:cNvPr id="15" name="テキスト プレースホルダー 2"/>
          <p:cNvSpPr>
            <a:spLocks noGrp="1"/>
          </p:cNvSpPr>
          <p:nvPr>
            <p:ph type="body" sz="quarter" idx="14"/>
          </p:nvPr>
        </p:nvSpPr>
        <p:spPr>
          <a:xfrm>
            <a:off x="4932040" y="627534"/>
            <a:ext cx="3996444" cy="4032448"/>
          </a:xfrm>
        </p:spPr>
        <p:txBody>
          <a:bodyPr/>
          <a:lstStyle/>
          <a:p>
            <a:pPr>
              <a:lnSpc>
                <a:spcPct val="150000"/>
              </a:lnSpc>
              <a:spcAft>
                <a:spcPts val="400"/>
              </a:spcAft>
            </a:pPr>
            <a:r>
              <a:rPr lang="en-US" altLang="ja-JP" dirty="0" err="1"/>
              <a:t>SuperStream</a:t>
            </a:r>
            <a:r>
              <a:rPr lang="en-US" altLang="ja-JP" dirty="0"/>
              <a:t>-NX 2021-06-01 </a:t>
            </a:r>
            <a:r>
              <a:rPr lang="ja-JP" altLang="en-US" dirty="0"/>
              <a:t>（統合会計）</a:t>
            </a:r>
            <a:endParaRPr lang="en-US" altLang="ja-JP" dirty="0"/>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00000"/>
              </a:lnSpc>
              <a:spcAft>
                <a:spcPts val="400"/>
              </a:spcAft>
            </a:pPr>
            <a:endParaRPr lang="en-US" altLang="ja-JP" b="0" dirty="0">
              <a:solidFill>
                <a:schemeClr val="accent1">
                  <a:lumMod val="60000"/>
                  <a:lumOff val="40000"/>
                </a:schemeClr>
              </a:solidFill>
            </a:endParaRPr>
          </a:p>
          <a:p>
            <a:pPr lvl="0">
              <a:lnSpc>
                <a:spcPct val="100000"/>
              </a:lnSpc>
            </a:pPr>
            <a:r>
              <a:rPr lang="en-US" altLang="ja-JP" sz="1200" dirty="0">
                <a:solidFill>
                  <a:prstClr val="white"/>
                </a:solidFill>
              </a:rPr>
              <a:t>9.</a:t>
            </a:r>
            <a:r>
              <a:rPr lang="ja-JP" altLang="en-US" sz="1200" dirty="0">
                <a:solidFill>
                  <a:prstClr val="white"/>
                </a:solidFill>
              </a:rPr>
              <a:t>伝票複写後の遷移先変更対応</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10.</a:t>
            </a:r>
            <a:r>
              <a:rPr lang="ja-JP" altLang="en-US" sz="1200" dirty="0">
                <a:solidFill>
                  <a:prstClr val="white"/>
                </a:solidFill>
              </a:rPr>
              <a:t>期間指定プルダウン項目の改善対応</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11.</a:t>
            </a:r>
            <a:r>
              <a:rPr lang="ja-JP" altLang="en-US" sz="1200" dirty="0">
                <a:solidFill>
                  <a:prstClr val="white"/>
                </a:solidFill>
              </a:rPr>
              <a:t>代替支払先の運用改善対応</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12.</a:t>
            </a:r>
            <a:r>
              <a:rPr lang="ja-JP" altLang="en-US" sz="1200" dirty="0">
                <a:solidFill>
                  <a:prstClr val="white"/>
                </a:solidFill>
              </a:rPr>
              <a:t>口座別支払一覧表への項目追加、出力条件追加対応</a:t>
            </a:r>
            <a:endParaRPr lang="en-US" altLang="ja-JP" sz="1200" dirty="0">
              <a:solidFill>
                <a:prstClr val="white"/>
              </a:solidFill>
            </a:endParaRPr>
          </a:p>
          <a:p>
            <a:pPr lvl="0">
              <a:lnSpc>
                <a:spcPct val="100000"/>
              </a:lnSpc>
            </a:pPr>
            <a:endParaRPr lang="en-US" altLang="ja-JP" sz="1200" dirty="0">
              <a:solidFill>
                <a:prstClr val="white"/>
              </a:solidFill>
            </a:endParaRPr>
          </a:p>
          <a:p>
            <a:pPr>
              <a:lnSpc>
                <a:spcPct val="100000"/>
              </a:lnSpc>
            </a:pPr>
            <a:r>
              <a:rPr lang="en-US" altLang="ja-JP" sz="1200" dirty="0"/>
              <a:t>13.FB</a:t>
            </a:r>
            <a:r>
              <a:rPr lang="ja-JP" altLang="en-US" sz="1200" dirty="0"/>
              <a:t>データへの出力内容の改善対応</a:t>
            </a:r>
            <a:endParaRPr lang="en-US" altLang="ja-JP" sz="1200" dirty="0"/>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14.</a:t>
            </a:r>
            <a:r>
              <a:rPr lang="ja-JP" altLang="en-US" sz="1200" dirty="0">
                <a:solidFill>
                  <a:prstClr val="white"/>
                </a:solidFill>
              </a:rPr>
              <a:t>債権債務評価替データ作成：ゼロ円データ出力対応</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15.</a:t>
            </a:r>
            <a:r>
              <a:rPr lang="ja-JP" altLang="en-US" sz="1200" dirty="0">
                <a:solidFill>
                  <a:prstClr val="white"/>
                </a:solidFill>
              </a:rPr>
              <a:t>得意先マスタ：入金予定日設定処理の改善対応</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16.</a:t>
            </a:r>
            <a:r>
              <a:rPr lang="ja-JP" altLang="en-US" sz="1200" dirty="0">
                <a:solidFill>
                  <a:prstClr val="white"/>
                </a:solidFill>
              </a:rPr>
              <a:t>相手先正式名称の帳票出力対応</a:t>
            </a:r>
            <a:endParaRPr lang="en-US" altLang="ja-JP" sz="1200" dirty="0">
              <a:solidFill>
                <a:prstClr val="white"/>
              </a:solidFill>
            </a:endParaRPr>
          </a:p>
        </p:txBody>
      </p:sp>
      <p:sp>
        <p:nvSpPr>
          <p:cNvPr id="4" name="テキスト ボックス 3"/>
          <p:cNvSpPr txBox="1"/>
          <p:nvPr/>
        </p:nvSpPr>
        <p:spPr>
          <a:xfrm>
            <a:off x="3959932" y="2103698"/>
            <a:ext cx="900100" cy="197934"/>
          </a:xfrm>
          <a:prstGeom prst="rect">
            <a:avLst/>
          </a:prstGeom>
          <a:solidFill>
            <a:srgbClr val="FF0000"/>
          </a:solidFill>
        </p:spPr>
        <p:txBody>
          <a:bodyPr wrap="square" lIns="36000" tIns="36000" rIns="36000" bIns="0" rtlCol="0">
            <a:spAutoFit/>
          </a:bodyPr>
          <a:lstStyle/>
          <a:p>
            <a:pPr algn="ctr"/>
            <a:r>
              <a:rPr kumimoji="1" lang="en-US" altLang="ja-JP" sz="1050" b="1" dirty="0">
                <a:solidFill>
                  <a:schemeClr val="bg1"/>
                </a:solidFill>
              </a:rPr>
              <a:t>NX</a:t>
            </a:r>
            <a:r>
              <a:rPr kumimoji="1" lang="ja-JP" altLang="en-US" sz="1050" b="1" dirty="0">
                <a:solidFill>
                  <a:schemeClr val="bg1"/>
                </a:solidFill>
              </a:rPr>
              <a:t>要望登録</a:t>
            </a:r>
          </a:p>
        </p:txBody>
      </p:sp>
      <p:sp>
        <p:nvSpPr>
          <p:cNvPr id="5" name="テキスト ボックス 4"/>
          <p:cNvSpPr txBox="1"/>
          <p:nvPr/>
        </p:nvSpPr>
        <p:spPr>
          <a:xfrm>
            <a:off x="3954880" y="1743658"/>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3666410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支払通知書／支払通知書（締処理）</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8" name="図 17"/>
          <p:cNvPicPr>
            <a:picLocks noChangeAspect="1"/>
          </p:cNvPicPr>
          <p:nvPr/>
        </p:nvPicPr>
        <p:blipFill rotWithShape="1">
          <a:blip r:embed="rId2"/>
          <a:srcRect b="45497"/>
          <a:stretch/>
        </p:blipFill>
        <p:spPr>
          <a:xfrm>
            <a:off x="539552" y="1202935"/>
            <a:ext cx="5985714" cy="1764859"/>
          </a:xfrm>
          <a:prstGeom prst="rect">
            <a:avLst/>
          </a:prstGeom>
          <a:ln>
            <a:solidFill>
              <a:schemeClr val="bg1">
                <a:lumMod val="50000"/>
              </a:schemeClr>
            </a:solidFill>
          </a:ln>
        </p:spPr>
      </p:pic>
      <p:pic>
        <p:nvPicPr>
          <p:cNvPr id="21" name="図 20"/>
          <p:cNvPicPr>
            <a:picLocks noChangeAspect="1"/>
          </p:cNvPicPr>
          <p:nvPr/>
        </p:nvPicPr>
        <p:blipFill rotWithShape="1">
          <a:blip r:embed="rId3"/>
          <a:srcRect b="35692"/>
          <a:stretch/>
        </p:blipFill>
        <p:spPr>
          <a:xfrm>
            <a:off x="2416995" y="2679762"/>
            <a:ext cx="5971429" cy="2076220"/>
          </a:xfrm>
          <a:prstGeom prst="rect">
            <a:avLst/>
          </a:prstGeom>
          <a:ln>
            <a:solidFill>
              <a:schemeClr val="bg1">
                <a:lumMod val="50000"/>
              </a:schemeClr>
            </a:solidFill>
          </a:ln>
        </p:spPr>
      </p:pic>
      <p:sp>
        <p:nvSpPr>
          <p:cNvPr id="20" name="線吹き出し 2 (枠付き) 19"/>
          <p:cNvSpPr/>
          <p:nvPr/>
        </p:nvSpPr>
        <p:spPr>
          <a:xfrm>
            <a:off x="503548" y="4155926"/>
            <a:ext cx="4860540" cy="540060"/>
          </a:xfrm>
          <a:prstGeom prst="borderCallout2">
            <a:avLst>
              <a:gd name="adj1" fmla="val 45723"/>
              <a:gd name="adj2" fmla="val 100064"/>
              <a:gd name="adj3" fmla="val 44807"/>
              <a:gd name="adj4" fmla="val 109797"/>
              <a:gd name="adj5" fmla="val 17251"/>
              <a:gd name="adj6" fmla="val 112622"/>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①</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配信データ作成</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で、仕入先ごとの支払通知書データを作成します</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②</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配信実行・履歴</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で、メール配信の指示画面に遷移します</a:t>
            </a:r>
            <a:endParaRPr lang="en-US" altLang="ja-JP" sz="1100" dirty="0">
              <a:solidFill>
                <a:schemeClr val="bg1"/>
              </a:solidFill>
              <a:latin typeface="+mn-ea"/>
            </a:endParaRPr>
          </a:p>
        </p:txBody>
      </p:sp>
      <p:sp>
        <p:nvSpPr>
          <p:cNvPr id="15" name="正方形/長方形 14"/>
          <p:cNvSpPr/>
          <p:nvPr/>
        </p:nvSpPr>
        <p:spPr>
          <a:xfrm>
            <a:off x="7704348" y="3458512"/>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①</a:t>
            </a:r>
          </a:p>
        </p:txBody>
      </p:sp>
      <p:sp>
        <p:nvSpPr>
          <p:cNvPr id="19" name="正方形/長方形 18"/>
          <p:cNvSpPr/>
          <p:nvPr/>
        </p:nvSpPr>
        <p:spPr>
          <a:xfrm>
            <a:off x="7704348" y="3625188"/>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②</a:t>
            </a:r>
          </a:p>
        </p:txBody>
      </p:sp>
      <p:sp>
        <p:nvSpPr>
          <p:cNvPr id="13" name="正方形/長方形 12"/>
          <p:cNvSpPr/>
          <p:nvPr/>
        </p:nvSpPr>
        <p:spPr>
          <a:xfrm>
            <a:off x="5796136" y="1959682"/>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①</a:t>
            </a:r>
          </a:p>
        </p:txBody>
      </p:sp>
      <p:sp>
        <p:nvSpPr>
          <p:cNvPr id="14" name="正方形/長方形 13"/>
          <p:cNvSpPr/>
          <p:nvPr/>
        </p:nvSpPr>
        <p:spPr>
          <a:xfrm>
            <a:off x="5796136" y="2126358"/>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②</a:t>
            </a:r>
          </a:p>
        </p:txBody>
      </p:sp>
    </p:spTree>
    <p:extLst>
      <p:ext uri="{BB962C8B-B14F-4D97-AF65-F5344CB8AC3E}">
        <p14:creationId xmlns:p14="http://schemas.microsoft.com/office/powerpoint/2010/main" val="1553633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メール配信実行・履歴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3" name="正方形/長方形 12"/>
          <p:cNvSpPr/>
          <p:nvPr/>
        </p:nvSpPr>
        <p:spPr>
          <a:xfrm>
            <a:off x="5796136" y="1959682"/>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①</a:t>
            </a:r>
          </a:p>
        </p:txBody>
      </p:sp>
      <p:sp>
        <p:nvSpPr>
          <p:cNvPr id="14" name="正方形/長方形 13"/>
          <p:cNvSpPr/>
          <p:nvPr/>
        </p:nvSpPr>
        <p:spPr>
          <a:xfrm>
            <a:off x="5796136" y="2126358"/>
            <a:ext cx="936104" cy="1666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defRPr/>
            </a:pPr>
            <a:r>
              <a:rPr lang="ja-JP" altLang="en-US" sz="1000" b="1" dirty="0">
                <a:solidFill>
                  <a:srgbClr val="FF0000"/>
                </a:solidFill>
                <a:latin typeface="メイリオ"/>
                <a:ea typeface="メイリオ"/>
              </a:rPr>
              <a:t>②</a:t>
            </a:r>
          </a:p>
        </p:txBody>
      </p:sp>
      <p:pic>
        <p:nvPicPr>
          <p:cNvPr id="16" name="図 15"/>
          <p:cNvPicPr>
            <a:picLocks noChangeAspect="1"/>
          </p:cNvPicPr>
          <p:nvPr/>
        </p:nvPicPr>
        <p:blipFill>
          <a:blip r:embed="rId2"/>
          <a:stretch>
            <a:fillRect/>
          </a:stretch>
        </p:blipFill>
        <p:spPr>
          <a:xfrm>
            <a:off x="611560" y="1218031"/>
            <a:ext cx="6228692" cy="3423020"/>
          </a:xfrm>
          <a:prstGeom prst="rect">
            <a:avLst/>
          </a:prstGeom>
        </p:spPr>
      </p:pic>
      <p:sp>
        <p:nvSpPr>
          <p:cNvPr id="20" name="線吹き出し 2 (枠付き) 19"/>
          <p:cNvSpPr/>
          <p:nvPr/>
        </p:nvSpPr>
        <p:spPr>
          <a:xfrm>
            <a:off x="4355976" y="2257170"/>
            <a:ext cx="4068452" cy="710624"/>
          </a:xfrm>
          <a:prstGeom prst="borderCallout2">
            <a:avLst>
              <a:gd name="adj1" fmla="val 29375"/>
              <a:gd name="adj2" fmla="val -227"/>
              <a:gd name="adj3" fmla="val 31961"/>
              <a:gd name="adj4" fmla="val -3987"/>
              <a:gd name="adj5" fmla="val 59288"/>
              <a:gd name="adj6" fmla="val -8947"/>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メール配信を実行します</a:t>
            </a:r>
            <a:endParaRPr lang="en-US" altLang="ja-JP" sz="1100" dirty="0">
              <a:solidFill>
                <a:schemeClr val="bg1"/>
              </a:solidFill>
              <a:latin typeface="+mn-ea"/>
            </a:endParaRPr>
          </a:p>
          <a:p>
            <a:r>
              <a:rPr lang="ja-JP" altLang="en-US" sz="1100" dirty="0">
                <a:solidFill>
                  <a:schemeClr val="bg1"/>
                </a:solidFill>
                <a:latin typeface="+mn-ea"/>
              </a:rPr>
              <a:t>仕入先マスタ、得意先マスタで設定した</a:t>
            </a:r>
            <a:endParaRPr lang="en-US" altLang="ja-JP" sz="1100" dirty="0">
              <a:solidFill>
                <a:schemeClr val="bg1"/>
              </a:solidFill>
              <a:latin typeface="+mn-ea"/>
            </a:endParaRPr>
          </a:p>
          <a:p>
            <a:r>
              <a:rPr lang="ja-JP" altLang="en-US" sz="1100" dirty="0">
                <a:solidFill>
                  <a:schemeClr val="bg1"/>
                </a:solidFill>
                <a:latin typeface="+mn-ea"/>
              </a:rPr>
              <a:t>配信パターンの件名、本文でメールを配信します</a:t>
            </a:r>
            <a:endParaRPr lang="en-US" altLang="ja-JP" sz="1100" dirty="0">
              <a:solidFill>
                <a:schemeClr val="bg1"/>
              </a:solidFill>
              <a:latin typeface="+mn-ea"/>
            </a:endParaRPr>
          </a:p>
          <a:p>
            <a:endParaRPr lang="en-US" altLang="ja-JP" sz="1100" dirty="0">
              <a:solidFill>
                <a:schemeClr val="bg1"/>
              </a:solidFill>
              <a:latin typeface="+mn-ea"/>
            </a:endParaRPr>
          </a:p>
        </p:txBody>
      </p:sp>
    </p:spTree>
    <p:extLst>
      <p:ext uri="{BB962C8B-B14F-4D97-AF65-F5344CB8AC3E}">
        <p14:creationId xmlns:p14="http://schemas.microsoft.com/office/powerpoint/2010/main" val="109438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71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マスタデータ取込／マスタデータ取込用データ作成／各種マスタ複写</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メイリオ" panose="020B0604030504040204" pitchFamily="50" charset="-128"/>
                <a:ea typeface="メイリオ" panose="020B0604030504040204" pitchFamily="50" charset="-128"/>
              </a:rPr>
              <a:t>3.AP</a:t>
            </a:r>
            <a:r>
              <a:rPr lang="ja-JP" altLang="en-US" sz="1800" dirty="0">
                <a:solidFill>
                  <a:prstClr val="white"/>
                </a:solidFill>
                <a:latin typeface="メイリオ" panose="020B0604030504040204" pitchFamily="50" charset="-128"/>
                <a:ea typeface="メイリオ" panose="020B0604030504040204" pitchFamily="50" charset="-128"/>
              </a:rPr>
              <a:t>支払通知書</a:t>
            </a:r>
            <a:r>
              <a:rPr lang="en-US" altLang="ja-JP" sz="1800" dirty="0">
                <a:solidFill>
                  <a:prstClr val="white"/>
                </a:solidFill>
                <a:latin typeface="メイリオ" panose="020B0604030504040204" pitchFamily="50" charset="-128"/>
                <a:ea typeface="メイリオ" panose="020B0604030504040204" pitchFamily="50" charset="-128"/>
              </a:rPr>
              <a:t>/AR</a:t>
            </a:r>
            <a:r>
              <a:rPr lang="ja-JP" altLang="en-US" sz="1800" dirty="0">
                <a:solidFill>
                  <a:prstClr val="white"/>
                </a:solidFill>
                <a:latin typeface="メイリオ" panose="020B0604030504040204" pitchFamily="50" charset="-128"/>
                <a:ea typeface="メイリオ" panose="020B0604030504040204" pitchFamily="50" charset="-128"/>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5" name="テキスト プレースホルダー 2"/>
          <p:cNvSpPr txBox="1">
            <a:spLocks/>
          </p:cNvSpPr>
          <p:nvPr/>
        </p:nvSpPr>
        <p:spPr>
          <a:xfrm>
            <a:off x="504484" y="1203598"/>
            <a:ext cx="7991952"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■マスタデータ取込（取引先マスタ） ／マスタデータ取込用データ作成（取引先マスタ）</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16" name="テキスト プレースホルダー 2"/>
          <p:cNvSpPr txBox="1">
            <a:spLocks/>
          </p:cNvSpPr>
          <p:nvPr/>
        </p:nvSpPr>
        <p:spPr>
          <a:xfrm>
            <a:off x="504484" y="3598065"/>
            <a:ext cx="7991952"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■各種マスタ複写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pic>
        <p:nvPicPr>
          <p:cNvPr id="19" name="図 18"/>
          <p:cNvPicPr>
            <a:picLocks noChangeAspect="1"/>
          </p:cNvPicPr>
          <p:nvPr/>
        </p:nvPicPr>
        <p:blipFill rotWithShape="1">
          <a:blip r:embed="rId2"/>
          <a:srcRect b="29261"/>
          <a:stretch/>
        </p:blipFill>
        <p:spPr>
          <a:xfrm>
            <a:off x="575556" y="3846635"/>
            <a:ext cx="7195440" cy="957363"/>
          </a:xfrm>
          <a:prstGeom prst="rect">
            <a:avLst/>
          </a:prstGeom>
          <a:ln>
            <a:solidFill>
              <a:schemeClr val="bg1">
                <a:lumMod val="50000"/>
              </a:schemeClr>
            </a:solidFill>
          </a:ln>
        </p:spPr>
      </p:pic>
      <p:sp>
        <p:nvSpPr>
          <p:cNvPr id="22" name="正方形/長方形 21"/>
          <p:cNvSpPr/>
          <p:nvPr/>
        </p:nvSpPr>
        <p:spPr>
          <a:xfrm>
            <a:off x="612203" y="4198074"/>
            <a:ext cx="1902209" cy="1738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線吹き出し 2 (枠付き) 22"/>
          <p:cNvSpPr/>
          <p:nvPr/>
        </p:nvSpPr>
        <p:spPr>
          <a:xfrm>
            <a:off x="3264648" y="4329971"/>
            <a:ext cx="2614703" cy="398353"/>
          </a:xfrm>
          <a:prstGeom prst="borderCallout2">
            <a:avLst>
              <a:gd name="adj1" fmla="val 45393"/>
              <a:gd name="adj2" fmla="val -1366"/>
              <a:gd name="adj3" fmla="val 47714"/>
              <a:gd name="adj4" fmla="val -9776"/>
              <a:gd name="adj5" fmla="val 9676"/>
              <a:gd name="adj6" fmla="val -16015"/>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追加した項目を複写するよう対応</a:t>
            </a:r>
            <a:endParaRPr lang="en-US" altLang="ja-JP" sz="1100" dirty="0">
              <a:solidFill>
                <a:schemeClr val="bg1"/>
              </a:solidFill>
            </a:endParaRPr>
          </a:p>
        </p:txBody>
      </p:sp>
      <p:pic>
        <p:nvPicPr>
          <p:cNvPr id="25" name="図 24"/>
          <p:cNvPicPr>
            <a:picLocks noChangeAspect="1"/>
          </p:cNvPicPr>
          <p:nvPr/>
        </p:nvPicPr>
        <p:blipFill>
          <a:blip r:embed="rId3"/>
          <a:stretch>
            <a:fillRect/>
          </a:stretch>
        </p:blipFill>
        <p:spPr>
          <a:xfrm>
            <a:off x="431540" y="1437516"/>
            <a:ext cx="7619048" cy="995238"/>
          </a:xfrm>
          <a:prstGeom prst="rect">
            <a:avLst/>
          </a:prstGeom>
        </p:spPr>
      </p:pic>
      <p:pic>
        <p:nvPicPr>
          <p:cNvPr id="26" name="図 25"/>
          <p:cNvPicPr>
            <a:picLocks noChangeAspect="1"/>
          </p:cNvPicPr>
          <p:nvPr/>
        </p:nvPicPr>
        <p:blipFill>
          <a:blip r:embed="rId4"/>
          <a:stretch>
            <a:fillRect/>
          </a:stretch>
        </p:blipFill>
        <p:spPr>
          <a:xfrm>
            <a:off x="845793" y="2431553"/>
            <a:ext cx="7866667" cy="990476"/>
          </a:xfrm>
          <a:prstGeom prst="rect">
            <a:avLst/>
          </a:prstGeom>
        </p:spPr>
      </p:pic>
      <p:sp>
        <p:nvSpPr>
          <p:cNvPr id="27" name="線吹き出し 2 (枠付き) 26"/>
          <p:cNvSpPr/>
          <p:nvPr/>
        </p:nvSpPr>
        <p:spPr>
          <a:xfrm>
            <a:off x="3239852" y="3327834"/>
            <a:ext cx="5412835" cy="398353"/>
          </a:xfrm>
          <a:prstGeom prst="borderCallout2">
            <a:avLst>
              <a:gd name="adj1" fmla="val 44148"/>
              <a:gd name="adj2" fmla="val -148"/>
              <a:gd name="adj3" fmla="val 41203"/>
              <a:gd name="adj4" fmla="val -3213"/>
              <a:gd name="adj5" fmla="val 12092"/>
              <a:gd name="adj6" fmla="val -51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項目追加</a:t>
            </a:r>
            <a:endParaRPr lang="en-US" altLang="ja-JP" sz="1100" dirty="0">
              <a:solidFill>
                <a:schemeClr val="bg1"/>
              </a:solidFill>
              <a:latin typeface="+mn-ea"/>
            </a:endParaRPr>
          </a:p>
          <a:p>
            <a:r>
              <a:rPr lang="ja-JP" altLang="en-US" sz="1100" dirty="0">
                <a:solidFill>
                  <a:schemeClr val="bg1"/>
                </a:solidFill>
                <a:latin typeface="+mn-ea"/>
              </a:rPr>
              <a:t>→ 任意項目として追加しているので、既存の取込フォーマットの変更は不要です</a:t>
            </a:r>
            <a:endParaRPr lang="en-US" altLang="ja-JP" sz="1100" dirty="0">
              <a:solidFill>
                <a:schemeClr val="bg1"/>
              </a:solidFill>
            </a:endParaRPr>
          </a:p>
        </p:txBody>
      </p:sp>
    </p:spTree>
    <p:extLst>
      <p:ext uri="{BB962C8B-B14F-4D97-AF65-F5344CB8AC3E}">
        <p14:creationId xmlns:p14="http://schemas.microsoft.com/office/powerpoint/2010/main" val="3288704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4151" y="1070003"/>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外部連携サービス（得意先・仕入先マスタ）</a:t>
            </a:r>
            <a:endParaRPr lang="en-US" altLang="ja-JP" sz="1400" b="1" dirty="0">
              <a:solidFill>
                <a:schemeClr val="tx2"/>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メイリオ" panose="020B0604030504040204" pitchFamily="50" charset="-128"/>
                <a:ea typeface="メイリオ" panose="020B0604030504040204" pitchFamily="50" charset="-128"/>
              </a:rPr>
              <a:t>3.AP</a:t>
            </a:r>
            <a:r>
              <a:rPr lang="ja-JP" altLang="en-US" sz="1800" dirty="0">
                <a:solidFill>
                  <a:prstClr val="white"/>
                </a:solidFill>
                <a:latin typeface="メイリオ" panose="020B0604030504040204" pitchFamily="50" charset="-128"/>
                <a:ea typeface="メイリオ" panose="020B0604030504040204" pitchFamily="50" charset="-128"/>
              </a:rPr>
              <a:t>支払通知書</a:t>
            </a:r>
            <a:r>
              <a:rPr lang="en-US" altLang="ja-JP" sz="1800" dirty="0">
                <a:solidFill>
                  <a:prstClr val="white"/>
                </a:solidFill>
                <a:latin typeface="メイリオ" panose="020B0604030504040204" pitchFamily="50" charset="-128"/>
                <a:ea typeface="メイリオ" panose="020B0604030504040204" pitchFamily="50" charset="-128"/>
              </a:rPr>
              <a:t>/AR</a:t>
            </a:r>
            <a:r>
              <a:rPr lang="ja-JP" altLang="en-US" sz="1800" dirty="0">
                <a:solidFill>
                  <a:prstClr val="white"/>
                </a:solidFill>
                <a:latin typeface="メイリオ" panose="020B0604030504040204" pitchFamily="50" charset="-128"/>
                <a:ea typeface="メイリオ" panose="020B0604030504040204" pitchFamily="50" charset="-128"/>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プレースホルダー 2"/>
          <p:cNvSpPr txBox="1">
            <a:spLocks/>
          </p:cNvSpPr>
          <p:nvPr/>
        </p:nvSpPr>
        <p:spPr>
          <a:xfrm>
            <a:off x="468480" y="1168886"/>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＜出力項目＞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1" name="表 10"/>
          <p:cNvGraphicFramePr>
            <a:graphicFrameLocks noGrp="1"/>
          </p:cNvGraphicFramePr>
          <p:nvPr/>
        </p:nvGraphicFramePr>
        <p:xfrm>
          <a:off x="425234" y="1420914"/>
          <a:ext cx="4140459" cy="2987040"/>
        </p:xfrm>
        <a:graphic>
          <a:graphicData uri="http://schemas.openxmlformats.org/drawingml/2006/table">
            <a:tbl>
              <a:tblPr firstRow="1" bandRow="1">
                <a:tableStyleId>{21E4AEA4-8DFA-4A89-87EB-49C32662AFE0}</a:tableStyleId>
              </a:tblPr>
              <a:tblGrid>
                <a:gridCol w="546853">
                  <a:extLst>
                    <a:ext uri="{9D8B030D-6E8A-4147-A177-3AD203B41FA5}">
                      <a16:colId xmlns:a16="http://schemas.microsoft.com/office/drawing/2014/main" val="744128327"/>
                    </a:ext>
                  </a:extLst>
                </a:gridCol>
                <a:gridCol w="1829411">
                  <a:extLst>
                    <a:ext uri="{9D8B030D-6E8A-4147-A177-3AD203B41FA5}">
                      <a16:colId xmlns:a16="http://schemas.microsoft.com/office/drawing/2014/main" val="2012858881"/>
                    </a:ext>
                  </a:extLst>
                </a:gridCol>
                <a:gridCol w="1764195">
                  <a:extLst>
                    <a:ext uri="{9D8B030D-6E8A-4147-A177-3AD203B41FA5}">
                      <a16:colId xmlns:a16="http://schemas.microsoft.com/office/drawing/2014/main" val="294743708"/>
                    </a:ext>
                  </a:extLst>
                </a:gridCol>
              </a:tblGrid>
              <a:tr h="0">
                <a:tc>
                  <a:txBody>
                    <a:bodyPr/>
                    <a:lstStyle/>
                    <a:p>
                      <a:r>
                        <a:rPr kumimoji="1" lang="en-US" altLang="ja-JP" sz="800" dirty="0">
                          <a:latin typeface="+mn-ea"/>
                          <a:ea typeface="+mn-ea"/>
                        </a:rPr>
                        <a:t>NO</a:t>
                      </a:r>
                      <a:endParaRPr kumimoji="1" lang="ja-JP" altLang="en-US" sz="8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rPr>
                        <a:t>項目名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rPr>
                        <a:t>カラム名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800" dirty="0">
                          <a:latin typeface="+mn-ea"/>
                          <a:ea typeface="+mn-ea"/>
                        </a:rPr>
                        <a:t>1</a:t>
                      </a:r>
                      <a:endParaRPr kumimoji="1" lang="ja-JP" altLang="en-US" sz="800" dirty="0">
                        <a:latin typeface="+mn-ea"/>
                        <a:ea typeface="+mn-ea"/>
                      </a:endParaRPr>
                    </a:p>
                  </a:txBody>
                  <a:tcPr/>
                </a:tc>
                <a:tc>
                  <a:txBody>
                    <a:bodyPr/>
                    <a:lstStyle/>
                    <a:p>
                      <a:r>
                        <a:rPr kumimoji="1" lang="ja-JP" altLang="en-US" sz="800" dirty="0">
                          <a:latin typeface="+mn-ea"/>
                          <a:ea typeface="+mn-ea"/>
                        </a:rPr>
                        <a:t>会社コード</a:t>
                      </a:r>
                    </a:p>
                  </a:txBody>
                  <a:tcPr/>
                </a:tc>
                <a:tc>
                  <a:txBody>
                    <a:bodyPr/>
                    <a:lstStyle/>
                    <a:p>
                      <a:r>
                        <a:rPr kumimoji="1" lang="en-US" altLang="ja-JP" sz="800" dirty="0">
                          <a:latin typeface="+mn-ea"/>
                          <a:ea typeface="+mn-ea"/>
                        </a:rPr>
                        <a:t>KAI_CODE</a:t>
                      </a:r>
                      <a:endParaRPr kumimoji="1" lang="ja-JP" altLang="en-US" sz="8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800" dirty="0">
                          <a:latin typeface="+mn-ea"/>
                          <a:ea typeface="+mn-ea"/>
                        </a:rPr>
                        <a:t>2</a:t>
                      </a:r>
                      <a:endParaRPr kumimoji="1" lang="ja-JP" altLang="en-US" sz="800" dirty="0">
                        <a:latin typeface="+mn-ea"/>
                        <a:ea typeface="+mn-ea"/>
                      </a:endParaRPr>
                    </a:p>
                  </a:txBody>
                  <a:tcPr/>
                </a:tc>
                <a:tc>
                  <a:txBody>
                    <a:bodyPr/>
                    <a:lstStyle/>
                    <a:p>
                      <a:r>
                        <a:rPr kumimoji="1" lang="ja-JP" altLang="en-US" sz="800" dirty="0">
                          <a:latin typeface="+mn-ea"/>
                          <a:ea typeface="+mn-ea"/>
                        </a:rPr>
                        <a:t>取引先種別</a:t>
                      </a:r>
                    </a:p>
                  </a:txBody>
                  <a:tcPr/>
                </a:tc>
                <a:tc>
                  <a:txBody>
                    <a:bodyPr/>
                    <a:lstStyle/>
                    <a:p>
                      <a:r>
                        <a:rPr kumimoji="1" lang="en-US" altLang="ja-JP" sz="800" dirty="0">
                          <a:latin typeface="+mn-ea"/>
                          <a:ea typeface="+mn-ea"/>
                        </a:rPr>
                        <a:t>TOR_SBT</a:t>
                      </a:r>
                      <a:endParaRPr kumimoji="1" lang="ja-JP" altLang="en-US" sz="8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ja-JP" altLang="en-US" sz="800" dirty="0">
                          <a:latin typeface="+mn-ea"/>
                          <a:ea typeface="+mn-ea"/>
                        </a:rPr>
                        <a:t>・・・</a:t>
                      </a:r>
                    </a:p>
                  </a:txBody>
                  <a:tcPr/>
                </a:tc>
                <a:tc>
                  <a:txBody>
                    <a:bodyPr/>
                    <a:lstStyle/>
                    <a:p>
                      <a:r>
                        <a:rPr kumimoji="1" lang="ja-JP" altLang="en-US" sz="800" dirty="0">
                          <a:latin typeface="+mn-ea"/>
                          <a:ea typeface="+mn-ea"/>
                        </a:rPr>
                        <a:t>・・・</a:t>
                      </a:r>
                    </a:p>
                  </a:txBody>
                  <a:tcPr/>
                </a:tc>
                <a:tc>
                  <a:txBody>
                    <a:bodyPr/>
                    <a:lstStyle/>
                    <a:p>
                      <a:r>
                        <a:rPr kumimoji="1" lang="ja-JP" altLang="en-US" sz="800" dirty="0">
                          <a:latin typeface="+mn-ea"/>
                          <a:ea typeface="+mn-ea"/>
                        </a:rPr>
                        <a:t>・・・</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8420354"/>
                  </a:ext>
                </a:extLst>
              </a:tr>
              <a:tr h="0">
                <a:tc>
                  <a:txBody>
                    <a:bodyPr/>
                    <a:lstStyle/>
                    <a:p>
                      <a:r>
                        <a:rPr kumimoji="1" lang="en-US" altLang="ja-JP" sz="800" dirty="0">
                          <a:latin typeface="+mn-ea"/>
                          <a:ea typeface="+mn-ea"/>
                        </a:rPr>
                        <a:t>42</a:t>
                      </a:r>
                    </a:p>
                  </a:txBody>
                  <a:tcPr/>
                </a:tc>
                <a:tc>
                  <a:txBody>
                    <a:bodyPr/>
                    <a:lstStyle/>
                    <a:p>
                      <a:r>
                        <a:rPr kumimoji="1" lang="ja-JP" altLang="en-US" sz="800" dirty="0">
                          <a:latin typeface="+mn-ea"/>
                          <a:ea typeface="+mn-ea"/>
                        </a:rPr>
                        <a:t>予備数字項目</a:t>
                      </a:r>
                      <a:r>
                        <a:rPr kumimoji="1" lang="en-US" altLang="ja-JP" sz="800" dirty="0">
                          <a:latin typeface="+mn-ea"/>
                          <a:ea typeface="+mn-ea"/>
                        </a:rPr>
                        <a:t>3</a:t>
                      </a:r>
                      <a:endParaRPr kumimoji="1" lang="ja-JP" altLang="en-US" sz="800" dirty="0">
                        <a:latin typeface="+mn-ea"/>
                        <a:ea typeface="+mn-ea"/>
                      </a:endParaRPr>
                    </a:p>
                  </a:txBody>
                  <a:tcPr/>
                </a:tc>
                <a:tc>
                  <a:txBody>
                    <a:bodyPr/>
                    <a:lstStyle/>
                    <a:p>
                      <a:r>
                        <a:rPr kumimoji="1" lang="en-US" altLang="ja-JP" sz="800" dirty="0">
                          <a:latin typeface="+mn-ea"/>
                          <a:ea typeface="+mn-ea"/>
                        </a:rPr>
                        <a:t>YOBI_NUM3</a:t>
                      </a:r>
                      <a:endParaRPr kumimoji="1" lang="ja-JP" altLang="en-US" sz="8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7339900"/>
                  </a:ext>
                </a:extLst>
              </a:tr>
              <a:tr h="0">
                <a:tc>
                  <a:txBody>
                    <a:bodyPr/>
                    <a:lstStyle/>
                    <a:p>
                      <a:r>
                        <a:rPr kumimoji="1" lang="en-US" altLang="ja-JP" sz="800" dirty="0">
                          <a:solidFill>
                            <a:srgbClr val="FF0000"/>
                          </a:solidFill>
                          <a:latin typeface="+mn-ea"/>
                          <a:ea typeface="+mn-ea"/>
                        </a:rPr>
                        <a:t>43</a:t>
                      </a:r>
                    </a:p>
                  </a:txBody>
                  <a:tcPr/>
                </a:tc>
                <a:tc>
                  <a:txBody>
                    <a:bodyPr/>
                    <a:lstStyle/>
                    <a:p>
                      <a:r>
                        <a:rPr kumimoji="1" lang="ja-JP" altLang="en-US" sz="800" dirty="0">
                          <a:solidFill>
                            <a:srgbClr val="FF0000"/>
                          </a:solidFill>
                          <a:latin typeface="+mn-ea"/>
                          <a:ea typeface="+mn-ea"/>
                        </a:rPr>
                        <a:t>請求書メール配信区分</a:t>
                      </a:r>
                    </a:p>
                  </a:txBody>
                  <a:tcPr/>
                </a:tc>
                <a:tc>
                  <a:txBody>
                    <a:bodyPr/>
                    <a:lstStyle/>
                    <a:p>
                      <a:r>
                        <a:rPr kumimoji="1" lang="en-US" altLang="ja-JP" sz="800" dirty="0">
                          <a:solidFill>
                            <a:srgbClr val="FF0000"/>
                          </a:solidFill>
                          <a:latin typeface="+mn-ea"/>
                          <a:ea typeface="+mn-ea"/>
                        </a:rPr>
                        <a:t>SKY_MAIL_HSN_KBN</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56512113"/>
                  </a:ext>
                </a:extLst>
              </a:tr>
              <a:tr h="0">
                <a:tc>
                  <a:txBody>
                    <a:bodyPr/>
                    <a:lstStyle/>
                    <a:p>
                      <a:r>
                        <a:rPr kumimoji="1" lang="en-US" altLang="ja-JP" sz="800" dirty="0">
                          <a:solidFill>
                            <a:srgbClr val="FF0000"/>
                          </a:solidFill>
                          <a:latin typeface="+mn-ea"/>
                          <a:ea typeface="+mn-ea"/>
                        </a:rPr>
                        <a:t>44</a:t>
                      </a:r>
                    </a:p>
                  </a:txBody>
                  <a:tcPr/>
                </a:tc>
                <a:tc>
                  <a:txBody>
                    <a:bodyPr/>
                    <a:lstStyle/>
                    <a:p>
                      <a:r>
                        <a:rPr kumimoji="1" lang="ja-JP" altLang="en-US" sz="800" dirty="0">
                          <a:solidFill>
                            <a:srgbClr val="FF0000"/>
                          </a:solidFill>
                          <a:latin typeface="+mn-ea"/>
                          <a:ea typeface="+mn-ea"/>
                        </a:rPr>
                        <a:t>請求書メール配信先アドレス</a:t>
                      </a:r>
                      <a:r>
                        <a:rPr kumimoji="1" lang="en-US" altLang="ja-JP" sz="800" dirty="0">
                          <a:solidFill>
                            <a:srgbClr val="FF0000"/>
                          </a:solidFill>
                          <a:latin typeface="+mn-ea"/>
                          <a:ea typeface="+mn-ea"/>
                        </a:rPr>
                        <a:t>(TO)</a:t>
                      </a:r>
                      <a:endParaRPr kumimoji="1" lang="ja-JP" altLang="en-US" sz="800" dirty="0">
                        <a:solidFill>
                          <a:srgbClr val="FF0000"/>
                        </a:solidFill>
                        <a:latin typeface="+mn-ea"/>
                        <a:ea typeface="+mn-ea"/>
                      </a:endParaRPr>
                    </a:p>
                  </a:txBody>
                  <a:tcPr/>
                </a:tc>
                <a:tc>
                  <a:txBody>
                    <a:bodyPr/>
                    <a:lstStyle/>
                    <a:p>
                      <a:r>
                        <a:rPr kumimoji="1" lang="en-US" altLang="ja-JP" sz="800" dirty="0">
                          <a:solidFill>
                            <a:srgbClr val="FF0000"/>
                          </a:solidFill>
                          <a:latin typeface="+mn-ea"/>
                          <a:ea typeface="+mn-ea"/>
                        </a:rPr>
                        <a:t>SKY_MAIL_HSNS_ADR_TO</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15760926"/>
                  </a:ext>
                </a:extLst>
              </a:tr>
              <a:tr h="0">
                <a:tc>
                  <a:txBody>
                    <a:bodyPr/>
                    <a:lstStyle/>
                    <a:p>
                      <a:r>
                        <a:rPr kumimoji="1" lang="en-US" altLang="ja-JP" sz="800" dirty="0">
                          <a:solidFill>
                            <a:srgbClr val="FF0000"/>
                          </a:solidFill>
                          <a:latin typeface="+mn-ea"/>
                          <a:ea typeface="+mn-ea"/>
                        </a:rPr>
                        <a:t>45</a:t>
                      </a:r>
                    </a:p>
                  </a:txBody>
                  <a:tcPr/>
                </a:tc>
                <a:tc>
                  <a:txBody>
                    <a:bodyPr/>
                    <a:lstStyle/>
                    <a:p>
                      <a:r>
                        <a:rPr kumimoji="1" lang="ja-JP" altLang="en-US" sz="800" dirty="0">
                          <a:solidFill>
                            <a:srgbClr val="FF0000"/>
                          </a:solidFill>
                          <a:latin typeface="+mn-ea"/>
                          <a:ea typeface="+mn-ea"/>
                        </a:rPr>
                        <a:t>請求書メール配信先アドレス</a:t>
                      </a:r>
                      <a:r>
                        <a:rPr kumimoji="1" lang="en-US" altLang="ja-JP" sz="800" dirty="0">
                          <a:solidFill>
                            <a:srgbClr val="FF0000"/>
                          </a:solidFill>
                          <a:latin typeface="+mn-ea"/>
                          <a:ea typeface="+mn-ea"/>
                        </a:rPr>
                        <a:t>(CC)</a:t>
                      </a:r>
                      <a:endParaRPr kumimoji="1" lang="ja-JP" altLang="en-US" sz="800" dirty="0">
                        <a:solidFill>
                          <a:srgbClr val="FF0000"/>
                        </a:solidFill>
                        <a:latin typeface="+mn-ea"/>
                        <a:ea typeface="+mn-ea"/>
                      </a:endParaRPr>
                    </a:p>
                  </a:txBody>
                  <a:tcPr/>
                </a:tc>
                <a:tc>
                  <a:txBody>
                    <a:bodyPr/>
                    <a:lstStyle/>
                    <a:p>
                      <a:r>
                        <a:rPr kumimoji="1" lang="en-US" altLang="ja-JP" sz="800" dirty="0">
                          <a:solidFill>
                            <a:srgbClr val="FF0000"/>
                          </a:solidFill>
                          <a:latin typeface="+mn-ea"/>
                          <a:ea typeface="+mn-ea"/>
                        </a:rPr>
                        <a:t>SKY_MAIL_HSNS_ADR_CC</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94797005"/>
                  </a:ext>
                </a:extLst>
              </a:tr>
              <a:tr h="0">
                <a:tc>
                  <a:txBody>
                    <a:bodyPr/>
                    <a:lstStyle/>
                    <a:p>
                      <a:r>
                        <a:rPr kumimoji="1" lang="en-US" altLang="ja-JP" sz="800" dirty="0">
                          <a:solidFill>
                            <a:srgbClr val="FF0000"/>
                          </a:solidFill>
                          <a:latin typeface="+mn-ea"/>
                          <a:ea typeface="+mn-ea"/>
                        </a:rPr>
                        <a:t>46</a:t>
                      </a:r>
                    </a:p>
                  </a:txBody>
                  <a:tcPr/>
                </a:tc>
                <a:tc>
                  <a:txBody>
                    <a:bodyPr/>
                    <a:lstStyle/>
                    <a:p>
                      <a:r>
                        <a:rPr kumimoji="1" lang="ja-JP" altLang="en-US" sz="800" dirty="0">
                          <a:solidFill>
                            <a:srgbClr val="FF0000"/>
                          </a:solidFill>
                          <a:latin typeface="+mn-ea"/>
                          <a:ea typeface="+mn-ea"/>
                        </a:rPr>
                        <a:t>請求書メール配信パスワード</a:t>
                      </a:r>
                    </a:p>
                  </a:txBody>
                  <a:tcPr/>
                </a:tc>
                <a:tc>
                  <a:txBody>
                    <a:bodyPr/>
                    <a:lstStyle/>
                    <a:p>
                      <a:r>
                        <a:rPr kumimoji="1" lang="en-US" altLang="ja-JP" sz="800" dirty="0">
                          <a:solidFill>
                            <a:srgbClr val="FF0000"/>
                          </a:solidFill>
                          <a:latin typeface="+mn-ea"/>
                          <a:ea typeface="+mn-ea"/>
                        </a:rPr>
                        <a:t>SKY_MAIL_HSN_PSWD</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634496280"/>
                  </a:ext>
                </a:extLst>
              </a:tr>
              <a:tr h="0">
                <a:tc>
                  <a:txBody>
                    <a:bodyPr/>
                    <a:lstStyle/>
                    <a:p>
                      <a:r>
                        <a:rPr kumimoji="1" lang="en-US" altLang="ja-JP" sz="800" dirty="0">
                          <a:solidFill>
                            <a:srgbClr val="FF0000"/>
                          </a:solidFill>
                          <a:latin typeface="+mn-ea"/>
                          <a:ea typeface="+mn-ea"/>
                        </a:rPr>
                        <a:t>47</a:t>
                      </a:r>
                    </a:p>
                  </a:txBody>
                  <a:tcPr/>
                </a:tc>
                <a:tc>
                  <a:txBody>
                    <a:bodyPr/>
                    <a:lstStyle/>
                    <a:p>
                      <a:r>
                        <a:rPr kumimoji="1" lang="ja-JP" altLang="en-US" sz="800" dirty="0">
                          <a:solidFill>
                            <a:srgbClr val="FF0000"/>
                          </a:solidFill>
                          <a:latin typeface="+mn-ea"/>
                          <a:ea typeface="+mn-ea"/>
                        </a:rPr>
                        <a:t>請求書メール配信先名称</a:t>
                      </a:r>
                    </a:p>
                  </a:txBody>
                  <a:tcPr/>
                </a:tc>
                <a:tc>
                  <a:txBody>
                    <a:bodyPr/>
                    <a:lstStyle/>
                    <a:p>
                      <a:r>
                        <a:rPr kumimoji="1" lang="en-US" altLang="ja-JP" sz="800" dirty="0">
                          <a:solidFill>
                            <a:srgbClr val="FF0000"/>
                          </a:solidFill>
                          <a:latin typeface="+mn-ea"/>
                          <a:ea typeface="+mn-ea"/>
                        </a:rPr>
                        <a:t>SKY_MAIL_HSNS_NAME</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014507582"/>
                  </a:ext>
                </a:extLst>
              </a:tr>
              <a:tr h="0">
                <a:tc>
                  <a:txBody>
                    <a:bodyPr/>
                    <a:lstStyle/>
                    <a:p>
                      <a:r>
                        <a:rPr kumimoji="1" lang="en-US" altLang="ja-JP" sz="800" dirty="0">
                          <a:solidFill>
                            <a:srgbClr val="FF0000"/>
                          </a:solidFill>
                          <a:latin typeface="+mn-ea"/>
                          <a:ea typeface="+mn-ea"/>
                        </a:rPr>
                        <a:t>48</a:t>
                      </a:r>
                    </a:p>
                  </a:txBody>
                  <a:tcPr/>
                </a:tc>
                <a:tc>
                  <a:txBody>
                    <a:bodyPr/>
                    <a:lstStyle/>
                    <a:p>
                      <a:r>
                        <a:rPr kumimoji="1" lang="ja-JP" altLang="en-US" sz="800" dirty="0">
                          <a:solidFill>
                            <a:srgbClr val="FF0000"/>
                          </a:solidFill>
                          <a:latin typeface="+mn-ea"/>
                          <a:ea typeface="+mn-ea"/>
                        </a:rPr>
                        <a:t>請求書メール配信先担当者名称</a:t>
                      </a:r>
                    </a:p>
                  </a:txBody>
                  <a:tcPr/>
                </a:tc>
                <a:tc>
                  <a:txBody>
                    <a:bodyPr/>
                    <a:lstStyle/>
                    <a:p>
                      <a:r>
                        <a:rPr kumimoji="1" lang="en-US" altLang="ja-JP" sz="800" dirty="0">
                          <a:solidFill>
                            <a:srgbClr val="FF0000"/>
                          </a:solidFill>
                          <a:latin typeface="+mn-ea"/>
                          <a:ea typeface="+mn-ea"/>
                        </a:rPr>
                        <a:t>SKY_MAIL_HSNS_TNT_NAME</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940718833"/>
                  </a:ext>
                </a:extLst>
              </a:tr>
              <a:tr h="0">
                <a:tc>
                  <a:txBody>
                    <a:bodyPr/>
                    <a:lstStyle/>
                    <a:p>
                      <a:r>
                        <a:rPr kumimoji="1" lang="en-US" altLang="ja-JP" sz="800" dirty="0">
                          <a:solidFill>
                            <a:srgbClr val="FF0000"/>
                          </a:solidFill>
                          <a:latin typeface="+mn-ea"/>
                          <a:ea typeface="+mn-ea"/>
                        </a:rPr>
                        <a:t>49</a:t>
                      </a:r>
                    </a:p>
                  </a:txBody>
                  <a:tcPr/>
                </a:tc>
                <a:tc>
                  <a:txBody>
                    <a:bodyPr/>
                    <a:lstStyle/>
                    <a:p>
                      <a:r>
                        <a:rPr kumimoji="1" lang="ja-JP" altLang="en-US" sz="800" dirty="0">
                          <a:solidFill>
                            <a:srgbClr val="FF0000"/>
                          </a:solidFill>
                          <a:latin typeface="+mn-ea"/>
                          <a:ea typeface="+mn-ea"/>
                        </a:rPr>
                        <a:t>請求書メール配信パターンコード</a:t>
                      </a:r>
                    </a:p>
                  </a:txBody>
                  <a:tcPr/>
                </a:tc>
                <a:tc>
                  <a:txBody>
                    <a:bodyPr/>
                    <a:lstStyle/>
                    <a:p>
                      <a:r>
                        <a:rPr kumimoji="1" lang="en-US" altLang="ja-JP" sz="800" dirty="0">
                          <a:solidFill>
                            <a:srgbClr val="FF0000"/>
                          </a:solidFill>
                          <a:latin typeface="+mn-ea"/>
                          <a:ea typeface="+mn-ea"/>
                        </a:rPr>
                        <a:t>SKY_MAIL_HSN_PTN_CODE</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232310092"/>
                  </a:ext>
                </a:extLst>
              </a:tr>
              <a:tr h="0">
                <a:tc>
                  <a:txBody>
                    <a:bodyPr/>
                    <a:lstStyle/>
                    <a:p>
                      <a:r>
                        <a:rPr kumimoji="1" lang="en-US" altLang="ja-JP" sz="800" dirty="0">
                          <a:solidFill>
                            <a:srgbClr val="FF0000"/>
                          </a:solidFill>
                          <a:latin typeface="+mn-ea"/>
                          <a:ea typeface="+mn-ea"/>
                        </a:rPr>
                        <a:t>50</a:t>
                      </a:r>
                    </a:p>
                  </a:txBody>
                  <a:tcPr/>
                </a:tc>
                <a:tc>
                  <a:txBody>
                    <a:bodyPr/>
                    <a:lstStyle/>
                    <a:p>
                      <a:r>
                        <a:rPr kumimoji="1" lang="ja-JP" altLang="en-US" sz="800" dirty="0">
                          <a:solidFill>
                            <a:srgbClr val="FF0000"/>
                          </a:solidFill>
                          <a:latin typeface="+mn-ea"/>
                          <a:ea typeface="+mn-ea"/>
                        </a:rPr>
                        <a:t>請求書メール配信疎通区分</a:t>
                      </a:r>
                    </a:p>
                  </a:txBody>
                  <a:tcPr/>
                </a:tc>
                <a:tc>
                  <a:txBody>
                    <a:bodyPr/>
                    <a:lstStyle/>
                    <a:p>
                      <a:r>
                        <a:rPr kumimoji="1" lang="en-US" altLang="ja-JP" sz="800" dirty="0">
                          <a:solidFill>
                            <a:srgbClr val="FF0000"/>
                          </a:solidFill>
                          <a:latin typeface="+mn-ea"/>
                          <a:ea typeface="+mn-ea"/>
                        </a:rPr>
                        <a:t>SKY_MAIL_HSN_SOTU_KBN</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922685069"/>
                  </a:ext>
                </a:extLst>
              </a:tr>
              <a:tr h="0">
                <a:tc>
                  <a:txBody>
                    <a:bodyPr/>
                    <a:lstStyle/>
                    <a:p>
                      <a:r>
                        <a:rPr kumimoji="1" lang="en-US" altLang="ja-JP" sz="800" dirty="0">
                          <a:solidFill>
                            <a:srgbClr val="FF0000"/>
                          </a:solidFill>
                          <a:latin typeface="+mn-ea"/>
                          <a:ea typeface="+mn-ea"/>
                        </a:rPr>
                        <a:t>51</a:t>
                      </a:r>
                    </a:p>
                  </a:txBody>
                  <a:tcPr/>
                </a:tc>
                <a:tc>
                  <a:txBody>
                    <a:bodyPr/>
                    <a:lstStyle/>
                    <a:p>
                      <a:r>
                        <a:rPr kumimoji="1" lang="ja-JP" altLang="en-US" sz="800" dirty="0">
                          <a:solidFill>
                            <a:srgbClr val="FF0000"/>
                          </a:solidFill>
                          <a:latin typeface="+mn-ea"/>
                          <a:ea typeface="+mn-ea"/>
                        </a:rPr>
                        <a:t>請求書メール配信パスワード区分</a:t>
                      </a:r>
                    </a:p>
                  </a:txBody>
                  <a:tcPr/>
                </a:tc>
                <a:tc>
                  <a:txBody>
                    <a:bodyPr/>
                    <a:lstStyle/>
                    <a:p>
                      <a:r>
                        <a:rPr kumimoji="1" lang="en-US" altLang="ja-JP" sz="800" dirty="0">
                          <a:solidFill>
                            <a:srgbClr val="FF0000"/>
                          </a:solidFill>
                          <a:latin typeface="+mn-ea"/>
                          <a:ea typeface="+mn-ea"/>
                        </a:rPr>
                        <a:t>SKY_MAIL_HSN_PSWD_KBN</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7372103"/>
                  </a:ext>
                </a:extLst>
              </a:tr>
            </a:tbl>
          </a:graphicData>
        </a:graphic>
      </p:graphicFrame>
      <p:graphicFrame>
        <p:nvGraphicFramePr>
          <p:cNvPr id="12" name="表 11"/>
          <p:cNvGraphicFramePr>
            <a:graphicFrameLocks noGrp="1"/>
          </p:cNvGraphicFramePr>
          <p:nvPr/>
        </p:nvGraphicFramePr>
        <p:xfrm>
          <a:off x="4586566" y="1419622"/>
          <a:ext cx="4191596" cy="2133600"/>
        </p:xfrm>
        <a:graphic>
          <a:graphicData uri="http://schemas.openxmlformats.org/drawingml/2006/table">
            <a:tbl>
              <a:tblPr firstRow="1" bandRow="1">
                <a:tableStyleId>{21E4AEA4-8DFA-4A89-87EB-49C32662AFE0}</a:tableStyleId>
              </a:tblPr>
              <a:tblGrid>
                <a:gridCol w="404188">
                  <a:extLst>
                    <a:ext uri="{9D8B030D-6E8A-4147-A177-3AD203B41FA5}">
                      <a16:colId xmlns:a16="http://schemas.microsoft.com/office/drawing/2014/main" val="744128327"/>
                    </a:ext>
                  </a:extLst>
                </a:gridCol>
                <a:gridCol w="1946562">
                  <a:extLst>
                    <a:ext uri="{9D8B030D-6E8A-4147-A177-3AD203B41FA5}">
                      <a16:colId xmlns:a16="http://schemas.microsoft.com/office/drawing/2014/main" val="2012858881"/>
                    </a:ext>
                  </a:extLst>
                </a:gridCol>
                <a:gridCol w="1840846">
                  <a:extLst>
                    <a:ext uri="{9D8B030D-6E8A-4147-A177-3AD203B41FA5}">
                      <a16:colId xmlns:a16="http://schemas.microsoft.com/office/drawing/2014/main" val="294743708"/>
                    </a:ext>
                  </a:extLst>
                </a:gridCol>
              </a:tblGrid>
              <a:tr h="0">
                <a:tc>
                  <a:txBody>
                    <a:bodyPr/>
                    <a:lstStyle/>
                    <a:p>
                      <a:r>
                        <a:rPr kumimoji="1" lang="en-US" altLang="ja-JP" sz="800" dirty="0">
                          <a:latin typeface="+mn-ea"/>
                          <a:ea typeface="+mn-ea"/>
                        </a:rPr>
                        <a:t>NO</a:t>
                      </a:r>
                      <a:endParaRPr kumimoji="1" lang="ja-JP" altLang="en-US" sz="8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rPr>
                        <a:t>項目名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rPr>
                        <a:t>カラム名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800" dirty="0">
                          <a:solidFill>
                            <a:srgbClr val="FF0000"/>
                          </a:solidFill>
                          <a:latin typeface="+mn-ea"/>
                          <a:ea typeface="+mn-ea"/>
                        </a:rPr>
                        <a:t>52</a:t>
                      </a:r>
                      <a:endParaRPr kumimoji="1" lang="ja-JP" altLang="en-US" sz="800" dirty="0">
                        <a:solidFill>
                          <a:srgbClr val="FF0000"/>
                        </a:solidFill>
                        <a:latin typeface="+mn-ea"/>
                        <a:ea typeface="+mn-ea"/>
                      </a:endParaRPr>
                    </a:p>
                  </a:txBody>
                  <a:tcPr/>
                </a:tc>
                <a:tc>
                  <a:txBody>
                    <a:bodyPr/>
                    <a:lstStyle/>
                    <a:p>
                      <a:r>
                        <a:rPr kumimoji="1" lang="ja-JP" altLang="en-US" sz="800" dirty="0">
                          <a:solidFill>
                            <a:srgbClr val="FF0000"/>
                          </a:solidFill>
                          <a:latin typeface="+mn-ea"/>
                          <a:ea typeface="+mn-ea"/>
                        </a:rPr>
                        <a:t>支払通知書メール配信区分</a:t>
                      </a:r>
                    </a:p>
                  </a:txBody>
                  <a:tcPr/>
                </a:tc>
                <a:tc>
                  <a:txBody>
                    <a:bodyPr/>
                    <a:lstStyle/>
                    <a:p>
                      <a:r>
                        <a:rPr kumimoji="1" lang="en-US" altLang="ja-JP" sz="800" dirty="0">
                          <a:solidFill>
                            <a:srgbClr val="FF0000"/>
                          </a:solidFill>
                          <a:latin typeface="+mn-ea"/>
                          <a:ea typeface="+mn-ea"/>
                        </a:rPr>
                        <a:t>SHT_MAIL_HSN_KBN</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800" dirty="0">
                          <a:solidFill>
                            <a:srgbClr val="FF0000"/>
                          </a:solidFill>
                          <a:latin typeface="+mn-ea"/>
                          <a:ea typeface="+mn-ea"/>
                        </a:rPr>
                        <a:t>53</a:t>
                      </a:r>
                      <a:endParaRPr kumimoji="1" lang="ja-JP" altLang="en-US" sz="800" dirty="0">
                        <a:solidFill>
                          <a:srgbClr val="FF0000"/>
                        </a:solidFill>
                        <a:latin typeface="+mn-ea"/>
                        <a:ea typeface="+mn-ea"/>
                      </a:endParaRPr>
                    </a:p>
                  </a:txBody>
                  <a:tcPr/>
                </a:tc>
                <a:tc>
                  <a:txBody>
                    <a:bodyPr/>
                    <a:lstStyle/>
                    <a:p>
                      <a:r>
                        <a:rPr kumimoji="1" lang="ja-JP" altLang="en-US" sz="800" dirty="0">
                          <a:solidFill>
                            <a:srgbClr val="FF0000"/>
                          </a:solidFill>
                          <a:latin typeface="+mn-ea"/>
                          <a:ea typeface="+mn-ea"/>
                        </a:rPr>
                        <a:t>支払通知書メール配信先アドレス</a:t>
                      </a:r>
                      <a:r>
                        <a:rPr kumimoji="1" lang="en-US" altLang="ja-JP" sz="800" dirty="0">
                          <a:solidFill>
                            <a:srgbClr val="FF0000"/>
                          </a:solidFill>
                          <a:latin typeface="+mn-ea"/>
                          <a:ea typeface="+mn-ea"/>
                        </a:rPr>
                        <a:t>(TO)</a:t>
                      </a:r>
                      <a:endParaRPr kumimoji="1" lang="ja-JP" altLang="en-US" sz="800" dirty="0">
                        <a:solidFill>
                          <a:srgbClr val="FF0000"/>
                        </a:solidFill>
                        <a:latin typeface="+mn-ea"/>
                        <a:ea typeface="+mn-ea"/>
                      </a:endParaRPr>
                    </a:p>
                  </a:txBody>
                  <a:tcPr/>
                </a:tc>
                <a:tc>
                  <a:txBody>
                    <a:bodyPr/>
                    <a:lstStyle/>
                    <a:p>
                      <a:r>
                        <a:rPr kumimoji="1" lang="en-US" altLang="ja-JP" sz="800" dirty="0">
                          <a:solidFill>
                            <a:srgbClr val="FF0000"/>
                          </a:solidFill>
                          <a:latin typeface="+mn-ea"/>
                          <a:ea typeface="+mn-ea"/>
                        </a:rPr>
                        <a:t>SHT_MAIL_HSNS_ADR_TO</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en-US" altLang="ja-JP" sz="800" dirty="0">
                          <a:solidFill>
                            <a:srgbClr val="FF0000"/>
                          </a:solidFill>
                          <a:latin typeface="+mn-ea"/>
                          <a:ea typeface="+mn-ea"/>
                        </a:rPr>
                        <a:t>54</a:t>
                      </a:r>
                      <a:endParaRPr kumimoji="1" lang="ja-JP" altLang="en-US" sz="800" dirty="0">
                        <a:solidFill>
                          <a:srgbClr val="FF0000"/>
                        </a:solidFill>
                        <a:latin typeface="+mn-ea"/>
                        <a:ea typeface="+mn-ea"/>
                      </a:endParaRPr>
                    </a:p>
                  </a:txBody>
                  <a:tcPr/>
                </a:tc>
                <a:tc>
                  <a:txBody>
                    <a:bodyPr/>
                    <a:lstStyle/>
                    <a:p>
                      <a:r>
                        <a:rPr kumimoji="1" lang="ja-JP" altLang="en-US" sz="800" dirty="0">
                          <a:solidFill>
                            <a:srgbClr val="FF0000"/>
                          </a:solidFill>
                          <a:latin typeface="+mn-ea"/>
                          <a:ea typeface="+mn-ea"/>
                        </a:rPr>
                        <a:t>支払通知書メール配信先アドレス</a:t>
                      </a:r>
                      <a:r>
                        <a:rPr kumimoji="1" lang="en-US" altLang="ja-JP" sz="800" dirty="0">
                          <a:solidFill>
                            <a:srgbClr val="FF0000"/>
                          </a:solidFill>
                          <a:latin typeface="+mn-ea"/>
                          <a:ea typeface="+mn-ea"/>
                        </a:rPr>
                        <a:t>(CC)</a:t>
                      </a:r>
                      <a:endParaRPr kumimoji="1" lang="ja-JP" altLang="en-US" sz="800" dirty="0">
                        <a:solidFill>
                          <a:srgbClr val="FF0000"/>
                        </a:solidFill>
                        <a:latin typeface="+mn-ea"/>
                        <a:ea typeface="+mn-ea"/>
                      </a:endParaRPr>
                    </a:p>
                  </a:txBody>
                  <a:tcPr/>
                </a:tc>
                <a:tc>
                  <a:txBody>
                    <a:bodyPr/>
                    <a:lstStyle/>
                    <a:p>
                      <a:r>
                        <a:rPr kumimoji="1" lang="en-US" altLang="ja-JP" sz="800" dirty="0">
                          <a:solidFill>
                            <a:srgbClr val="FF0000"/>
                          </a:solidFill>
                          <a:latin typeface="+mn-ea"/>
                          <a:ea typeface="+mn-ea"/>
                        </a:rPr>
                        <a:t>SHT_MAIL_HSNS_ADR_CC</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8420354"/>
                  </a:ext>
                </a:extLst>
              </a:tr>
              <a:tr h="0">
                <a:tc>
                  <a:txBody>
                    <a:bodyPr/>
                    <a:lstStyle/>
                    <a:p>
                      <a:r>
                        <a:rPr kumimoji="1" lang="en-US" altLang="ja-JP" sz="800" dirty="0">
                          <a:solidFill>
                            <a:srgbClr val="FF0000"/>
                          </a:solidFill>
                          <a:latin typeface="+mn-ea"/>
                          <a:ea typeface="+mn-ea"/>
                        </a:rPr>
                        <a:t>55</a:t>
                      </a:r>
                    </a:p>
                  </a:txBody>
                  <a:tcPr/>
                </a:tc>
                <a:tc>
                  <a:txBody>
                    <a:bodyPr/>
                    <a:lstStyle/>
                    <a:p>
                      <a:r>
                        <a:rPr kumimoji="1" lang="ja-JP" altLang="en-US" sz="800" dirty="0">
                          <a:solidFill>
                            <a:srgbClr val="FF0000"/>
                          </a:solidFill>
                          <a:latin typeface="+mn-ea"/>
                          <a:ea typeface="+mn-ea"/>
                        </a:rPr>
                        <a:t>支払通知書メール配信パスワード</a:t>
                      </a:r>
                    </a:p>
                  </a:txBody>
                  <a:tcPr/>
                </a:tc>
                <a:tc>
                  <a:txBody>
                    <a:bodyPr/>
                    <a:lstStyle/>
                    <a:p>
                      <a:r>
                        <a:rPr kumimoji="1" lang="en-US" altLang="ja-JP" sz="800" dirty="0">
                          <a:solidFill>
                            <a:srgbClr val="FF0000"/>
                          </a:solidFill>
                          <a:latin typeface="+mn-ea"/>
                          <a:ea typeface="+mn-ea"/>
                        </a:rPr>
                        <a:t>SHT_MAIL_HSN_PSWD</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7339900"/>
                  </a:ext>
                </a:extLst>
              </a:tr>
              <a:tr h="0">
                <a:tc>
                  <a:txBody>
                    <a:bodyPr/>
                    <a:lstStyle/>
                    <a:p>
                      <a:r>
                        <a:rPr kumimoji="1" lang="en-US" altLang="ja-JP" sz="800" dirty="0">
                          <a:solidFill>
                            <a:srgbClr val="FF0000"/>
                          </a:solidFill>
                          <a:latin typeface="+mn-ea"/>
                          <a:ea typeface="+mn-ea"/>
                        </a:rPr>
                        <a:t>56</a:t>
                      </a:r>
                    </a:p>
                  </a:txBody>
                  <a:tcPr/>
                </a:tc>
                <a:tc>
                  <a:txBody>
                    <a:bodyPr/>
                    <a:lstStyle/>
                    <a:p>
                      <a:r>
                        <a:rPr kumimoji="1" lang="ja-JP" altLang="en-US" sz="800" dirty="0">
                          <a:solidFill>
                            <a:srgbClr val="FF0000"/>
                          </a:solidFill>
                          <a:latin typeface="+mn-ea"/>
                          <a:ea typeface="+mn-ea"/>
                        </a:rPr>
                        <a:t>支払通知書メール配信先名称</a:t>
                      </a:r>
                    </a:p>
                  </a:txBody>
                  <a:tcPr/>
                </a:tc>
                <a:tc>
                  <a:txBody>
                    <a:bodyPr/>
                    <a:lstStyle/>
                    <a:p>
                      <a:r>
                        <a:rPr kumimoji="1" lang="en-US" altLang="ja-JP" sz="800" dirty="0">
                          <a:solidFill>
                            <a:srgbClr val="FF0000"/>
                          </a:solidFill>
                          <a:latin typeface="+mn-ea"/>
                          <a:ea typeface="+mn-ea"/>
                        </a:rPr>
                        <a:t>SHT_MAIL_HSNS_NAME</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56512113"/>
                  </a:ext>
                </a:extLst>
              </a:tr>
              <a:tr h="0">
                <a:tc>
                  <a:txBody>
                    <a:bodyPr/>
                    <a:lstStyle/>
                    <a:p>
                      <a:r>
                        <a:rPr kumimoji="1" lang="en-US" altLang="ja-JP" sz="800" dirty="0">
                          <a:solidFill>
                            <a:srgbClr val="FF0000"/>
                          </a:solidFill>
                          <a:latin typeface="+mn-ea"/>
                          <a:ea typeface="+mn-ea"/>
                        </a:rPr>
                        <a:t>57</a:t>
                      </a:r>
                    </a:p>
                  </a:txBody>
                  <a:tcPr/>
                </a:tc>
                <a:tc>
                  <a:txBody>
                    <a:bodyPr/>
                    <a:lstStyle/>
                    <a:p>
                      <a:r>
                        <a:rPr kumimoji="1" lang="ja-JP" altLang="en-US" sz="800" dirty="0">
                          <a:solidFill>
                            <a:srgbClr val="FF0000"/>
                          </a:solidFill>
                          <a:latin typeface="+mn-ea"/>
                          <a:ea typeface="+mn-ea"/>
                        </a:rPr>
                        <a:t>支払通知書メール配信先担当者名称</a:t>
                      </a:r>
                    </a:p>
                  </a:txBody>
                  <a:tcPr/>
                </a:tc>
                <a:tc>
                  <a:txBody>
                    <a:bodyPr/>
                    <a:lstStyle/>
                    <a:p>
                      <a:r>
                        <a:rPr kumimoji="1" lang="en-US" altLang="ja-JP" sz="800" dirty="0">
                          <a:solidFill>
                            <a:srgbClr val="FF0000"/>
                          </a:solidFill>
                          <a:latin typeface="+mn-ea"/>
                          <a:ea typeface="+mn-ea"/>
                        </a:rPr>
                        <a:t>SHT_MAIL_HSNS_TNT_NAME</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15760926"/>
                  </a:ext>
                </a:extLst>
              </a:tr>
              <a:tr h="0">
                <a:tc>
                  <a:txBody>
                    <a:bodyPr/>
                    <a:lstStyle/>
                    <a:p>
                      <a:r>
                        <a:rPr kumimoji="1" lang="en-US" altLang="ja-JP" sz="800" dirty="0">
                          <a:solidFill>
                            <a:srgbClr val="FF0000"/>
                          </a:solidFill>
                          <a:latin typeface="+mn-ea"/>
                          <a:ea typeface="+mn-ea"/>
                        </a:rPr>
                        <a:t>58</a:t>
                      </a:r>
                    </a:p>
                  </a:txBody>
                  <a:tcPr/>
                </a:tc>
                <a:tc>
                  <a:txBody>
                    <a:bodyPr/>
                    <a:lstStyle/>
                    <a:p>
                      <a:r>
                        <a:rPr kumimoji="1" lang="ja-JP" altLang="en-US" sz="800" dirty="0">
                          <a:solidFill>
                            <a:srgbClr val="FF0000"/>
                          </a:solidFill>
                          <a:latin typeface="+mn-ea"/>
                          <a:ea typeface="+mn-ea"/>
                        </a:rPr>
                        <a:t>支払通知書メール配信パターンコード</a:t>
                      </a:r>
                    </a:p>
                  </a:txBody>
                  <a:tcPr/>
                </a:tc>
                <a:tc>
                  <a:txBody>
                    <a:bodyPr/>
                    <a:lstStyle/>
                    <a:p>
                      <a:r>
                        <a:rPr kumimoji="1" lang="en-US" altLang="ja-JP" sz="800" dirty="0">
                          <a:solidFill>
                            <a:srgbClr val="FF0000"/>
                          </a:solidFill>
                          <a:latin typeface="+mn-ea"/>
                          <a:ea typeface="+mn-ea"/>
                        </a:rPr>
                        <a:t>SHT_MAIL_HSN_PTN_CODE</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94797005"/>
                  </a:ext>
                </a:extLst>
              </a:tr>
              <a:tr h="0">
                <a:tc>
                  <a:txBody>
                    <a:bodyPr/>
                    <a:lstStyle/>
                    <a:p>
                      <a:r>
                        <a:rPr kumimoji="1" lang="en-US" altLang="ja-JP" sz="800" dirty="0">
                          <a:solidFill>
                            <a:srgbClr val="FF0000"/>
                          </a:solidFill>
                          <a:latin typeface="+mn-ea"/>
                          <a:ea typeface="+mn-ea"/>
                        </a:rPr>
                        <a:t>59</a:t>
                      </a:r>
                    </a:p>
                  </a:txBody>
                  <a:tcPr/>
                </a:tc>
                <a:tc>
                  <a:txBody>
                    <a:bodyPr/>
                    <a:lstStyle/>
                    <a:p>
                      <a:r>
                        <a:rPr kumimoji="1" lang="ja-JP" altLang="en-US" sz="800" dirty="0">
                          <a:solidFill>
                            <a:srgbClr val="FF0000"/>
                          </a:solidFill>
                          <a:latin typeface="+mn-ea"/>
                          <a:ea typeface="+mn-ea"/>
                        </a:rPr>
                        <a:t>支払通知書メール配信疎通区分</a:t>
                      </a:r>
                    </a:p>
                  </a:txBody>
                  <a:tcPr/>
                </a:tc>
                <a:tc>
                  <a:txBody>
                    <a:bodyPr/>
                    <a:lstStyle/>
                    <a:p>
                      <a:r>
                        <a:rPr kumimoji="1" lang="en-US" altLang="ja-JP" sz="800" dirty="0">
                          <a:solidFill>
                            <a:srgbClr val="FF0000"/>
                          </a:solidFill>
                          <a:latin typeface="+mn-ea"/>
                          <a:ea typeface="+mn-ea"/>
                        </a:rPr>
                        <a:t>SHT_MAIL_HSN_SOTU_KBN</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634496280"/>
                  </a:ext>
                </a:extLst>
              </a:tr>
              <a:tr h="0">
                <a:tc>
                  <a:txBody>
                    <a:bodyPr/>
                    <a:lstStyle/>
                    <a:p>
                      <a:r>
                        <a:rPr kumimoji="1" lang="en-US" altLang="ja-JP" sz="800" dirty="0">
                          <a:solidFill>
                            <a:srgbClr val="FF0000"/>
                          </a:solidFill>
                          <a:latin typeface="+mn-ea"/>
                          <a:ea typeface="+mn-ea"/>
                        </a:rPr>
                        <a:t>60</a:t>
                      </a:r>
                    </a:p>
                  </a:txBody>
                  <a:tcPr/>
                </a:tc>
                <a:tc>
                  <a:txBody>
                    <a:bodyPr/>
                    <a:lstStyle/>
                    <a:p>
                      <a:r>
                        <a:rPr kumimoji="1" lang="ja-JP" altLang="en-US" sz="800" dirty="0">
                          <a:solidFill>
                            <a:srgbClr val="FF0000"/>
                          </a:solidFill>
                          <a:latin typeface="+mn-ea"/>
                          <a:ea typeface="+mn-ea"/>
                        </a:rPr>
                        <a:t>支払通知書メール配信パスワード区分</a:t>
                      </a:r>
                    </a:p>
                  </a:txBody>
                  <a:tcPr/>
                </a:tc>
                <a:tc>
                  <a:txBody>
                    <a:bodyPr/>
                    <a:lstStyle/>
                    <a:p>
                      <a:r>
                        <a:rPr kumimoji="1" lang="en-US" altLang="ja-JP" sz="800" dirty="0">
                          <a:solidFill>
                            <a:srgbClr val="FF0000"/>
                          </a:solidFill>
                          <a:latin typeface="+mn-ea"/>
                          <a:ea typeface="+mn-ea"/>
                        </a:rPr>
                        <a:t>SHT_MAIL_HSN_PSWD_KBN</a:t>
                      </a:r>
                      <a:endParaRPr kumimoji="1" lang="ja-JP" altLang="en-US" sz="8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014507582"/>
                  </a:ext>
                </a:extLst>
              </a:tr>
            </a:tbl>
          </a:graphicData>
        </a:graphic>
      </p:graphicFrame>
      <p:sp>
        <p:nvSpPr>
          <p:cNvPr id="13" name="線吹き出し 2 (枠付き) 12"/>
          <p:cNvSpPr/>
          <p:nvPr/>
        </p:nvSpPr>
        <p:spPr>
          <a:xfrm>
            <a:off x="6372200" y="3678944"/>
            <a:ext cx="1044115" cy="292687"/>
          </a:xfrm>
          <a:prstGeom prst="borderCallout2">
            <a:avLst>
              <a:gd name="adj1" fmla="val 48897"/>
              <a:gd name="adj2" fmla="val -500"/>
              <a:gd name="adj3" fmla="val 47316"/>
              <a:gd name="adj4" fmla="val -16499"/>
              <a:gd name="adj5" fmla="val 19742"/>
              <a:gd name="adj6" fmla="val -3202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a:t>
            </a:r>
            <a:endParaRPr lang="en-US" altLang="ja-JP" sz="1100" dirty="0">
              <a:solidFill>
                <a:schemeClr val="bg1"/>
              </a:solidFill>
              <a:latin typeface="+mn-ea"/>
            </a:endParaRPr>
          </a:p>
        </p:txBody>
      </p:sp>
    </p:spTree>
    <p:extLst>
      <p:ext uri="{BB962C8B-B14F-4D97-AF65-F5344CB8AC3E}">
        <p14:creationId xmlns:p14="http://schemas.microsoft.com/office/powerpoint/2010/main" val="330715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44</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処理時間</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ea"/>
              </a:rPr>
              <a:t>3.AP</a:t>
            </a:r>
            <a:r>
              <a:rPr lang="ja-JP" altLang="en-US" sz="1800" dirty="0">
                <a:solidFill>
                  <a:prstClr val="white"/>
                </a:solidFill>
                <a:latin typeface="+mn-ea"/>
              </a:rPr>
              <a:t>支払通知書</a:t>
            </a:r>
            <a:r>
              <a:rPr lang="en-US" altLang="ja-JP" sz="1800" dirty="0">
                <a:solidFill>
                  <a:prstClr val="white"/>
                </a:solidFill>
                <a:latin typeface="+mn-ea"/>
              </a:rPr>
              <a:t>/AR</a:t>
            </a:r>
            <a:r>
              <a:rPr lang="ja-JP" altLang="en-US" sz="1800" dirty="0">
                <a:solidFill>
                  <a:prstClr val="white"/>
                </a:solidFill>
                <a:latin typeface="+mn-ea"/>
              </a:rPr>
              <a:t>請求書の電子化対応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1" name="テキスト プレースホルダー 2"/>
          <p:cNvSpPr txBox="1">
            <a:spLocks/>
          </p:cNvSpPr>
          <p:nvPr/>
        </p:nvSpPr>
        <p:spPr>
          <a:xfrm>
            <a:off x="467544" y="1327986"/>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（参考）配信データ作成に係る時間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2" name="表 11"/>
          <p:cNvGraphicFramePr>
            <a:graphicFrameLocks noGrp="1"/>
          </p:cNvGraphicFramePr>
          <p:nvPr/>
        </p:nvGraphicFramePr>
        <p:xfrm>
          <a:off x="646628" y="1580014"/>
          <a:ext cx="5437540" cy="1828800"/>
        </p:xfrm>
        <a:graphic>
          <a:graphicData uri="http://schemas.openxmlformats.org/drawingml/2006/table">
            <a:tbl>
              <a:tblPr firstRow="1" bandRow="1">
                <a:tableStyleId>{21E4AEA4-8DFA-4A89-87EB-49C32662AFE0}</a:tableStyleId>
              </a:tblPr>
              <a:tblGrid>
                <a:gridCol w="1837140">
                  <a:extLst>
                    <a:ext uri="{9D8B030D-6E8A-4147-A177-3AD203B41FA5}">
                      <a16:colId xmlns:a16="http://schemas.microsoft.com/office/drawing/2014/main" val="744128327"/>
                    </a:ext>
                  </a:extLst>
                </a:gridCol>
                <a:gridCol w="2304256">
                  <a:extLst>
                    <a:ext uri="{9D8B030D-6E8A-4147-A177-3AD203B41FA5}">
                      <a16:colId xmlns:a16="http://schemas.microsoft.com/office/drawing/2014/main" val="2012858881"/>
                    </a:ext>
                  </a:extLst>
                </a:gridCol>
                <a:gridCol w="1296144">
                  <a:extLst>
                    <a:ext uri="{9D8B030D-6E8A-4147-A177-3AD203B41FA5}">
                      <a16:colId xmlns:a16="http://schemas.microsoft.com/office/drawing/2014/main" val="253420684"/>
                    </a:ext>
                  </a:extLst>
                </a:gridCol>
              </a:tblGrid>
              <a:tr h="0">
                <a:tc>
                  <a:txBody>
                    <a:bodyPr/>
                    <a:lstStyle/>
                    <a:p>
                      <a:r>
                        <a:rPr kumimoji="1" lang="ja-JP" altLang="en-US" sz="1000" dirty="0">
                          <a:latin typeface="+mn-ea"/>
                          <a:ea typeface="+mn-ea"/>
                        </a:rPr>
                        <a:t>測定対象</a:t>
                      </a: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測定条件</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処理時間</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ja-JP" altLang="en-US" sz="1000" dirty="0">
                          <a:latin typeface="+mn-ea"/>
                          <a:ea typeface="+mn-ea"/>
                        </a:rPr>
                        <a:t>支払通知書</a:t>
                      </a:r>
                    </a:p>
                  </a:txBody>
                  <a:tcPr/>
                </a:tc>
                <a:tc>
                  <a:txBody>
                    <a:bodyPr/>
                    <a:lstStyle/>
                    <a:p>
                      <a:r>
                        <a:rPr kumimoji="1" lang="ja-JP" altLang="en-US" sz="1000" dirty="0">
                          <a:latin typeface="+mn-ea"/>
                          <a:ea typeface="+mn-ea"/>
                        </a:rPr>
                        <a:t>仕入先：</a:t>
                      </a:r>
                      <a:r>
                        <a:rPr kumimoji="1" lang="en-US" altLang="ja-JP" sz="1000" dirty="0">
                          <a:latin typeface="+mn-ea"/>
                          <a:ea typeface="+mn-ea"/>
                        </a:rPr>
                        <a:t>10,000</a:t>
                      </a:r>
                      <a:r>
                        <a:rPr kumimoji="1" lang="ja-JP" altLang="en-US" sz="1000" dirty="0">
                          <a:latin typeface="+mn-ea"/>
                          <a:ea typeface="+mn-ea"/>
                        </a:rPr>
                        <a:t>件</a:t>
                      </a:r>
                      <a:endParaRPr kumimoji="1" lang="en-US" altLang="ja-JP" sz="1000" dirty="0">
                        <a:latin typeface="+mn-ea"/>
                        <a:ea typeface="+mn-ea"/>
                      </a:endParaRPr>
                    </a:p>
                    <a:p>
                      <a:r>
                        <a:rPr kumimoji="1" lang="en-US" altLang="ja-JP" sz="1000" dirty="0">
                          <a:latin typeface="+mn-ea"/>
                          <a:ea typeface="+mn-ea"/>
                        </a:rPr>
                        <a:t>1</a:t>
                      </a:r>
                      <a:r>
                        <a:rPr kumimoji="1" lang="ja-JP" altLang="en-US" sz="1000" dirty="0">
                          <a:latin typeface="+mn-ea"/>
                          <a:ea typeface="+mn-ea"/>
                        </a:rPr>
                        <a:t>仕入先当たり</a:t>
                      </a:r>
                      <a:r>
                        <a:rPr kumimoji="1" lang="en-US" altLang="ja-JP" sz="1000" dirty="0">
                          <a:latin typeface="+mn-ea"/>
                          <a:ea typeface="+mn-ea"/>
                        </a:rPr>
                        <a:t>1</a:t>
                      </a:r>
                      <a:r>
                        <a:rPr kumimoji="1" lang="ja-JP" altLang="en-US" sz="1000" dirty="0">
                          <a:latin typeface="+mn-ea"/>
                          <a:ea typeface="+mn-ea"/>
                        </a:rPr>
                        <a:t>ページ</a:t>
                      </a:r>
                    </a:p>
                  </a:txBody>
                  <a:tcPr/>
                </a:tc>
                <a:tc>
                  <a:txBody>
                    <a:bodyPr/>
                    <a:lstStyle/>
                    <a:p>
                      <a:r>
                        <a:rPr kumimoji="1" lang="en-US" altLang="ja-JP" sz="1000" dirty="0">
                          <a:latin typeface="+mn-ea"/>
                          <a:ea typeface="+mn-ea"/>
                        </a:rPr>
                        <a:t>54</a:t>
                      </a:r>
                      <a:r>
                        <a:rPr kumimoji="1" lang="ja-JP" altLang="en-US" sz="1000" dirty="0">
                          <a:latin typeface="+mn-ea"/>
                          <a:ea typeface="+mn-ea"/>
                        </a:rPr>
                        <a:t>分</a:t>
                      </a:r>
                      <a:r>
                        <a:rPr kumimoji="1" lang="en-US" altLang="ja-JP" sz="1000" dirty="0">
                          <a:latin typeface="+mn-ea"/>
                          <a:ea typeface="+mn-ea"/>
                        </a:rPr>
                        <a:t>35</a:t>
                      </a:r>
                      <a:r>
                        <a:rPr kumimoji="1" lang="ja-JP" altLang="en-US" sz="1000" dirty="0">
                          <a:latin typeface="+mn-ea"/>
                          <a:ea typeface="+mn-ea"/>
                        </a:rPr>
                        <a:t>秒</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ja-JP" altLang="en-US" sz="1000" dirty="0">
                          <a:latin typeface="+mn-ea"/>
                          <a:ea typeface="+mn-ea"/>
                        </a:rPr>
                        <a:t>支払通知書（締処理）</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仕入先：</a:t>
                      </a:r>
                      <a:r>
                        <a:rPr kumimoji="1" lang="en-US" altLang="ja-JP" sz="1000" dirty="0">
                          <a:latin typeface="+mn-ea"/>
                          <a:ea typeface="+mn-ea"/>
                        </a:rPr>
                        <a:t>10,000</a:t>
                      </a:r>
                      <a:r>
                        <a:rPr kumimoji="1" lang="ja-JP" altLang="en-US" sz="1000" dirty="0">
                          <a:latin typeface="+mn-ea"/>
                          <a:ea typeface="+mn-ea"/>
                        </a:rPr>
                        <a:t>件</a:t>
                      </a:r>
                      <a:endParaRPr kumimoji="1" lang="en-US" altLang="ja-JP" sz="1000" dirty="0">
                        <a:latin typeface="+mn-ea"/>
                        <a:ea typeface="+mn-ea"/>
                      </a:endParaRPr>
                    </a:p>
                    <a:p>
                      <a:r>
                        <a:rPr kumimoji="1" lang="en-US" altLang="ja-JP" sz="1000" dirty="0">
                          <a:latin typeface="+mn-ea"/>
                          <a:ea typeface="+mn-ea"/>
                        </a:rPr>
                        <a:t>1</a:t>
                      </a:r>
                      <a:r>
                        <a:rPr kumimoji="1" lang="ja-JP" altLang="en-US" sz="1000" dirty="0">
                          <a:latin typeface="+mn-ea"/>
                          <a:ea typeface="+mn-ea"/>
                        </a:rPr>
                        <a:t>仕入先当たり</a:t>
                      </a:r>
                      <a:r>
                        <a:rPr kumimoji="1" lang="en-US" altLang="ja-JP" sz="1000" dirty="0">
                          <a:latin typeface="+mn-ea"/>
                          <a:ea typeface="+mn-ea"/>
                        </a:rPr>
                        <a:t>2</a:t>
                      </a:r>
                      <a:r>
                        <a:rPr kumimoji="1" lang="ja-JP" altLang="en-US" sz="1000" dirty="0">
                          <a:latin typeface="+mn-ea"/>
                          <a:ea typeface="+mn-ea"/>
                        </a:rPr>
                        <a:t>ページ</a:t>
                      </a:r>
                    </a:p>
                  </a:txBody>
                  <a:tcPr/>
                </a:tc>
                <a:tc>
                  <a:txBody>
                    <a:bodyPr/>
                    <a:lstStyle/>
                    <a:p>
                      <a:r>
                        <a:rPr kumimoji="1" lang="en-US" altLang="ja-JP" sz="1000" dirty="0">
                          <a:latin typeface="+mn-ea"/>
                          <a:ea typeface="+mn-ea"/>
                        </a:rPr>
                        <a:t>24</a:t>
                      </a:r>
                      <a:r>
                        <a:rPr kumimoji="1" lang="ja-JP" altLang="en-US" sz="1000" dirty="0">
                          <a:latin typeface="+mn-ea"/>
                          <a:ea typeface="+mn-ea"/>
                        </a:rPr>
                        <a:t>分</a:t>
                      </a:r>
                      <a:r>
                        <a:rPr kumimoji="1" lang="en-US" altLang="ja-JP" sz="1000" dirty="0">
                          <a:latin typeface="+mn-ea"/>
                          <a:ea typeface="+mn-ea"/>
                        </a:rPr>
                        <a:t>10</a:t>
                      </a:r>
                      <a:r>
                        <a:rPr kumimoji="1" lang="ja-JP" altLang="en-US" sz="1000" dirty="0">
                          <a:latin typeface="+mn-ea"/>
                          <a:ea typeface="+mn-ea"/>
                        </a:rPr>
                        <a:t>秒</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ja-JP" altLang="en-US" sz="1000" dirty="0">
                          <a:latin typeface="+mn-ea"/>
                          <a:ea typeface="+mn-ea"/>
                        </a:rPr>
                        <a:t>請求書・取引内訳書</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得意先：</a:t>
                      </a:r>
                      <a:r>
                        <a:rPr kumimoji="1" lang="en-US" altLang="ja-JP" sz="1000" dirty="0">
                          <a:latin typeface="+mn-ea"/>
                          <a:ea typeface="+mn-ea"/>
                        </a:rPr>
                        <a:t>10,000</a:t>
                      </a:r>
                      <a:r>
                        <a:rPr kumimoji="1" lang="ja-JP" altLang="en-US" sz="1000" dirty="0">
                          <a:latin typeface="+mn-ea"/>
                          <a:ea typeface="+mn-ea"/>
                        </a:rPr>
                        <a:t>件</a:t>
                      </a:r>
                      <a:endParaRPr kumimoji="1" lang="en-US" altLang="ja-JP" sz="1000" dirty="0">
                        <a:latin typeface="+mn-ea"/>
                        <a:ea typeface="+mn-ea"/>
                      </a:endParaRPr>
                    </a:p>
                    <a:p>
                      <a:r>
                        <a:rPr kumimoji="1" lang="en-US" altLang="ja-JP" sz="1000" dirty="0">
                          <a:latin typeface="+mn-ea"/>
                          <a:ea typeface="+mn-ea"/>
                        </a:rPr>
                        <a:t>1</a:t>
                      </a:r>
                      <a:r>
                        <a:rPr kumimoji="1" lang="ja-JP" altLang="en-US" sz="1000" dirty="0">
                          <a:latin typeface="+mn-ea"/>
                          <a:ea typeface="+mn-ea"/>
                        </a:rPr>
                        <a:t>得意先当たり</a:t>
                      </a:r>
                      <a:r>
                        <a:rPr kumimoji="1" lang="en-US" altLang="ja-JP" sz="1000" dirty="0">
                          <a:latin typeface="+mn-ea"/>
                          <a:ea typeface="+mn-ea"/>
                        </a:rPr>
                        <a:t>1</a:t>
                      </a:r>
                      <a:r>
                        <a:rPr kumimoji="1" lang="ja-JP" altLang="en-US" sz="1000" dirty="0">
                          <a:latin typeface="+mn-ea"/>
                          <a:ea typeface="+mn-ea"/>
                        </a:rPr>
                        <a:t>ページ</a:t>
                      </a:r>
                    </a:p>
                  </a:txBody>
                  <a:tcPr/>
                </a:tc>
                <a:tc>
                  <a:txBody>
                    <a:bodyPr/>
                    <a:lstStyle/>
                    <a:p>
                      <a:r>
                        <a:rPr kumimoji="1" lang="en-US" altLang="ja-JP" sz="1000" dirty="0">
                          <a:latin typeface="+mn-ea"/>
                          <a:ea typeface="+mn-ea"/>
                        </a:rPr>
                        <a:t>25</a:t>
                      </a:r>
                      <a:r>
                        <a:rPr kumimoji="1" lang="ja-JP" altLang="en-US" sz="1000" dirty="0">
                          <a:latin typeface="+mn-ea"/>
                          <a:ea typeface="+mn-ea"/>
                        </a:rPr>
                        <a:t>分</a:t>
                      </a:r>
                      <a:r>
                        <a:rPr kumimoji="1" lang="en-US" altLang="ja-JP" sz="1000" dirty="0">
                          <a:latin typeface="+mn-ea"/>
                          <a:ea typeface="+mn-ea"/>
                        </a:rPr>
                        <a:t>44</a:t>
                      </a:r>
                      <a:r>
                        <a:rPr kumimoji="1" lang="ja-JP" altLang="en-US" sz="1000" dirty="0">
                          <a:latin typeface="+mn-ea"/>
                          <a:ea typeface="+mn-ea"/>
                        </a:rPr>
                        <a:t>秒</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64405074"/>
                  </a:ext>
                </a:extLst>
              </a:tr>
              <a:tr h="0">
                <a:tc>
                  <a:txBody>
                    <a:bodyPr/>
                    <a:lstStyle/>
                    <a:p>
                      <a:r>
                        <a:rPr kumimoji="1" lang="ja-JP" altLang="en-US" sz="1000" dirty="0">
                          <a:latin typeface="+mn-ea"/>
                          <a:ea typeface="+mn-ea"/>
                        </a:rPr>
                        <a:t>請求書（締次更新）</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得意先：</a:t>
                      </a:r>
                      <a:r>
                        <a:rPr kumimoji="1" lang="en-US" altLang="ja-JP" sz="1000" dirty="0">
                          <a:latin typeface="+mn-ea"/>
                          <a:ea typeface="+mn-ea"/>
                        </a:rPr>
                        <a:t>10,000</a:t>
                      </a:r>
                      <a:r>
                        <a:rPr kumimoji="1" lang="ja-JP" altLang="en-US" sz="1000" dirty="0">
                          <a:latin typeface="+mn-ea"/>
                          <a:ea typeface="+mn-ea"/>
                        </a:rPr>
                        <a:t>件</a:t>
                      </a:r>
                      <a:endParaRPr kumimoji="1" lang="en-US" altLang="ja-JP" sz="1000" dirty="0">
                        <a:latin typeface="+mn-ea"/>
                        <a:ea typeface="+mn-ea"/>
                      </a:endParaRPr>
                    </a:p>
                    <a:p>
                      <a:r>
                        <a:rPr kumimoji="1" lang="en-US" altLang="ja-JP" sz="1000" dirty="0">
                          <a:latin typeface="+mn-ea"/>
                          <a:ea typeface="+mn-ea"/>
                        </a:rPr>
                        <a:t>1</a:t>
                      </a:r>
                      <a:r>
                        <a:rPr kumimoji="1" lang="ja-JP" altLang="en-US" sz="1000" dirty="0">
                          <a:latin typeface="+mn-ea"/>
                          <a:ea typeface="+mn-ea"/>
                        </a:rPr>
                        <a:t>得意先当たり</a:t>
                      </a:r>
                      <a:r>
                        <a:rPr kumimoji="1" lang="en-US" altLang="ja-JP" sz="1000" dirty="0">
                          <a:latin typeface="+mn-ea"/>
                          <a:ea typeface="+mn-ea"/>
                        </a:rPr>
                        <a:t>1</a:t>
                      </a:r>
                      <a:r>
                        <a:rPr kumimoji="1" lang="ja-JP" altLang="en-US" sz="1000" dirty="0">
                          <a:latin typeface="+mn-ea"/>
                          <a:ea typeface="+mn-ea"/>
                        </a:rPr>
                        <a:t>ページ</a:t>
                      </a:r>
                    </a:p>
                  </a:txBody>
                  <a:tcPr/>
                </a:tc>
                <a:tc>
                  <a:txBody>
                    <a:bodyPr/>
                    <a:lstStyle/>
                    <a:p>
                      <a:r>
                        <a:rPr kumimoji="1" lang="en-US" altLang="ja-JP" sz="1000" dirty="0">
                          <a:latin typeface="+mn-ea"/>
                          <a:ea typeface="+mn-ea"/>
                        </a:rPr>
                        <a:t>18</a:t>
                      </a:r>
                      <a:r>
                        <a:rPr kumimoji="1" lang="ja-JP" altLang="en-US" sz="1000" dirty="0">
                          <a:latin typeface="+mn-ea"/>
                          <a:ea typeface="+mn-ea"/>
                        </a:rPr>
                        <a:t>分</a:t>
                      </a:r>
                      <a:r>
                        <a:rPr kumimoji="1" lang="en-US" altLang="ja-JP" sz="1000" dirty="0">
                          <a:latin typeface="+mn-ea"/>
                          <a:ea typeface="+mn-ea"/>
                        </a:rPr>
                        <a:t>45</a:t>
                      </a:r>
                      <a:r>
                        <a:rPr kumimoji="1" lang="ja-JP" altLang="en-US" sz="1000" dirty="0">
                          <a:latin typeface="+mn-ea"/>
                          <a:ea typeface="+mn-ea"/>
                        </a:rPr>
                        <a:t>秒</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749949834"/>
                  </a:ext>
                </a:extLst>
              </a:tr>
            </a:tbl>
          </a:graphicData>
        </a:graphic>
      </p:graphicFrame>
      <p:sp>
        <p:nvSpPr>
          <p:cNvPr id="18" name="テキスト プレースホルダー 2"/>
          <p:cNvSpPr txBox="1">
            <a:spLocks/>
          </p:cNvSpPr>
          <p:nvPr/>
        </p:nvSpPr>
        <p:spPr>
          <a:xfrm>
            <a:off x="468480" y="3560234"/>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（参考）メール送信に係る時間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9" name="表 18"/>
          <p:cNvGraphicFramePr>
            <a:graphicFrameLocks noGrp="1"/>
          </p:cNvGraphicFramePr>
          <p:nvPr/>
        </p:nvGraphicFramePr>
        <p:xfrm>
          <a:off x="647564" y="3812262"/>
          <a:ext cx="3600400" cy="487680"/>
        </p:xfrm>
        <a:graphic>
          <a:graphicData uri="http://schemas.openxmlformats.org/drawingml/2006/table">
            <a:tbl>
              <a:tblPr firstRow="1" bandRow="1">
                <a:tableStyleId>{21E4AEA4-8DFA-4A89-87EB-49C32662AFE0}</a:tableStyleId>
              </a:tblPr>
              <a:tblGrid>
                <a:gridCol w="2304256">
                  <a:extLst>
                    <a:ext uri="{9D8B030D-6E8A-4147-A177-3AD203B41FA5}">
                      <a16:colId xmlns:a16="http://schemas.microsoft.com/office/drawing/2014/main" val="2012858881"/>
                    </a:ext>
                  </a:extLst>
                </a:gridCol>
                <a:gridCol w="1296144">
                  <a:extLst>
                    <a:ext uri="{9D8B030D-6E8A-4147-A177-3AD203B41FA5}">
                      <a16:colId xmlns:a16="http://schemas.microsoft.com/office/drawing/2014/main" val="253420684"/>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測定条件</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処理時間</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ja-JP" altLang="en-US" sz="1000" dirty="0">
                          <a:latin typeface="+mn-ea"/>
                          <a:ea typeface="+mn-ea"/>
                        </a:rPr>
                        <a:t>送付先：</a:t>
                      </a:r>
                      <a:r>
                        <a:rPr kumimoji="1" lang="en-US" altLang="ja-JP" sz="1000" dirty="0">
                          <a:latin typeface="+mn-ea"/>
                          <a:ea typeface="+mn-ea"/>
                        </a:rPr>
                        <a:t>10,000</a:t>
                      </a:r>
                      <a:r>
                        <a:rPr kumimoji="1" lang="ja-JP" altLang="en-US" sz="1000" dirty="0">
                          <a:latin typeface="+mn-ea"/>
                          <a:ea typeface="+mn-ea"/>
                        </a:rPr>
                        <a:t>件</a:t>
                      </a:r>
                      <a:endParaRPr kumimoji="1" lang="en-US" altLang="ja-JP" sz="1000" dirty="0">
                        <a:latin typeface="+mn-ea"/>
                        <a:ea typeface="+mn-ea"/>
                      </a:endParaRPr>
                    </a:p>
                  </a:txBody>
                  <a:tcPr/>
                </a:tc>
                <a:tc>
                  <a:txBody>
                    <a:bodyPr/>
                    <a:lstStyle/>
                    <a:p>
                      <a:r>
                        <a:rPr kumimoji="1" lang="en-US" altLang="ja-JP" sz="1000" dirty="0">
                          <a:latin typeface="+mn-ea"/>
                          <a:ea typeface="+mn-ea"/>
                        </a:rPr>
                        <a:t>6</a:t>
                      </a:r>
                      <a:r>
                        <a:rPr kumimoji="1" lang="ja-JP" altLang="en-US" sz="1000" dirty="0">
                          <a:latin typeface="+mn-ea"/>
                          <a:ea typeface="+mn-ea"/>
                        </a:rPr>
                        <a:t>分</a:t>
                      </a:r>
                      <a:r>
                        <a:rPr kumimoji="1" lang="en-US" altLang="ja-JP" sz="1000" dirty="0">
                          <a:latin typeface="+mn-ea"/>
                          <a:ea typeface="+mn-ea"/>
                        </a:rPr>
                        <a:t>52</a:t>
                      </a:r>
                      <a:r>
                        <a:rPr kumimoji="1" lang="ja-JP" altLang="en-US" sz="1000" dirty="0">
                          <a:latin typeface="+mn-ea"/>
                          <a:ea typeface="+mn-ea"/>
                        </a:rPr>
                        <a:t>秒</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bl>
          </a:graphicData>
        </a:graphic>
      </p:graphicFrame>
    </p:spTree>
    <p:extLst>
      <p:ext uri="{BB962C8B-B14F-4D97-AF65-F5344CB8AC3E}">
        <p14:creationId xmlns:p14="http://schemas.microsoft.com/office/powerpoint/2010/main" val="3267482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45</a:t>
            </a:fld>
            <a:endParaRPr kumimoji="1" lang="ja-JP" altLang="en-US" dirty="0"/>
          </a:p>
        </p:txBody>
      </p:sp>
      <p:sp>
        <p:nvSpPr>
          <p:cNvPr id="3" name="テキスト プレースホルダー 2"/>
          <p:cNvSpPr>
            <a:spLocks noGrp="1"/>
          </p:cNvSpPr>
          <p:nvPr>
            <p:ph type="body" sz="quarter" idx="14"/>
          </p:nvPr>
        </p:nvSpPr>
        <p:spPr>
          <a:xfrm>
            <a:off x="360000" y="879562"/>
            <a:ext cx="8424000" cy="3953438"/>
          </a:xfrm>
        </p:spPr>
        <p:txBody>
          <a:bodyPr lIns="0" tIns="0" rIns="0" bIns="0" anchor="t"/>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a:t>　 「ベトナム税制対応申告書出力」画面を追加し、次の２つの申告書を出力できるよう対応しました</a:t>
            </a:r>
            <a:endParaRPr lang="en-US" altLang="ja-JP"/>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a:t>　■ベトナム版付加価値税申告書（</a:t>
            </a:r>
            <a:r>
              <a:rPr lang="en-US" altLang="ja-JP" dirty="0"/>
              <a:t>GTGT</a:t>
            </a:r>
            <a:r>
              <a:rPr lang="ja-JP" altLang="en-US"/>
              <a:t>申告書）</a:t>
            </a:r>
            <a:endParaRPr lang="en-US" altLang="ja-JP"/>
          </a:p>
          <a:p>
            <a:pPr lvl="0">
              <a:lnSpc>
                <a:spcPts val="1900"/>
              </a:lnSpc>
              <a:buClr>
                <a:srgbClr val="F9BE00"/>
              </a:buClr>
            </a:pPr>
            <a:r>
              <a:rPr lang="ja-JP" altLang="en-US"/>
              <a:t>　　債権計上伝票を税処理コード毎に集計し「</a:t>
            </a:r>
            <a:r>
              <a:rPr lang="en-US" altLang="ja-JP" dirty="0"/>
              <a:t>.</a:t>
            </a:r>
            <a:r>
              <a:rPr lang="en-US" altLang="ja-JP" dirty="0" err="1"/>
              <a:t>xlsm</a:t>
            </a:r>
            <a:r>
              <a:rPr lang="ja-JP" altLang="en-US"/>
              <a:t>」形式の申告書に出力します</a:t>
            </a:r>
            <a:endParaRPr lang="en-US" altLang="ja-JP"/>
          </a:p>
          <a:p>
            <a:pPr lvl="0">
              <a:lnSpc>
                <a:spcPts val="1900"/>
              </a:lnSpc>
              <a:buClr>
                <a:srgbClr val="F9BE00"/>
              </a:buClr>
            </a:pPr>
            <a:r>
              <a:rPr lang="ja-JP" altLang="en-US" dirty="0">
                <a:solidFill>
                  <a:prstClr val="black"/>
                </a:solidFill>
              </a:rPr>
              <a:t>　　事前に</a:t>
            </a:r>
            <a:r>
              <a:rPr lang="en-US" altLang="ja-JP" dirty="0">
                <a:solidFill>
                  <a:prstClr val="black"/>
                </a:solidFill>
              </a:rPr>
              <a:t>VAT</a:t>
            </a:r>
            <a:r>
              <a:rPr lang="ja-JP" altLang="en-US" dirty="0">
                <a:solidFill>
                  <a:prstClr val="black"/>
                </a:solidFill>
              </a:rPr>
              <a:t>対応マスタ登録で集計対象の税処理コードを登録しておく必要があります</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a:t>　■ベトナム版財務諸表申告書（</a:t>
            </a:r>
            <a:r>
              <a:rPr lang="en-US" altLang="ja-JP" dirty="0"/>
              <a:t>BCTC</a:t>
            </a:r>
            <a:r>
              <a:rPr lang="ja-JP" altLang="en-US"/>
              <a:t>申告書）</a:t>
            </a:r>
            <a:endParaRPr lang="en-US" altLang="ja-JP"/>
          </a:p>
          <a:p>
            <a:pPr lvl="0">
              <a:lnSpc>
                <a:spcPts val="1900"/>
              </a:lnSpc>
              <a:buClr>
                <a:srgbClr val="F9BE00"/>
              </a:buClr>
            </a:pPr>
            <a:r>
              <a:rPr lang="ja-JP" altLang="en-US"/>
              <a:t>　　仕訳伝票から財務諸表（</a:t>
            </a:r>
            <a:r>
              <a:rPr lang="en-US" altLang="ja-JP" dirty="0"/>
              <a:t>BS</a:t>
            </a:r>
            <a:r>
              <a:rPr lang="ja-JP" altLang="en-US"/>
              <a:t>／</a:t>
            </a:r>
            <a:r>
              <a:rPr lang="en-US" altLang="ja-JP" dirty="0"/>
              <a:t>PL</a:t>
            </a:r>
            <a:r>
              <a:rPr lang="ja-JP" altLang="en-US"/>
              <a:t>／</a:t>
            </a:r>
            <a:r>
              <a:rPr lang="en-US" altLang="ja-JP" dirty="0"/>
              <a:t>CF</a:t>
            </a:r>
            <a:r>
              <a:rPr lang="ja-JP" altLang="en-US"/>
              <a:t>）データを集計し「</a:t>
            </a:r>
            <a:r>
              <a:rPr lang="en-US" altLang="ja-JP" dirty="0"/>
              <a:t>.</a:t>
            </a:r>
            <a:r>
              <a:rPr lang="en-US" altLang="ja-JP" dirty="0" err="1"/>
              <a:t>xlsm</a:t>
            </a:r>
            <a:r>
              <a:rPr lang="ja-JP" altLang="en-US"/>
              <a:t>」形式の申告書に出力します</a:t>
            </a:r>
            <a:endParaRPr lang="en-US" altLang="ja-JP"/>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GTGT</a:t>
            </a:r>
            <a:r>
              <a:rPr lang="ja-JP" altLang="en-US" dirty="0">
                <a:solidFill>
                  <a:prstClr val="black"/>
                </a:solidFill>
              </a:rPr>
              <a:t>申告書、</a:t>
            </a:r>
            <a:r>
              <a:rPr lang="en-US" altLang="ja-JP" dirty="0">
                <a:solidFill>
                  <a:prstClr val="black"/>
                </a:solidFill>
              </a:rPr>
              <a:t>BCTC</a:t>
            </a:r>
            <a:r>
              <a:rPr lang="ja-JP" altLang="en-US" dirty="0">
                <a:solidFill>
                  <a:prstClr val="black"/>
                </a:solidFill>
              </a:rPr>
              <a:t>申告書からは「</a:t>
            </a:r>
            <a:r>
              <a:rPr lang="en-US" altLang="ja-JP" dirty="0">
                <a:solidFill>
                  <a:prstClr val="black"/>
                </a:solidFill>
              </a:rPr>
              <a:t>.xml</a:t>
            </a:r>
            <a:r>
              <a:rPr lang="ja-JP" altLang="en-US" dirty="0">
                <a:solidFill>
                  <a:prstClr val="black"/>
                </a:solidFill>
              </a:rPr>
              <a:t>」形式の申告データを出力することができます</a:t>
            </a:r>
            <a:endParaRPr lang="en-US" altLang="ja-JP" dirty="0">
              <a:solidFill>
                <a:prstClr val="black"/>
              </a:solidFill>
            </a:endParaRPr>
          </a:p>
          <a:p>
            <a:pPr lvl="0">
              <a:lnSpc>
                <a:spcPts val="1900"/>
              </a:lnSpc>
              <a:buClr>
                <a:srgbClr val="F9BE00"/>
              </a:buClr>
            </a:pPr>
            <a:r>
              <a:rPr lang="ja-JP" altLang="en-US" dirty="0">
                <a:solidFill>
                  <a:prstClr val="black"/>
                </a:solidFill>
              </a:rPr>
              <a:t>　出力した申告データはベトナム政府の税務システムにそのまま連携することができます</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a:lnSpc>
                <a:spcPts val="1900"/>
              </a:lnSpc>
              <a:buClr>
                <a:srgbClr val="F9BE00"/>
              </a:buClr>
            </a:pPr>
            <a:r>
              <a:rPr lang="ja-JP" altLang="en-US" sz="900">
                <a:solidFill>
                  <a:srgbClr val="FF0000"/>
                </a:solidFill>
              </a:rPr>
              <a:t>（</a:t>
            </a:r>
            <a:r>
              <a:rPr lang="en-US" altLang="ja-JP" sz="900" dirty="0">
                <a:solidFill>
                  <a:srgbClr val="FF0000"/>
                </a:solidFill>
              </a:rPr>
              <a:t>※</a:t>
            </a:r>
            <a:r>
              <a:rPr lang="ja-JP" altLang="en-US" sz="900">
                <a:solidFill>
                  <a:srgbClr val="FF0000"/>
                </a:solidFill>
              </a:rPr>
              <a:t>）ベトナム版申告書出力の機能を利用する場合は、ベトナム政府で規定している統一の科目コード、補助科目コードを使用する必要があります</a:t>
            </a:r>
            <a:endParaRPr lang="en-US" altLang="ja-JP" sz="900">
              <a:solidFill>
                <a:srgbClr val="FF0000"/>
              </a:solidFill>
            </a:endParaRPr>
          </a:p>
          <a:p>
            <a:pPr>
              <a:lnSpc>
                <a:spcPts val="1900"/>
              </a:lnSpc>
              <a:buClr>
                <a:srgbClr val="F9BE00"/>
              </a:buClr>
            </a:pPr>
            <a:r>
              <a:rPr lang="ja-JP" altLang="en-US" sz="900" dirty="0">
                <a:solidFill>
                  <a:srgbClr val="FF0000"/>
                </a:solidFill>
              </a:rPr>
              <a:t>　　　また、科目コードと補助科目コードの桁数を「</a:t>
            </a:r>
            <a:r>
              <a:rPr lang="en-US" altLang="ja-JP" sz="900" dirty="0">
                <a:solidFill>
                  <a:srgbClr val="FF0000"/>
                </a:solidFill>
              </a:rPr>
              <a:t>5</a:t>
            </a:r>
            <a:r>
              <a:rPr lang="ja-JP" altLang="en-US" sz="900" dirty="0">
                <a:solidFill>
                  <a:srgbClr val="FF0000"/>
                </a:solidFill>
              </a:rPr>
              <a:t>桁」で設定しておく必要があります</a:t>
            </a:r>
            <a:endParaRPr lang="en-US" altLang="ja-JP" sz="900" dirty="0">
              <a:solidFill>
                <a:srgbClr val="FF0000"/>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4.</a:t>
            </a:r>
            <a:r>
              <a:rPr lang="ja-JP" altLang="en-US" sz="1800">
                <a:latin typeface="+mn-ea"/>
                <a:ea typeface="+mn-ea"/>
              </a:rPr>
              <a:t>ベトナム</a:t>
            </a:r>
            <a:r>
              <a:rPr lang="ja-JP" sz="1800">
                <a:ea typeface="+mj-lt"/>
                <a:cs typeface="+mj-lt"/>
              </a:rPr>
              <a:t>税制対応</a:t>
            </a:r>
            <a:r>
              <a:rPr lang="ja-JP" altLang="en-US" sz="1800">
                <a:latin typeface="+mn-ea"/>
                <a:ea typeface="+mn-ea"/>
              </a:rPr>
              <a:t>申告書の出力対応</a:t>
            </a:r>
            <a:endParaRPr kumimoji="1" lang="ja-JP" altLang="en-US" sz="180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Tree>
    <p:extLst>
      <p:ext uri="{BB962C8B-B14F-4D97-AF65-F5344CB8AC3E}">
        <p14:creationId xmlns:p14="http://schemas.microsoft.com/office/powerpoint/2010/main" val="415188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6" name="図 15"/>
          <p:cNvPicPr>
            <a:picLocks noChangeAspect="1"/>
          </p:cNvPicPr>
          <p:nvPr/>
        </p:nvPicPr>
        <p:blipFill>
          <a:blip r:embed="rId2"/>
          <a:stretch>
            <a:fillRect/>
          </a:stretch>
        </p:blipFill>
        <p:spPr>
          <a:xfrm>
            <a:off x="539552" y="1227462"/>
            <a:ext cx="6727168" cy="3468523"/>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46</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VAT</a:t>
            </a:r>
            <a:r>
              <a:rPr lang="ja-JP" altLang="en-US" sz="1400" b="1" dirty="0">
                <a:solidFill>
                  <a:schemeClr val="tx2"/>
                </a:solidFill>
              </a:rPr>
              <a:t>対応マスタ登録（旧 </a:t>
            </a:r>
            <a:r>
              <a:rPr lang="en-US" altLang="ja-JP" sz="1400" b="1" dirty="0">
                <a:solidFill>
                  <a:schemeClr val="tx2"/>
                </a:solidFill>
              </a:rPr>
              <a:t>GST</a:t>
            </a:r>
            <a:r>
              <a:rPr lang="ja-JP" altLang="en-US" sz="1400" b="1" dirty="0">
                <a:solidFill>
                  <a:schemeClr val="tx2"/>
                </a:solidFill>
              </a:rPr>
              <a:t>対応マスタ登録）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8" name="線吹き出し 2 (枠付き) 17"/>
          <p:cNvSpPr/>
          <p:nvPr/>
        </p:nvSpPr>
        <p:spPr>
          <a:xfrm>
            <a:off x="3639684" y="3567712"/>
            <a:ext cx="4784316" cy="732230"/>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solidFill>
                <a:latin typeface="メイリオ" panose="020B0604030504040204" pitchFamily="50" charset="-128"/>
                <a:ea typeface="メイリオ" panose="020B0604030504040204" pitchFamily="50" charset="-128"/>
              </a:rPr>
              <a:t>GTGT</a:t>
            </a:r>
            <a:r>
              <a:rPr lang="ja-JP" altLang="en-US" sz="1100" dirty="0">
                <a:solidFill>
                  <a:schemeClr val="bg1"/>
                </a:solidFill>
                <a:latin typeface="メイリオ" panose="020B0604030504040204" pitchFamily="50" charset="-128"/>
                <a:ea typeface="メイリオ" panose="020B0604030504040204" pitchFamily="50" charset="-128"/>
              </a:rPr>
              <a:t>申告書を出力する場合は事前に</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集計対象の税処理コードを登録しておく必要があります</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「課税売上」の税処理コードが集計の対象となります</a:t>
            </a:r>
            <a:endParaRPr lang="en-US" altLang="ja-JP" sz="1100" dirty="0">
              <a:solidFill>
                <a:schemeClr val="bg1"/>
              </a:solidFill>
              <a:latin typeface="+mn-ea"/>
            </a:endParaRPr>
          </a:p>
        </p:txBody>
      </p:sp>
      <p:sp>
        <p:nvSpPr>
          <p:cNvPr id="15" name="タイトル 3">
            <a:extLst>
              <a:ext uri="{FF2B5EF4-FFF2-40B4-BE49-F238E27FC236}">
                <a16:creationId xmlns:a16="http://schemas.microsoft.com/office/drawing/2014/main" id="{E3EEC91F-BDFF-4753-BDFC-8D654F5FE466}"/>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4.</a:t>
            </a:r>
            <a:r>
              <a:rPr lang="ja-JP" altLang="en-US" sz="1800">
                <a:latin typeface="+mn-ea"/>
                <a:ea typeface="+mn-ea"/>
              </a:rPr>
              <a:t>ベトナム</a:t>
            </a:r>
            <a:r>
              <a:rPr lang="ja-JP" sz="1800">
                <a:ea typeface="+mj-lt"/>
                <a:cs typeface="+mj-lt"/>
              </a:rPr>
              <a:t>税制対応</a:t>
            </a:r>
            <a:r>
              <a:rPr lang="ja-JP" altLang="en-US" sz="1800">
                <a:latin typeface="+mn-ea"/>
                <a:ea typeface="+mn-ea"/>
              </a:rPr>
              <a:t>申告書の出力対応</a:t>
            </a:r>
            <a:endParaRPr kumimoji="1" lang="ja-JP" altLang="en-US" sz="1800">
              <a:latin typeface="+mn-ea"/>
              <a:ea typeface="+mn-ea"/>
            </a:endParaRPr>
          </a:p>
        </p:txBody>
      </p:sp>
    </p:spTree>
    <p:extLst>
      <p:ext uri="{BB962C8B-B14F-4D97-AF65-F5344CB8AC3E}">
        <p14:creationId xmlns:p14="http://schemas.microsoft.com/office/powerpoint/2010/main" val="1552048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47</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ベトナム版申告書出力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9" name="図 8"/>
          <p:cNvPicPr>
            <a:picLocks noChangeAspect="1"/>
          </p:cNvPicPr>
          <p:nvPr/>
        </p:nvPicPr>
        <p:blipFill>
          <a:blip r:embed="rId2"/>
          <a:stretch>
            <a:fillRect/>
          </a:stretch>
        </p:blipFill>
        <p:spPr>
          <a:xfrm>
            <a:off x="539552" y="1264018"/>
            <a:ext cx="6656268" cy="3431967"/>
          </a:xfrm>
          <a:prstGeom prst="rect">
            <a:avLst/>
          </a:prstGeom>
        </p:spPr>
      </p:pic>
      <p:sp>
        <p:nvSpPr>
          <p:cNvPr id="10" name="線吹き出し 2 (枠付き) 9"/>
          <p:cNvSpPr/>
          <p:nvPr/>
        </p:nvSpPr>
        <p:spPr>
          <a:xfrm>
            <a:off x="3779912" y="2751770"/>
            <a:ext cx="4788532" cy="504056"/>
          </a:xfrm>
          <a:prstGeom prst="borderCallout2">
            <a:avLst>
              <a:gd name="adj1" fmla="val 44541"/>
              <a:gd name="adj2" fmla="val 91"/>
              <a:gd name="adj3" fmla="val 44807"/>
              <a:gd name="adj4" fmla="val -8401"/>
              <a:gd name="adj5" fmla="val 6619"/>
              <a:gd name="adj6" fmla="val -1194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出力する申告書の種類と期間を指定します</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実行</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で「</a:t>
            </a:r>
            <a:r>
              <a:rPr lang="en-US" altLang="ja-JP" sz="1100" dirty="0">
                <a:solidFill>
                  <a:prstClr val="black"/>
                </a:solidFill>
              </a:rPr>
              <a:t> </a:t>
            </a:r>
            <a:r>
              <a:rPr lang="en-US" altLang="ja-JP" sz="1100" dirty="0">
                <a:solidFill>
                  <a:schemeClr val="bg1"/>
                </a:solidFill>
              </a:rPr>
              <a:t>.</a:t>
            </a:r>
            <a:r>
              <a:rPr lang="en-US" altLang="ja-JP" sz="1100" dirty="0" err="1">
                <a:solidFill>
                  <a:schemeClr val="bg1"/>
                </a:solidFill>
              </a:rPr>
              <a:t>xlsm</a:t>
            </a:r>
            <a:r>
              <a:rPr lang="en-US" altLang="ja-JP" sz="1100" dirty="0">
                <a:solidFill>
                  <a:schemeClr val="bg1"/>
                </a:solidFill>
              </a:rPr>
              <a:t> </a:t>
            </a:r>
            <a:r>
              <a:rPr lang="ja-JP" altLang="en-US" sz="1100" dirty="0">
                <a:solidFill>
                  <a:schemeClr val="bg1"/>
                </a:solidFill>
                <a:latin typeface="メイリオ" panose="020B0604030504040204" pitchFamily="50" charset="-128"/>
                <a:ea typeface="メイリオ" panose="020B0604030504040204" pitchFamily="50" charset="-128"/>
              </a:rPr>
              <a:t>」形式のマクロ付き</a:t>
            </a:r>
            <a:r>
              <a:rPr lang="en-US" altLang="ja-JP" sz="1100" dirty="0">
                <a:solidFill>
                  <a:schemeClr val="bg1"/>
                </a:solidFill>
                <a:latin typeface="メイリオ" panose="020B0604030504040204" pitchFamily="50" charset="-128"/>
                <a:ea typeface="メイリオ" panose="020B0604030504040204" pitchFamily="50" charset="-128"/>
              </a:rPr>
              <a:t>Excel</a:t>
            </a:r>
            <a:r>
              <a:rPr lang="ja-JP" altLang="en-US" sz="1100" dirty="0">
                <a:solidFill>
                  <a:schemeClr val="bg1"/>
                </a:solidFill>
                <a:latin typeface="メイリオ" panose="020B0604030504040204" pitchFamily="50" charset="-128"/>
                <a:ea typeface="メイリオ" panose="020B0604030504040204" pitchFamily="50" charset="-128"/>
              </a:rPr>
              <a:t>が生成されます</a:t>
            </a:r>
            <a:endParaRPr lang="en-US" altLang="ja-JP" sz="1100" dirty="0">
              <a:solidFill>
                <a:schemeClr val="bg1"/>
              </a:solidFill>
              <a:latin typeface="+mn-ea"/>
            </a:endParaRPr>
          </a:p>
        </p:txBody>
      </p:sp>
      <p:sp>
        <p:nvSpPr>
          <p:cNvPr id="12" name="タイトル 3">
            <a:extLst>
              <a:ext uri="{FF2B5EF4-FFF2-40B4-BE49-F238E27FC236}">
                <a16:creationId xmlns:a16="http://schemas.microsoft.com/office/drawing/2014/main" id="{9DFBE00C-ED30-4239-A602-972EA71E9C71}"/>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4.</a:t>
            </a:r>
            <a:r>
              <a:rPr lang="ja-JP" altLang="en-US" sz="1800">
                <a:latin typeface="+mn-ea"/>
                <a:ea typeface="+mn-ea"/>
              </a:rPr>
              <a:t>ベトナム</a:t>
            </a:r>
            <a:r>
              <a:rPr lang="ja-JP" sz="1800">
                <a:ea typeface="+mj-lt"/>
                <a:cs typeface="+mj-lt"/>
              </a:rPr>
              <a:t>税制対応</a:t>
            </a:r>
            <a:r>
              <a:rPr lang="ja-JP" altLang="en-US" sz="1800">
                <a:latin typeface="+mn-ea"/>
                <a:ea typeface="+mn-ea"/>
              </a:rPr>
              <a:t>申告書の出力対応</a:t>
            </a:r>
          </a:p>
        </p:txBody>
      </p:sp>
    </p:spTree>
    <p:extLst>
      <p:ext uri="{BB962C8B-B14F-4D97-AF65-F5344CB8AC3E}">
        <p14:creationId xmlns:p14="http://schemas.microsoft.com/office/powerpoint/2010/main" val="131814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2247"/>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8" name="図 17"/>
          <p:cNvPicPr>
            <a:picLocks noChangeAspect="1"/>
          </p:cNvPicPr>
          <p:nvPr/>
        </p:nvPicPr>
        <p:blipFill>
          <a:blip r:embed="rId2"/>
          <a:stretch>
            <a:fillRect/>
          </a:stretch>
        </p:blipFill>
        <p:spPr>
          <a:xfrm>
            <a:off x="431540" y="1220275"/>
            <a:ext cx="4276191" cy="2647619"/>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ベトナム版付加価値税申告書（</a:t>
            </a:r>
            <a:r>
              <a:rPr lang="en-US" altLang="ja-JP" sz="1400" b="1" dirty="0">
                <a:solidFill>
                  <a:schemeClr val="tx2"/>
                </a:solidFill>
              </a:rPr>
              <a:t>GTGT</a:t>
            </a:r>
            <a:r>
              <a:rPr lang="ja-JP" altLang="en-US" sz="1400" b="1" dirty="0">
                <a:solidFill>
                  <a:schemeClr val="tx2"/>
                </a:solidFill>
              </a:rPr>
              <a:t>申告書）</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20" name="図 19"/>
          <p:cNvPicPr>
            <a:picLocks noChangeAspect="1"/>
          </p:cNvPicPr>
          <p:nvPr/>
        </p:nvPicPr>
        <p:blipFill>
          <a:blip r:embed="rId3"/>
          <a:stretch>
            <a:fillRect/>
          </a:stretch>
        </p:blipFill>
        <p:spPr>
          <a:xfrm>
            <a:off x="5292080" y="3551770"/>
            <a:ext cx="3423740" cy="1187630"/>
          </a:xfrm>
          <a:prstGeom prst="rect">
            <a:avLst/>
          </a:prstGeom>
        </p:spPr>
      </p:pic>
      <p:sp>
        <p:nvSpPr>
          <p:cNvPr id="11" name="線吹き出し 2 (枠付き) 10"/>
          <p:cNvSpPr/>
          <p:nvPr/>
        </p:nvSpPr>
        <p:spPr>
          <a:xfrm>
            <a:off x="647564" y="4032980"/>
            <a:ext cx="5043193" cy="601001"/>
          </a:xfrm>
          <a:prstGeom prst="borderCallout2">
            <a:avLst>
              <a:gd name="adj1" fmla="val 24081"/>
              <a:gd name="adj2" fmla="val -27"/>
              <a:gd name="adj3" fmla="val 15325"/>
              <a:gd name="adj4" fmla="val -2287"/>
              <a:gd name="adj5" fmla="val -4415"/>
              <a:gd name="adj6" fmla="val -2415"/>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solidFill>
                <a:latin typeface="メイリオ" panose="020B0604030504040204" pitchFamily="50" charset="-128"/>
                <a:ea typeface="メイリオ" panose="020B0604030504040204" pitchFamily="50" charset="-128"/>
              </a:rPr>
              <a:t>【Linkage data】:</a:t>
            </a:r>
            <a:r>
              <a:rPr lang="en-US" altLang="ja-JP" sz="1100" dirty="0">
                <a:solidFill>
                  <a:schemeClr val="bg1"/>
                </a:solidFill>
                <a:latin typeface="+mn-ea"/>
              </a:rPr>
              <a:t> </a:t>
            </a:r>
            <a:r>
              <a:rPr lang="ja-JP" altLang="en-US" sz="1100" dirty="0">
                <a:solidFill>
                  <a:schemeClr val="bg1"/>
                </a:solidFill>
                <a:latin typeface="+mn-ea"/>
              </a:rPr>
              <a:t>「</a:t>
            </a:r>
            <a:r>
              <a:rPr lang="en-US" altLang="ja-JP" sz="1100" dirty="0" err="1">
                <a:solidFill>
                  <a:schemeClr val="bg1"/>
                </a:solidFill>
                <a:latin typeface="+mn-ea"/>
              </a:rPr>
              <a:t>GTGT_List</a:t>
            </a:r>
            <a:r>
              <a:rPr lang="ja-JP" altLang="en-US" sz="1100" dirty="0">
                <a:solidFill>
                  <a:schemeClr val="bg1"/>
                </a:solidFill>
                <a:latin typeface="+mn-ea"/>
              </a:rPr>
              <a:t>」シートを集計し「</a:t>
            </a:r>
            <a:r>
              <a:rPr lang="en-US" altLang="ja-JP" sz="1100" dirty="0" err="1">
                <a:solidFill>
                  <a:schemeClr val="bg1"/>
                </a:solidFill>
                <a:latin typeface="+mn-ea"/>
              </a:rPr>
              <a:t>Tờ</a:t>
            </a:r>
            <a:r>
              <a:rPr lang="en-US" altLang="ja-JP" sz="1100" dirty="0">
                <a:solidFill>
                  <a:schemeClr val="bg1"/>
                </a:solidFill>
                <a:latin typeface="+mn-ea"/>
              </a:rPr>
              <a:t> </a:t>
            </a:r>
            <a:r>
              <a:rPr lang="en-US" altLang="ja-JP" sz="1100" dirty="0" err="1">
                <a:solidFill>
                  <a:schemeClr val="bg1"/>
                </a:solidFill>
                <a:latin typeface="+mn-ea"/>
              </a:rPr>
              <a:t>khai</a:t>
            </a:r>
            <a:r>
              <a:rPr lang="ja-JP" altLang="en-US" sz="1100" dirty="0">
                <a:solidFill>
                  <a:schemeClr val="bg1"/>
                </a:solidFill>
                <a:latin typeface="+mn-ea"/>
              </a:rPr>
              <a:t>」シートに反映</a:t>
            </a:r>
            <a:endParaRPr lang="en-US" altLang="ja-JP" sz="1100" dirty="0">
              <a:solidFill>
                <a:schemeClr val="bg1"/>
              </a:solidFill>
              <a:latin typeface="+mn-ea"/>
            </a:endParaRPr>
          </a:p>
          <a:p>
            <a:r>
              <a:rPr lang="en-US" altLang="ja-JP" sz="1100" dirty="0">
                <a:solidFill>
                  <a:schemeClr val="bg1"/>
                </a:solidFill>
                <a:latin typeface="+mn-ea"/>
              </a:rPr>
              <a:t>【Change </a:t>
            </a:r>
            <a:r>
              <a:rPr lang="en-US" altLang="ja-JP" sz="1100" dirty="0" err="1">
                <a:solidFill>
                  <a:schemeClr val="bg1"/>
                </a:solidFill>
                <a:latin typeface="+mn-ea"/>
              </a:rPr>
              <a:t>outeput</a:t>
            </a:r>
            <a:r>
              <a:rPr lang="en-US" altLang="ja-JP" sz="1100" dirty="0">
                <a:solidFill>
                  <a:schemeClr val="bg1"/>
                </a:solidFill>
                <a:latin typeface="+mn-ea"/>
              </a:rPr>
              <a:t>】</a:t>
            </a:r>
            <a:r>
              <a:rPr lang="ja-JP" altLang="en-US" sz="1100" dirty="0">
                <a:solidFill>
                  <a:schemeClr val="bg1"/>
                </a:solidFill>
                <a:latin typeface="+mn-ea"/>
              </a:rPr>
              <a:t>：</a:t>
            </a:r>
            <a:r>
              <a:rPr lang="en-US" altLang="ja-JP" sz="1100" dirty="0">
                <a:solidFill>
                  <a:schemeClr val="bg1"/>
                </a:solidFill>
                <a:latin typeface="+mn-ea"/>
              </a:rPr>
              <a:t>.xml</a:t>
            </a:r>
            <a:r>
              <a:rPr lang="ja-JP" altLang="en-US" sz="1100" dirty="0">
                <a:solidFill>
                  <a:schemeClr val="bg1"/>
                </a:solidFill>
                <a:latin typeface="+mn-ea"/>
              </a:rPr>
              <a:t>ファイルの出力先を変更</a:t>
            </a:r>
            <a:endParaRPr lang="en-US" altLang="ja-JP" sz="1100" dirty="0">
              <a:solidFill>
                <a:schemeClr val="bg1"/>
              </a:solidFill>
              <a:latin typeface="+mn-ea"/>
            </a:endParaRPr>
          </a:p>
          <a:p>
            <a:r>
              <a:rPr lang="en-US" altLang="ja-JP" sz="1100" dirty="0">
                <a:solidFill>
                  <a:schemeClr val="bg1"/>
                </a:solidFill>
                <a:latin typeface="+mn-ea"/>
              </a:rPr>
              <a:t>【Output XML】</a:t>
            </a:r>
            <a:r>
              <a:rPr lang="ja-JP" altLang="en-US" sz="1100" dirty="0">
                <a:solidFill>
                  <a:schemeClr val="bg1"/>
                </a:solidFill>
                <a:latin typeface="+mn-ea"/>
              </a:rPr>
              <a:t>：</a:t>
            </a:r>
            <a:r>
              <a:rPr lang="en-US" altLang="ja-JP" sz="1100" dirty="0">
                <a:solidFill>
                  <a:schemeClr val="bg1"/>
                </a:solidFill>
                <a:latin typeface="+mn-ea"/>
              </a:rPr>
              <a:t> .xml</a:t>
            </a:r>
            <a:r>
              <a:rPr lang="ja-JP" altLang="en-US" sz="1100" dirty="0">
                <a:solidFill>
                  <a:schemeClr val="bg1"/>
                </a:solidFill>
                <a:latin typeface="+mn-ea"/>
              </a:rPr>
              <a:t>ファイルを出力</a:t>
            </a:r>
            <a:endParaRPr lang="en-US" altLang="ja-JP" sz="1100" dirty="0">
              <a:solidFill>
                <a:schemeClr val="bg1"/>
              </a:solidFill>
              <a:latin typeface="+mn-ea"/>
            </a:endParaRPr>
          </a:p>
        </p:txBody>
      </p:sp>
      <p:pic>
        <p:nvPicPr>
          <p:cNvPr id="19" name="図 18"/>
          <p:cNvPicPr>
            <a:picLocks noChangeAspect="1"/>
          </p:cNvPicPr>
          <p:nvPr/>
        </p:nvPicPr>
        <p:blipFill>
          <a:blip r:embed="rId4"/>
          <a:stretch>
            <a:fillRect/>
          </a:stretch>
        </p:blipFill>
        <p:spPr>
          <a:xfrm>
            <a:off x="4931862" y="1226597"/>
            <a:ext cx="3715560" cy="2588775"/>
          </a:xfrm>
          <a:prstGeom prst="rect">
            <a:avLst/>
          </a:prstGeom>
        </p:spPr>
      </p:pic>
      <p:sp>
        <p:nvSpPr>
          <p:cNvPr id="4" name="タイトル 3">
            <a:extLst>
              <a:ext uri="{FF2B5EF4-FFF2-40B4-BE49-F238E27FC236}">
                <a16:creationId xmlns:a16="http://schemas.microsoft.com/office/drawing/2014/main" id="{4EAFA708-4420-457E-88D9-3514646AB1ED}"/>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4.</a:t>
            </a:r>
            <a:r>
              <a:rPr lang="ja-JP" altLang="en-US" sz="1800">
                <a:latin typeface="+mn-ea"/>
                <a:ea typeface="+mn-ea"/>
              </a:rPr>
              <a:t>ベトナム</a:t>
            </a:r>
            <a:r>
              <a:rPr lang="ja-JP" sz="1800">
                <a:ea typeface="+mj-lt"/>
                <a:cs typeface="+mj-lt"/>
              </a:rPr>
              <a:t>税制対応</a:t>
            </a:r>
            <a:r>
              <a:rPr lang="ja-JP" altLang="en-US" sz="1800">
                <a:latin typeface="+mn-ea"/>
                <a:ea typeface="+mn-ea"/>
              </a:rPr>
              <a:t>申告書の出力対応</a:t>
            </a:r>
          </a:p>
        </p:txBody>
      </p:sp>
    </p:spTree>
    <p:extLst>
      <p:ext uri="{BB962C8B-B14F-4D97-AF65-F5344CB8AC3E}">
        <p14:creationId xmlns:p14="http://schemas.microsoft.com/office/powerpoint/2010/main" val="264866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49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ベトナム版財務諸表申告書（</a:t>
            </a:r>
            <a:r>
              <a:rPr lang="en-US" altLang="ja-JP" sz="1400" b="1" dirty="0">
                <a:solidFill>
                  <a:schemeClr val="tx2"/>
                </a:solidFill>
              </a:rPr>
              <a:t>BCTC</a:t>
            </a:r>
            <a:r>
              <a:rPr lang="ja-JP" altLang="en-US" sz="1400" b="1" dirty="0">
                <a:solidFill>
                  <a:schemeClr val="tx2"/>
                </a:solidFill>
              </a:rPr>
              <a:t>申告書）</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3" name="図 12"/>
          <p:cNvPicPr>
            <a:picLocks noChangeAspect="1"/>
          </p:cNvPicPr>
          <p:nvPr/>
        </p:nvPicPr>
        <p:blipFill>
          <a:blip r:embed="rId2"/>
          <a:stretch>
            <a:fillRect/>
          </a:stretch>
        </p:blipFill>
        <p:spPr>
          <a:xfrm>
            <a:off x="5057085" y="2568249"/>
            <a:ext cx="3460355" cy="1200331"/>
          </a:xfrm>
          <a:prstGeom prst="rect">
            <a:avLst/>
          </a:prstGeom>
        </p:spPr>
      </p:pic>
      <p:pic>
        <p:nvPicPr>
          <p:cNvPr id="11" name="図 10"/>
          <p:cNvPicPr>
            <a:picLocks noChangeAspect="1"/>
          </p:cNvPicPr>
          <p:nvPr/>
        </p:nvPicPr>
        <p:blipFill>
          <a:blip r:embed="rId3"/>
          <a:stretch>
            <a:fillRect/>
          </a:stretch>
        </p:blipFill>
        <p:spPr>
          <a:xfrm>
            <a:off x="459790" y="1239602"/>
            <a:ext cx="4120419" cy="3196644"/>
          </a:xfrm>
          <a:prstGeom prst="rect">
            <a:avLst/>
          </a:prstGeom>
        </p:spPr>
      </p:pic>
      <p:sp>
        <p:nvSpPr>
          <p:cNvPr id="10" name="線吹き出し 2 (枠付き) 9"/>
          <p:cNvSpPr/>
          <p:nvPr/>
        </p:nvSpPr>
        <p:spPr>
          <a:xfrm>
            <a:off x="1403648" y="3911725"/>
            <a:ext cx="7380352" cy="820265"/>
          </a:xfrm>
          <a:prstGeom prst="borderCallout2">
            <a:avLst>
              <a:gd name="adj1" fmla="val 24081"/>
              <a:gd name="adj2" fmla="val -27"/>
              <a:gd name="adj3" fmla="val 15325"/>
              <a:gd name="adj4" fmla="val -2287"/>
              <a:gd name="adj5" fmla="val -4415"/>
              <a:gd name="adj6" fmla="val -2415"/>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solidFill>
                <a:latin typeface="メイリオ" panose="020B0604030504040204" pitchFamily="50" charset="-128"/>
                <a:ea typeface="メイリオ" panose="020B0604030504040204" pitchFamily="50" charset="-128"/>
              </a:rPr>
              <a:t>【Linkage data】:</a:t>
            </a:r>
            <a:r>
              <a:rPr lang="ja-JP" altLang="en-US" sz="1100" dirty="0">
                <a:solidFill>
                  <a:schemeClr val="bg1"/>
                </a:solidFill>
                <a:latin typeface="+mn-ea"/>
              </a:rPr>
              <a:t>「</a:t>
            </a:r>
            <a:r>
              <a:rPr lang="en-US" altLang="ja-JP" sz="1100" dirty="0">
                <a:solidFill>
                  <a:schemeClr val="bg1"/>
                </a:solidFill>
                <a:latin typeface="+mn-ea"/>
              </a:rPr>
              <a:t>Voucher List</a:t>
            </a:r>
            <a:r>
              <a:rPr lang="ja-JP" altLang="en-US" sz="1100" dirty="0">
                <a:solidFill>
                  <a:schemeClr val="bg1"/>
                </a:solidFill>
                <a:latin typeface="+mn-ea"/>
              </a:rPr>
              <a:t>」シートを集計し</a:t>
            </a:r>
            <a:endParaRPr lang="en-US" altLang="ja-JP" sz="1100" dirty="0">
              <a:solidFill>
                <a:schemeClr val="bg1"/>
              </a:solidFill>
              <a:latin typeface="+mn-ea"/>
            </a:endParaRPr>
          </a:p>
          <a:p>
            <a:r>
              <a:rPr lang="en-US" altLang="ja-JP" sz="1100" dirty="0">
                <a:solidFill>
                  <a:schemeClr val="bg1"/>
                </a:solidFill>
                <a:latin typeface="+mn-ea"/>
              </a:rPr>
              <a:t>                          </a:t>
            </a:r>
            <a:r>
              <a:rPr lang="ja-JP" altLang="en-US" sz="1100" dirty="0">
                <a:solidFill>
                  <a:schemeClr val="bg1"/>
                </a:solidFill>
                <a:latin typeface="+mn-ea"/>
              </a:rPr>
              <a:t>「</a:t>
            </a:r>
            <a:r>
              <a:rPr lang="en-US" altLang="ja-JP" sz="1100" dirty="0">
                <a:solidFill>
                  <a:schemeClr val="bg1"/>
                </a:solidFill>
                <a:latin typeface="+mn-ea"/>
              </a:rPr>
              <a:t>CĐKT</a:t>
            </a:r>
            <a:r>
              <a:rPr lang="ja-JP" altLang="en-US" sz="1100" dirty="0">
                <a:solidFill>
                  <a:schemeClr val="bg1"/>
                </a:solidFill>
                <a:latin typeface="+mn-ea"/>
              </a:rPr>
              <a:t>」シート（</a:t>
            </a:r>
            <a:r>
              <a:rPr lang="en-US" altLang="ja-JP" sz="1100" dirty="0">
                <a:solidFill>
                  <a:schemeClr val="bg1"/>
                </a:solidFill>
                <a:latin typeface="+mn-ea"/>
              </a:rPr>
              <a:t>BS</a:t>
            </a:r>
            <a:r>
              <a:rPr lang="ja-JP" altLang="en-US" sz="1100" dirty="0">
                <a:solidFill>
                  <a:schemeClr val="bg1"/>
                </a:solidFill>
                <a:latin typeface="+mn-ea"/>
              </a:rPr>
              <a:t>）、「</a:t>
            </a:r>
            <a:r>
              <a:rPr lang="en-US" altLang="ja-JP" sz="1100" dirty="0">
                <a:solidFill>
                  <a:schemeClr val="bg1"/>
                </a:solidFill>
                <a:latin typeface="+mn-ea"/>
              </a:rPr>
              <a:t>KQHĐSXKD</a:t>
            </a:r>
            <a:r>
              <a:rPr lang="ja-JP" altLang="en-US" sz="1100" dirty="0">
                <a:solidFill>
                  <a:schemeClr val="bg1"/>
                </a:solidFill>
                <a:latin typeface="+mn-ea"/>
              </a:rPr>
              <a:t>」シート（</a:t>
            </a:r>
            <a:r>
              <a:rPr lang="en-US" altLang="ja-JP" sz="1100" dirty="0">
                <a:solidFill>
                  <a:schemeClr val="bg1"/>
                </a:solidFill>
                <a:latin typeface="+mn-ea"/>
              </a:rPr>
              <a:t>PL</a:t>
            </a:r>
            <a:r>
              <a:rPr lang="ja-JP" altLang="en-US" sz="1100" dirty="0">
                <a:solidFill>
                  <a:schemeClr val="bg1"/>
                </a:solidFill>
                <a:latin typeface="+mn-ea"/>
              </a:rPr>
              <a:t>）、「</a:t>
            </a:r>
            <a:r>
              <a:rPr lang="en-US" altLang="ja-JP" sz="1100" dirty="0">
                <a:solidFill>
                  <a:schemeClr val="bg1"/>
                </a:solidFill>
                <a:latin typeface="+mn-ea"/>
              </a:rPr>
              <a:t>LCTTGT</a:t>
            </a:r>
            <a:r>
              <a:rPr lang="ja-JP" altLang="en-US" sz="1100" dirty="0">
                <a:solidFill>
                  <a:schemeClr val="bg1"/>
                </a:solidFill>
                <a:latin typeface="+mn-ea"/>
              </a:rPr>
              <a:t>」シート（</a:t>
            </a:r>
            <a:r>
              <a:rPr lang="en-US" altLang="ja-JP" sz="1100" dirty="0">
                <a:solidFill>
                  <a:schemeClr val="bg1"/>
                </a:solidFill>
                <a:latin typeface="+mn-ea"/>
              </a:rPr>
              <a:t>CF</a:t>
            </a:r>
            <a:r>
              <a:rPr lang="ja-JP" altLang="en-US" sz="1100" dirty="0">
                <a:solidFill>
                  <a:schemeClr val="bg1"/>
                </a:solidFill>
                <a:latin typeface="+mn-ea"/>
              </a:rPr>
              <a:t>）に反映</a:t>
            </a:r>
            <a:endParaRPr lang="en-US" altLang="ja-JP" sz="1100" dirty="0">
              <a:solidFill>
                <a:schemeClr val="bg1"/>
              </a:solidFill>
              <a:latin typeface="+mn-ea"/>
            </a:endParaRPr>
          </a:p>
          <a:p>
            <a:r>
              <a:rPr lang="en-US" altLang="ja-JP" sz="1100" dirty="0">
                <a:solidFill>
                  <a:schemeClr val="bg1"/>
                </a:solidFill>
                <a:latin typeface="+mn-ea"/>
              </a:rPr>
              <a:t>【Change </a:t>
            </a:r>
            <a:r>
              <a:rPr lang="en-US" altLang="ja-JP" sz="1100" dirty="0" err="1">
                <a:solidFill>
                  <a:schemeClr val="bg1"/>
                </a:solidFill>
                <a:latin typeface="+mn-ea"/>
              </a:rPr>
              <a:t>outeput</a:t>
            </a:r>
            <a:r>
              <a:rPr lang="en-US" altLang="ja-JP" sz="1100" dirty="0">
                <a:solidFill>
                  <a:schemeClr val="bg1"/>
                </a:solidFill>
                <a:latin typeface="+mn-ea"/>
              </a:rPr>
              <a:t>】</a:t>
            </a:r>
            <a:r>
              <a:rPr lang="ja-JP" altLang="en-US" sz="1100" dirty="0">
                <a:solidFill>
                  <a:schemeClr val="bg1"/>
                </a:solidFill>
                <a:latin typeface="+mn-ea"/>
              </a:rPr>
              <a:t>：</a:t>
            </a:r>
            <a:r>
              <a:rPr lang="en-US" altLang="ja-JP" sz="1100" dirty="0">
                <a:solidFill>
                  <a:schemeClr val="bg1"/>
                </a:solidFill>
                <a:latin typeface="+mn-ea"/>
              </a:rPr>
              <a:t>.xml</a:t>
            </a:r>
            <a:r>
              <a:rPr lang="ja-JP" altLang="en-US" sz="1100" dirty="0">
                <a:solidFill>
                  <a:schemeClr val="bg1"/>
                </a:solidFill>
                <a:latin typeface="+mn-ea"/>
              </a:rPr>
              <a:t>ファイルの出力先を変更</a:t>
            </a:r>
            <a:endParaRPr lang="en-US" altLang="ja-JP" sz="1100" dirty="0">
              <a:solidFill>
                <a:schemeClr val="bg1"/>
              </a:solidFill>
              <a:latin typeface="+mn-ea"/>
            </a:endParaRPr>
          </a:p>
          <a:p>
            <a:r>
              <a:rPr lang="en-US" altLang="ja-JP" sz="1100" dirty="0">
                <a:solidFill>
                  <a:schemeClr val="bg1"/>
                </a:solidFill>
                <a:latin typeface="+mn-ea"/>
              </a:rPr>
              <a:t>【Output XML】</a:t>
            </a:r>
            <a:r>
              <a:rPr lang="ja-JP" altLang="en-US" sz="1100" dirty="0">
                <a:solidFill>
                  <a:schemeClr val="bg1"/>
                </a:solidFill>
                <a:latin typeface="+mn-ea"/>
              </a:rPr>
              <a:t>：</a:t>
            </a:r>
            <a:r>
              <a:rPr lang="en-US" altLang="ja-JP" sz="1100" dirty="0">
                <a:solidFill>
                  <a:schemeClr val="bg1"/>
                </a:solidFill>
                <a:latin typeface="+mn-ea"/>
              </a:rPr>
              <a:t>.xml</a:t>
            </a:r>
            <a:r>
              <a:rPr lang="ja-JP" altLang="en-US" sz="1100" dirty="0">
                <a:solidFill>
                  <a:schemeClr val="bg1"/>
                </a:solidFill>
                <a:latin typeface="+mn-ea"/>
              </a:rPr>
              <a:t>ファイルを出力</a:t>
            </a:r>
            <a:endParaRPr lang="en-US" altLang="ja-JP" sz="1100" dirty="0">
              <a:solidFill>
                <a:schemeClr val="bg1"/>
              </a:solidFill>
              <a:latin typeface="+mn-ea"/>
            </a:endParaRPr>
          </a:p>
        </p:txBody>
      </p:sp>
      <p:sp>
        <p:nvSpPr>
          <p:cNvPr id="4" name="タイトル 3">
            <a:extLst>
              <a:ext uri="{FF2B5EF4-FFF2-40B4-BE49-F238E27FC236}">
                <a16:creationId xmlns:a16="http://schemas.microsoft.com/office/drawing/2014/main" id="{E6E210DA-BFD4-462C-BA3A-316D14CBD802}"/>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4.</a:t>
            </a:r>
            <a:r>
              <a:rPr lang="ja-JP" altLang="en-US" sz="1800">
                <a:latin typeface="+mn-ea"/>
                <a:ea typeface="+mn-ea"/>
              </a:rPr>
              <a:t>ベトナム</a:t>
            </a:r>
            <a:r>
              <a:rPr lang="ja-JP" sz="1800">
                <a:ea typeface="+mj-lt"/>
                <a:cs typeface="+mj-lt"/>
              </a:rPr>
              <a:t>税制対応</a:t>
            </a:r>
            <a:r>
              <a:rPr lang="ja-JP" altLang="en-US" sz="1800">
                <a:latin typeface="+mn-ea"/>
                <a:ea typeface="+mn-ea"/>
              </a:rPr>
              <a:t>申告書の出力対応</a:t>
            </a:r>
          </a:p>
        </p:txBody>
      </p:sp>
    </p:spTree>
    <p:extLst>
      <p:ext uri="{BB962C8B-B14F-4D97-AF65-F5344CB8AC3E}">
        <p14:creationId xmlns:p14="http://schemas.microsoft.com/office/powerpoint/2010/main" val="3161623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a:solidFill>
                  <a:schemeClr val="bg1"/>
                </a:solidFill>
              </a:rPr>
              <a:t>©SuperStream Inc. All rights reserved.</a:t>
            </a:r>
            <a:endParaRPr lang="ja-JP" altLang="en-US" dirty="0"/>
          </a:p>
        </p:txBody>
      </p:sp>
      <p:sp>
        <p:nvSpPr>
          <p:cNvPr id="15" name="テキスト プレースホルダー 2"/>
          <p:cNvSpPr>
            <a:spLocks noGrp="1"/>
          </p:cNvSpPr>
          <p:nvPr>
            <p:ph type="body" sz="quarter" idx="14"/>
          </p:nvPr>
        </p:nvSpPr>
        <p:spPr>
          <a:xfrm>
            <a:off x="4932040" y="627534"/>
            <a:ext cx="3996444" cy="4032448"/>
          </a:xfrm>
        </p:spPr>
        <p:txBody>
          <a:bodyPr/>
          <a:lstStyle/>
          <a:p>
            <a:pPr>
              <a:lnSpc>
                <a:spcPct val="150000"/>
              </a:lnSpc>
              <a:spcAft>
                <a:spcPts val="400"/>
              </a:spcAft>
            </a:pPr>
            <a:r>
              <a:rPr lang="en-US" altLang="ja-JP" dirty="0" err="1"/>
              <a:t>SuperStream</a:t>
            </a:r>
            <a:r>
              <a:rPr lang="en-US" altLang="ja-JP" dirty="0"/>
              <a:t>-NX 2021-06-01 </a:t>
            </a:r>
            <a:r>
              <a:rPr lang="ja-JP" altLang="en-US" dirty="0"/>
              <a:t>（統合会計）</a:t>
            </a:r>
            <a:endParaRPr lang="en-US" altLang="ja-JP" dirty="0"/>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00000"/>
              </a:lnSpc>
              <a:spcAft>
                <a:spcPts val="400"/>
              </a:spcAft>
            </a:pPr>
            <a:endParaRPr lang="en-US" altLang="ja-JP" b="0" dirty="0">
              <a:solidFill>
                <a:schemeClr val="accent1">
                  <a:lumMod val="60000"/>
                  <a:lumOff val="40000"/>
                </a:schemeClr>
              </a:solidFill>
            </a:endParaRPr>
          </a:p>
          <a:p>
            <a:pPr lvl="0">
              <a:lnSpc>
                <a:spcPct val="100000"/>
              </a:lnSpc>
            </a:pPr>
            <a:r>
              <a:rPr lang="en-US" altLang="ja-JP" sz="1200" dirty="0">
                <a:solidFill>
                  <a:prstClr val="white"/>
                </a:solidFill>
              </a:rPr>
              <a:t>17.</a:t>
            </a:r>
            <a:r>
              <a:rPr lang="ja-JP" altLang="en-US" sz="1200" dirty="0">
                <a:solidFill>
                  <a:prstClr val="white"/>
                </a:solidFill>
              </a:rPr>
              <a:t>押印欄への承認情報出力対応</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18.</a:t>
            </a:r>
            <a:r>
              <a:rPr lang="zh-TW" altLang="en-US" sz="1200" dirty="0">
                <a:solidFill>
                  <a:prstClr val="white"/>
                </a:solidFill>
              </a:rPr>
              <a:t>源泉税自動計算対応</a:t>
            </a:r>
            <a:endParaRPr lang="en-US" altLang="zh-TW" sz="1200" dirty="0">
              <a:solidFill>
                <a:prstClr val="white"/>
              </a:solidFill>
            </a:endParaRPr>
          </a:p>
          <a:p>
            <a:pPr lvl="0">
              <a:lnSpc>
                <a:spcPct val="100000"/>
              </a:lnSpc>
            </a:pPr>
            <a:endParaRPr lang="en-US" altLang="ja-JP" sz="1200" dirty="0">
              <a:solidFill>
                <a:prstClr val="white"/>
              </a:solidFill>
            </a:endParaRPr>
          </a:p>
          <a:p>
            <a:pPr>
              <a:lnSpc>
                <a:spcPct val="100000"/>
              </a:lnSpc>
            </a:pPr>
            <a:r>
              <a:rPr lang="en-US" altLang="ja-JP" sz="1200" dirty="0"/>
              <a:t>19.</a:t>
            </a:r>
            <a:r>
              <a:rPr lang="ja-JP" altLang="en-US" sz="1200" dirty="0"/>
              <a:t>Ｃ／Ｆ直接法の対応</a:t>
            </a:r>
            <a:endParaRPr lang="en-US" altLang="ja-JP" sz="1200" dirty="0"/>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20.</a:t>
            </a:r>
            <a:r>
              <a:rPr lang="ja-JP" altLang="en-US" sz="1200" dirty="0">
                <a:solidFill>
                  <a:prstClr val="white"/>
                </a:solidFill>
              </a:rPr>
              <a:t>部門別科目セキュリティ対応</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21.</a:t>
            </a:r>
            <a:r>
              <a:rPr lang="zh-TW" altLang="en-US" sz="1200" dirty="0">
                <a:solidFill>
                  <a:prstClr val="white"/>
                </a:solidFill>
              </a:rPr>
              <a:t>伝票即印刷対応（支払伝票、債務計上伝票）</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22.</a:t>
            </a:r>
            <a:r>
              <a:rPr lang="ja-JP" altLang="en-US" sz="1200" dirty="0">
                <a:solidFill>
                  <a:prstClr val="white"/>
                </a:solidFill>
              </a:rPr>
              <a:t>振込情報コード接頭辞の自動インクリメント対応</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23.</a:t>
            </a:r>
            <a:r>
              <a:rPr lang="ja-JP" altLang="en-US" sz="1200" dirty="0">
                <a:solidFill>
                  <a:prstClr val="white"/>
                </a:solidFill>
              </a:rPr>
              <a:t>経費仮払精算入力画面の改善対応</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24.</a:t>
            </a:r>
            <a:r>
              <a:rPr lang="ja-JP" altLang="en-US" sz="1200" dirty="0">
                <a:solidFill>
                  <a:prstClr val="white"/>
                </a:solidFill>
              </a:rPr>
              <a:t>伝票パターン登録画面のレイアウト改善対応</a:t>
            </a:r>
            <a:endParaRPr lang="en-US" altLang="ja-JP" sz="1200" dirty="0">
              <a:solidFill>
                <a:prstClr val="white"/>
              </a:solidFill>
            </a:endParaRPr>
          </a:p>
        </p:txBody>
      </p:sp>
      <p:sp>
        <p:nvSpPr>
          <p:cNvPr id="4" name="テキスト ボックス 3"/>
          <p:cNvSpPr txBox="1"/>
          <p:nvPr/>
        </p:nvSpPr>
        <p:spPr>
          <a:xfrm>
            <a:off x="3959932" y="1743658"/>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
        <p:nvSpPr>
          <p:cNvPr id="5" name="テキスト ボックス 4"/>
          <p:cNvSpPr txBox="1"/>
          <p:nvPr/>
        </p:nvSpPr>
        <p:spPr>
          <a:xfrm>
            <a:off x="3951750" y="3183818"/>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4285193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71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ベトナム版財務諸表申告書（</a:t>
            </a:r>
            <a:r>
              <a:rPr lang="en-US" altLang="ja-JP" sz="1400" b="1" dirty="0">
                <a:solidFill>
                  <a:schemeClr val="tx2"/>
                </a:solidFill>
              </a:rPr>
              <a:t>BCTC</a:t>
            </a:r>
            <a:r>
              <a:rPr lang="ja-JP" altLang="en-US" sz="1400" b="1" dirty="0">
                <a:solidFill>
                  <a:schemeClr val="tx2"/>
                </a:solidFill>
              </a:rPr>
              <a:t>申告書）</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0" name="図 9"/>
          <p:cNvPicPr>
            <a:picLocks noChangeAspect="1"/>
          </p:cNvPicPr>
          <p:nvPr/>
        </p:nvPicPr>
        <p:blipFill>
          <a:blip r:embed="rId2"/>
          <a:stretch>
            <a:fillRect/>
          </a:stretch>
        </p:blipFill>
        <p:spPr>
          <a:xfrm>
            <a:off x="467778" y="1203598"/>
            <a:ext cx="3456384" cy="2672986"/>
          </a:xfrm>
          <a:prstGeom prst="rect">
            <a:avLst/>
          </a:prstGeom>
        </p:spPr>
      </p:pic>
      <p:pic>
        <p:nvPicPr>
          <p:cNvPr id="13" name="図 12"/>
          <p:cNvPicPr>
            <a:picLocks noChangeAspect="1"/>
          </p:cNvPicPr>
          <p:nvPr/>
        </p:nvPicPr>
        <p:blipFill>
          <a:blip r:embed="rId3"/>
          <a:stretch>
            <a:fillRect/>
          </a:stretch>
        </p:blipFill>
        <p:spPr>
          <a:xfrm>
            <a:off x="2411760" y="1922620"/>
            <a:ext cx="3446812" cy="2665583"/>
          </a:xfrm>
          <a:prstGeom prst="rect">
            <a:avLst/>
          </a:prstGeom>
        </p:spPr>
      </p:pic>
      <p:pic>
        <p:nvPicPr>
          <p:cNvPr id="14" name="図 13"/>
          <p:cNvPicPr>
            <a:picLocks noChangeAspect="1"/>
          </p:cNvPicPr>
          <p:nvPr/>
        </p:nvPicPr>
        <p:blipFill>
          <a:blip r:embed="rId4"/>
          <a:stretch>
            <a:fillRect/>
          </a:stretch>
        </p:blipFill>
        <p:spPr>
          <a:xfrm>
            <a:off x="5334870" y="2422377"/>
            <a:ext cx="3414149" cy="2640323"/>
          </a:xfrm>
          <a:prstGeom prst="rect">
            <a:avLst/>
          </a:prstGeom>
        </p:spPr>
      </p:pic>
      <p:sp>
        <p:nvSpPr>
          <p:cNvPr id="4" name="タイトル 3">
            <a:extLst>
              <a:ext uri="{FF2B5EF4-FFF2-40B4-BE49-F238E27FC236}">
                <a16:creationId xmlns:a16="http://schemas.microsoft.com/office/drawing/2014/main" id="{646F69B7-AEF9-4542-8355-D70C632881B3}"/>
              </a:ext>
            </a:extLst>
          </p:cNvPr>
          <p:cNvSpPr txBox="1">
            <a:spLocks/>
          </p:cNvSpPr>
          <p:nvPr/>
        </p:nvSpPr>
        <p:spPr>
          <a:xfrm>
            <a:off x="360000" y="87475"/>
            <a:ext cx="7128324" cy="648072"/>
          </a:xfrm>
          <a:prstGeom prst="rect">
            <a:avLst/>
          </a:prstGeom>
        </p:spPr>
        <p:txBody>
          <a:bodyPr lIns="0" tIns="0" rIns="0" bIns="0" anchor="b" anchorCtr="0"/>
          <a:lstStyle>
            <a:lvl1pPr algn="l" defTabSz="914400" rtl="0" eaLnBrk="1" latinLnBrk="0" hangingPunct="1">
              <a:lnSpc>
                <a:spcPts val="2000"/>
              </a:lnSpc>
              <a:spcBef>
                <a:spcPct val="0"/>
              </a:spcBef>
              <a:buNone/>
              <a:defRPr kumimoji="1" sz="1700" b="1" kern="1200">
                <a:solidFill>
                  <a:schemeClr val="bg1"/>
                </a:solidFill>
                <a:latin typeface="+mj-lt"/>
                <a:ea typeface="+mj-ea"/>
                <a:cs typeface="+mj-cs"/>
              </a:defRPr>
            </a:lvl1p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4.</a:t>
            </a:r>
            <a:r>
              <a:rPr lang="ja-JP" altLang="en-US" sz="1800">
                <a:latin typeface="+mn-ea"/>
                <a:ea typeface="+mn-ea"/>
              </a:rPr>
              <a:t>ベトナム</a:t>
            </a:r>
            <a:r>
              <a:rPr lang="ja-JP" sz="1800">
                <a:ea typeface="+mj-lt"/>
                <a:cs typeface="+mj-lt"/>
              </a:rPr>
              <a:t>税制対応</a:t>
            </a:r>
            <a:r>
              <a:rPr lang="ja-JP" altLang="en-US" sz="1800">
                <a:latin typeface="+mn-ea"/>
                <a:ea typeface="+mn-ea"/>
              </a:rPr>
              <a:t>申告書の出力対応</a:t>
            </a:r>
          </a:p>
        </p:txBody>
      </p:sp>
    </p:spTree>
    <p:extLst>
      <p:ext uri="{BB962C8B-B14F-4D97-AF65-F5344CB8AC3E}">
        <p14:creationId xmlns:p14="http://schemas.microsoft.com/office/powerpoint/2010/main" val="4017434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51</a:t>
            </a:fld>
            <a:endParaRPr kumimoji="1" lang="ja-JP" altLang="en-US" dirty="0"/>
          </a:p>
        </p:txBody>
      </p:sp>
      <p:sp>
        <p:nvSpPr>
          <p:cNvPr id="3" name="テキスト プレースホルダー 2"/>
          <p:cNvSpPr>
            <a:spLocks noGrp="1"/>
          </p:cNvSpPr>
          <p:nvPr>
            <p:ph type="body" sz="quarter" idx="14"/>
          </p:nvPr>
        </p:nvSpPr>
        <p:spPr>
          <a:xfrm>
            <a:off x="360000" y="879562"/>
            <a:ext cx="8424000" cy="352839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ワークフロー承認画面において、次の機能を追加しました</a:t>
            </a:r>
            <a:endParaRPr lang="en-US" altLang="ja-JP" dirty="0">
              <a:solidFill>
                <a:prstClr val="black"/>
              </a:solidFill>
            </a:endParaRPr>
          </a:p>
          <a:p>
            <a:pPr lvl="0">
              <a:lnSpc>
                <a:spcPts val="1900"/>
              </a:lnSpc>
              <a:buClr>
                <a:srgbClr val="F9BE00"/>
              </a:buClr>
            </a:pPr>
            <a:r>
              <a:rPr lang="ja-JP" altLang="en-US" dirty="0">
                <a:solidFill>
                  <a:prstClr val="black"/>
                </a:solidFill>
              </a:rPr>
              <a:t>　①ワークフロー提出後、</a:t>
            </a:r>
            <a:r>
              <a:rPr lang="en-US" altLang="ja-JP" dirty="0">
                <a:solidFill>
                  <a:prstClr val="black"/>
                </a:solidFill>
              </a:rPr>
              <a:t>1</a:t>
            </a:r>
            <a:r>
              <a:rPr lang="ja-JP" altLang="en-US" dirty="0">
                <a:solidFill>
                  <a:prstClr val="black"/>
                </a:solidFill>
              </a:rPr>
              <a:t>度も承認されていない伝票について「提出取下」ができるよう対応しました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「提出取下」を実行した伝票は「未提出」の状態になります</a:t>
            </a:r>
            <a:endParaRPr lang="en-US" altLang="ja-JP" dirty="0">
              <a:solidFill>
                <a:prstClr val="black"/>
              </a:solidFill>
            </a:endParaRPr>
          </a:p>
          <a:p>
            <a:pPr lvl="0">
              <a:lnSpc>
                <a:spcPts val="1900"/>
              </a:lnSpc>
              <a:buClr>
                <a:srgbClr val="F9BE00"/>
              </a:buClr>
            </a:pPr>
            <a:r>
              <a:rPr lang="ja-JP" altLang="en-US" dirty="0">
                <a:solidFill>
                  <a:prstClr val="black"/>
                </a:solidFill>
              </a:rPr>
              <a:t>　　自分が起票した伝票、代理入力権限者が起票した自分の伝票を「提出取下」することができます</a:t>
            </a:r>
            <a:endParaRPr lang="en-US" altLang="ja-JP" dirty="0">
              <a:solidFill>
                <a:prstClr val="black"/>
              </a:solidFill>
            </a:endParaRPr>
          </a:p>
          <a:p>
            <a:pPr lvl="0">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）［伝票提出・承認区分］が「提出なし・承認あり」の伝票を「提出取下」した場合も「未提出」にします　伝票提出の操作が必要になります</a:t>
            </a:r>
            <a:endParaRPr lang="en-US" altLang="ja-JP" sz="900" dirty="0">
              <a:solidFill>
                <a:srgbClr val="FF0000"/>
              </a:solidFill>
            </a:endParaRPr>
          </a:p>
          <a:p>
            <a:pPr lvl="0">
              <a:lnSpc>
                <a:spcPts val="1900"/>
              </a:lnSpc>
              <a:buClr>
                <a:srgbClr val="F9BE00"/>
              </a:buClr>
            </a:pPr>
            <a:r>
              <a:rPr lang="ja-JP" altLang="en-US" dirty="0">
                <a:solidFill>
                  <a:prstClr val="black"/>
                </a:solidFill>
              </a:rPr>
              <a:t>　②差戻伝票を削除できるよう対応しました</a:t>
            </a:r>
            <a:endParaRPr lang="en-US" altLang="ja-JP" dirty="0">
              <a:solidFill>
                <a:prstClr val="black"/>
              </a:solidFill>
            </a:endParaRPr>
          </a:p>
          <a:p>
            <a:pPr>
              <a:lnSpc>
                <a:spcPts val="1900"/>
              </a:lnSpc>
              <a:buClr>
                <a:srgbClr val="F9BE00"/>
              </a:buClr>
            </a:pPr>
            <a:r>
              <a:rPr lang="ja-JP" altLang="en-US" dirty="0">
                <a:solidFill>
                  <a:prstClr val="black"/>
                </a:solidFill>
              </a:rPr>
              <a:t>　　自分が起票した伝票、代理入力権限者が起票した自分の伝票が差戻になった場合に「削除」することができます</a:t>
            </a:r>
            <a:endParaRPr lang="en-US" altLang="ja-JP" dirty="0">
              <a:solidFill>
                <a:prstClr val="black"/>
              </a:solidFill>
            </a:endParaRPr>
          </a:p>
          <a:p>
            <a:pPr lvl="0">
              <a:lnSpc>
                <a:spcPts val="1900"/>
              </a:lnSpc>
              <a:buClr>
                <a:srgbClr val="F9BE00"/>
              </a:buClr>
            </a:pPr>
            <a:r>
              <a:rPr lang="ja-JP" altLang="en-US" dirty="0">
                <a:solidFill>
                  <a:prstClr val="black"/>
                </a:solidFill>
              </a:rPr>
              <a:t>　③承認状態のステータス名称を変更しました</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zh-TW" altLang="en-US" dirty="0">
                <a:solidFill>
                  <a:prstClr val="black"/>
                </a:solidFill>
              </a:rPr>
              <a:t>現行</a:t>
            </a:r>
            <a:r>
              <a:rPr lang="ja-JP" altLang="en-US" dirty="0">
                <a:solidFill>
                  <a:prstClr val="black"/>
                </a:solidFill>
              </a:rPr>
              <a:t>　</a:t>
            </a:r>
            <a:r>
              <a:rPr lang="zh-TW" altLang="en-US" dirty="0">
                <a:solidFill>
                  <a:prstClr val="black"/>
                </a:solidFill>
              </a:rPr>
              <a:t>：</a:t>
            </a:r>
            <a:r>
              <a:rPr lang="ja-JP" altLang="en-US" dirty="0">
                <a:solidFill>
                  <a:prstClr val="black"/>
                </a:solidFill>
              </a:rPr>
              <a:t>「</a:t>
            </a:r>
            <a:r>
              <a:rPr lang="zh-TW" altLang="en-US" dirty="0">
                <a:solidFill>
                  <a:prstClr val="black"/>
                </a:solidFill>
              </a:rPr>
              <a:t>未提出</a:t>
            </a:r>
            <a:r>
              <a:rPr lang="ja-JP" altLang="en-US" dirty="0">
                <a:solidFill>
                  <a:prstClr val="black"/>
                </a:solidFill>
              </a:rPr>
              <a:t>」</a:t>
            </a:r>
            <a:r>
              <a:rPr lang="zh-TW" altLang="en-US" dirty="0">
                <a:solidFill>
                  <a:prstClr val="black"/>
                </a:solidFill>
              </a:rPr>
              <a:t>→</a:t>
            </a:r>
            <a:r>
              <a:rPr lang="ja-JP" altLang="en-US" dirty="0">
                <a:solidFill>
                  <a:prstClr val="black"/>
                </a:solidFill>
              </a:rPr>
              <a:t>「</a:t>
            </a:r>
            <a:r>
              <a:rPr lang="zh-TW" altLang="en-US" dirty="0">
                <a:solidFill>
                  <a:prstClr val="black"/>
                </a:solidFill>
              </a:rPr>
              <a:t>実行中</a:t>
            </a:r>
            <a:r>
              <a:rPr lang="ja-JP" altLang="en-US" dirty="0">
                <a:solidFill>
                  <a:prstClr val="black"/>
                </a:solidFill>
              </a:rPr>
              <a:t>」</a:t>
            </a:r>
            <a:endParaRPr lang="en-US" altLang="zh-TW" dirty="0">
              <a:solidFill>
                <a:prstClr val="black"/>
              </a:solidFill>
            </a:endParaRPr>
          </a:p>
          <a:p>
            <a:pPr lvl="0">
              <a:lnSpc>
                <a:spcPts val="1900"/>
              </a:lnSpc>
              <a:buClr>
                <a:srgbClr val="F9BE00"/>
              </a:buClr>
            </a:pPr>
            <a:r>
              <a:rPr lang="ja-JP" altLang="en-US" dirty="0">
                <a:solidFill>
                  <a:prstClr val="black"/>
                </a:solidFill>
              </a:rPr>
              <a:t>　　変更後</a:t>
            </a:r>
            <a:r>
              <a:rPr lang="zh-TW" altLang="en-US" dirty="0">
                <a:solidFill>
                  <a:prstClr val="black"/>
                </a:solidFill>
              </a:rPr>
              <a:t>：</a:t>
            </a:r>
            <a:r>
              <a:rPr lang="ja-JP" altLang="en-US" dirty="0">
                <a:solidFill>
                  <a:prstClr val="black"/>
                </a:solidFill>
              </a:rPr>
              <a:t>「</a:t>
            </a:r>
            <a:r>
              <a:rPr lang="zh-TW" altLang="en-US" dirty="0">
                <a:solidFill>
                  <a:prstClr val="black"/>
                </a:solidFill>
              </a:rPr>
              <a:t>未提出</a:t>
            </a:r>
            <a:r>
              <a:rPr lang="ja-JP" altLang="en-US" dirty="0">
                <a:solidFill>
                  <a:prstClr val="black"/>
                </a:solidFill>
              </a:rPr>
              <a:t>」</a:t>
            </a:r>
            <a:r>
              <a:rPr lang="zh-TW" altLang="en-US" dirty="0">
                <a:solidFill>
                  <a:prstClr val="black"/>
                </a:solidFill>
              </a:rPr>
              <a:t>→</a:t>
            </a:r>
            <a:r>
              <a:rPr lang="ja-JP" altLang="en-US" dirty="0">
                <a:solidFill>
                  <a:prstClr val="black"/>
                </a:solidFill>
              </a:rPr>
              <a:t>「</a:t>
            </a:r>
            <a:r>
              <a:rPr lang="zh-TW" altLang="en-US" dirty="0">
                <a:solidFill>
                  <a:prstClr val="black"/>
                </a:solidFill>
              </a:rPr>
              <a:t>未承認</a:t>
            </a:r>
            <a:r>
              <a:rPr lang="ja-JP" altLang="en-US" dirty="0">
                <a:solidFill>
                  <a:prstClr val="black"/>
                </a:solidFill>
              </a:rPr>
              <a:t>」（</a:t>
            </a:r>
            <a:r>
              <a:rPr lang="en-US" altLang="ja-JP" dirty="0">
                <a:solidFill>
                  <a:prstClr val="black"/>
                </a:solidFill>
              </a:rPr>
              <a:t>1</a:t>
            </a:r>
            <a:r>
              <a:rPr lang="ja-JP" altLang="en-US" dirty="0">
                <a:solidFill>
                  <a:prstClr val="black"/>
                </a:solidFill>
              </a:rPr>
              <a:t>度も承認されていない状態）</a:t>
            </a:r>
            <a:r>
              <a:rPr lang="zh-TW" altLang="en-US" dirty="0">
                <a:solidFill>
                  <a:prstClr val="black"/>
                </a:solidFill>
              </a:rPr>
              <a:t>→</a:t>
            </a:r>
            <a:r>
              <a:rPr lang="ja-JP" altLang="en-US" dirty="0">
                <a:solidFill>
                  <a:prstClr val="black"/>
                </a:solidFill>
              </a:rPr>
              <a:t>「</a:t>
            </a:r>
            <a:r>
              <a:rPr lang="zh-TW" altLang="en-US" dirty="0">
                <a:solidFill>
                  <a:prstClr val="black"/>
                </a:solidFill>
              </a:rPr>
              <a:t>承認中</a:t>
            </a:r>
            <a:r>
              <a:rPr lang="ja-JP" altLang="en-US" dirty="0">
                <a:solidFill>
                  <a:prstClr val="black"/>
                </a:solidFill>
              </a:rPr>
              <a:t>」（</a:t>
            </a:r>
            <a:r>
              <a:rPr lang="en-US" altLang="ja-JP" dirty="0">
                <a:solidFill>
                  <a:prstClr val="black"/>
                </a:solidFill>
              </a:rPr>
              <a:t>1</a:t>
            </a:r>
            <a:r>
              <a:rPr lang="ja-JP" altLang="en-US" dirty="0">
                <a:solidFill>
                  <a:prstClr val="black"/>
                </a:solidFill>
              </a:rPr>
              <a:t>度以上承認された状態）</a:t>
            </a:r>
            <a:endParaRPr lang="en-US" altLang="zh-TW"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5</a:t>
            </a:r>
            <a:r>
              <a:rPr lang="en-US" altLang="ja-JP" sz="1800" dirty="0">
                <a:solidFill>
                  <a:prstClr val="white"/>
                </a:solidFill>
                <a:latin typeface="+mn-ea"/>
                <a:ea typeface="+mn-ea"/>
              </a:rPr>
              <a:t>.</a:t>
            </a:r>
            <a:r>
              <a:rPr lang="ja-JP" altLang="en-US" sz="1800" dirty="0">
                <a:solidFill>
                  <a:prstClr val="white"/>
                </a:solidFill>
                <a:latin typeface="+mn-ea"/>
                <a:ea typeface="+mn-ea"/>
              </a:rPr>
              <a:t>ワークフロー承認：「提出取下」機能の追加対応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8" name="図 8" descr="散布図&#10;&#10;説明は自動で生成されたものです">
            <a:extLst>
              <a:ext uri="{FF2B5EF4-FFF2-40B4-BE49-F238E27FC236}">
                <a16:creationId xmlns:a16="http://schemas.microsoft.com/office/drawing/2014/main" id="{74246ACB-9C29-4700-9B95-50B35BD760DB}"/>
              </a:ext>
            </a:extLst>
          </p:cNvPr>
          <p:cNvPicPr>
            <a:picLocks noChangeAspect="1"/>
          </p:cNvPicPr>
          <p:nvPr/>
        </p:nvPicPr>
        <p:blipFill>
          <a:blip r:embed="rId2"/>
          <a:stretch>
            <a:fillRect/>
          </a:stretch>
        </p:blipFill>
        <p:spPr>
          <a:xfrm>
            <a:off x="6325160" y="66395"/>
            <a:ext cx="722780" cy="519393"/>
          </a:xfrm>
          <a:prstGeom prst="rect">
            <a:avLst/>
          </a:prstGeom>
        </p:spPr>
      </p:pic>
      <p:sp>
        <p:nvSpPr>
          <p:cNvPr id="7" name="テキスト ボックス 6">
            <a:extLst>
              <a:ext uri="{FF2B5EF4-FFF2-40B4-BE49-F238E27FC236}">
                <a16:creationId xmlns:a16="http://schemas.microsoft.com/office/drawing/2014/main" id="{A94E91D3-651C-4449-A25D-025D1302F431}"/>
              </a:ext>
            </a:extLst>
          </p:cNvPr>
          <p:cNvSpPr txBox="1"/>
          <p:nvPr/>
        </p:nvSpPr>
        <p:spPr>
          <a:xfrm>
            <a:off x="6151802" y="553594"/>
            <a:ext cx="1061464"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認定技術者</a:t>
            </a:r>
            <a:r>
              <a:rPr kumimoji="1" lang="ja-JP" altLang="en-US" sz="1050" b="1">
                <a:solidFill>
                  <a:schemeClr val="bg1"/>
                </a:solidFill>
              </a:rPr>
              <a:t>要望</a:t>
            </a:r>
            <a:endParaRPr lang="ja-JP" altLang="en-US" sz="1050" b="1">
              <a:solidFill>
                <a:schemeClr val="bg1"/>
              </a:solidFill>
            </a:endParaRPr>
          </a:p>
        </p:txBody>
      </p:sp>
    </p:spTree>
    <p:extLst>
      <p:ext uri="{BB962C8B-B14F-4D97-AF65-F5344CB8AC3E}">
        <p14:creationId xmlns:p14="http://schemas.microsoft.com/office/powerpoint/2010/main" val="411419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ワークフロー承認</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5</a:t>
            </a:r>
            <a:r>
              <a:rPr lang="en-US" altLang="ja-JP" sz="1800" dirty="0">
                <a:solidFill>
                  <a:prstClr val="white"/>
                </a:solidFill>
                <a:latin typeface="+mn-ea"/>
              </a:rPr>
              <a:t>.</a:t>
            </a:r>
            <a:r>
              <a:rPr lang="ja-JP" altLang="en-US" sz="1800" dirty="0">
                <a:solidFill>
                  <a:prstClr val="white"/>
                </a:solidFill>
                <a:latin typeface="+mn-ea"/>
              </a:rPr>
              <a:t>ワークフロー承認：「提出取下」機能の追加対応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6" name="図 5"/>
          <p:cNvPicPr>
            <a:picLocks noChangeAspect="1"/>
          </p:cNvPicPr>
          <p:nvPr/>
        </p:nvPicPr>
        <p:blipFill>
          <a:blip r:embed="rId2"/>
          <a:stretch>
            <a:fillRect/>
          </a:stretch>
        </p:blipFill>
        <p:spPr>
          <a:xfrm>
            <a:off x="719572" y="1329958"/>
            <a:ext cx="5852667" cy="3292125"/>
          </a:xfrm>
          <a:prstGeom prst="rect">
            <a:avLst/>
          </a:prstGeom>
        </p:spPr>
      </p:pic>
      <p:sp>
        <p:nvSpPr>
          <p:cNvPr id="10" name="正方形/長方形 9"/>
          <p:cNvSpPr/>
          <p:nvPr/>
        </p:nvSpPr>
        <p:spPr>
          <a:xfrm>
            <a:off x="5511980" y="3688538"/>
            <a:ext cx="521952" cy="143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9" name="線吹き出し 2 (枠付き) 18"/>
          <p:cNvSpPr/>
          <p:nvPr/>
        </p:nvSpPr>
        <p:spPr>
          <a:xfrm>
            <a:off x="1440000" y="2836210"/>
            <a:ext cx="3748760" cy="771102"/>
          </a:xfrm>
          <a:prstGeom prst="borderCallout2">
            <a:avLst>
              <a:gd name="adj1" fmla="val 49005"/>
              <a:gd name="adj2" fmla="val 100485"/>
              <a:gd name="adj3" fmla="val 50202"/>
              <a:gd name="adj4" fmla="val 106026"/>
              <a:gd name="adj5" fmla="val 102319"/>
              <a:gd name="adj6" fmla="val 11845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・検索ユーザー：「起票者」または「対象ユーザー」</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・承認状態：「承認中」</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　で検索後、「未承認」の伝票を選択した場合に</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提出取下</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が活性化します</a:t>
            </a:r>
          </a:p>
        </p:txBody>
      </p:sp>
      <p:sp>
        <p:nvSpPr>
          <p:cNvPr id="11" name="正方形/長方形 10"/>
          <p:cNvSpPr/>
          <p:nvPr/>
        </p:nvSpPr>
        <p:spPr>
          <a:xfrm>
            <a:off x="5508104" y="3904562"/>
            <a:ext cx="521952" cy="143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正方形/長方形 12"/>
          <p:cNvSpPr/>
          <p:nvPr/>
        </p:nvSpPr>
        <p:spPr>
          <a:xfrm>
            <a:off x="1007604" y="3075805"/>
            <a:ext cx="324036" cy="1741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4" name="線吹き出し 2 (枠付き) 13"/>
          <p:cNvSpPr/>
          <p:nvPr/>
        </p:nvSpPr>
        <p:spPr>
          <a:xfrm>
            <a:off x="1687336" y="2175706"/>
            <a:ext cx="3640748" cy="398353"/>
          </a:xfrm>
          <a:prstGeom prst="borderCallout2">
            <a:avLst>
              <a:gd name="adj1" fmla="val 52831"/>
              <a:gd name="adj2" fmla="val -1443"/>
              <a:gd name="adj3" fmla="val 54305"/>
              <a:gd name="adj4" fmla="val -9509"/>
              <a:gd name="adj5" fmla="val 211093"/>
              <a:gd name="adj6" fmla="val -1530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pPr lvl="0">
              <a:lnSpc>
                <a:spcPts val="1900"/>
              </a:lnSpc>
              <a:buClr>
                <a:srgbClr val="F9BE00"/>
              </a:buClr>
            </a:pPr>
            <a:r>
              <a:rPr lang="zh-TW" altLang="en-US" sz="1100" dirty="0">
                <a:solidFill>
                  <a:schemeClr val="bg1"/>
                </a:solidFill>
              </a:rPr>
              <a:t>未提出→未承認→承認中</a:t>
            </a:r>
            <a:r>
              <a:rPr lang="ja-JP" altLang="en-US" sz="1100" dirty="0">
                <a:solidFill>
                  <a:schemeClr val="bg1"/>
                </a:solidFill>
              </a:rPr>
              <a:t>　と変わります</a:t>
            </a:r>
            <a:endParaRPr lang="en-US" altLang="zh-TW" sz="1100" dirty="0">
              <a:solidFill>
                <a:schemeClr val="bg1"/>
              </a:solidFill>
            </a:endParaRPr>
          </a:p>
        </p:txBody>
      </p:sp>
      <p:sp>
        <p:nvSpPr>
          <p:cNvPr id="15" name="線吹き出し 2 (枠付き) 14"/>
          <p:cNvSpPr/>
          <p:nvPr/>
        </p:nvSpPr>
        <p:spPr>
          <a:xfrm>
            <a:off x="1440000" y="3904562"/>
            <a:ext cx="3748760" cy="626754"/>
          </a:xfrm>
          <a:prstGeom prst="borderCallout2">
            <a:avLst>
              <a:gd name="adj1" fmla="val 49005"/>
              <a:gd name="adj2" fmla="val 100485"/>
              <a:gd name="adj3" fmla="val 50202"/>
              <a:gd name="adj4" fmla="val 106026"/>
              <a:gd name="adj5" fmla="val 19537"/>
              <a:gd name="adj6" fmla="val 11575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・検索ユーザー：「起票者」または「対象ユーザー」</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・承認状態：「差戻」</a:t>
            </a:r>
            <a:endParaRPr lang="en-US" altLang="ja-JP" sz="1100" dirty="0">
              <a:solidFill>
                <a:schemeClr val="bg1"/>
              </a:solidFill>
              <a:latin typeface="メイリオ" panose="020B0604030504040204" pitchFamily="50" charset="-128"/>
              <a:ea typeface="メイリオ" panose="020B0604030504040204" pitchFamily="50" charset="-128"/>
            </a:endParaRPr>
          </a:p>
          <a:p>
            <a:r>
              <a:rPr lang="ja-JP" altLang="en-US" sz="1100" dirty="0">
                <a:solidFill>
                  <a:schemeClr val="bg1"/>
                </a:solidFill>
                <a:latin typeface="メイリオ" panose="020B0604030504040204" pitchFamily="50" charset="-128"/>
                <a:ea typeface="メイリオ" panose="020B0604030504040204" pitchFamily="50" charset="-128"/>
              </a:rPr>
              <a:t>　で検索すると</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削除選択</a:t>
            </a:r>
            <a:r>
              <a:rPr lang="en-US" altLang="ja-JP" sz="1100" dirty="0">
                <a:solidFill>
                  <a:schemeClr val="bg1"/>
                </a:solidFill>
                <a:latin typeface="メイリオ" panose="020B0604030504040204" pitchFamily="50" charset="-128"/>
                <a:ea typeface="メイリオ" panose="020B0604030504040204" pitchFamily="50" charset="-128"/>
              </a:rPr>
              <a:t>】</a:t>
            </a:r>
            <a:r>
              <a:rPr lang="ja-JP" altLang="en-US" sz="1100" dirty="0">
                <a:solidFill>
                  <a:schemeClr val="bg1"/>
                </a:solidFill>
                <a:latin typeface="メイリオ" panose="020B0604030504040204" pitchFamily="50" charset="-128"/>
                <a:ea typeface="メイリオ" panose="020B0604030504040204" pitchFamily="50" charset="-128"/>
              </a:rPr>
              <a:t>が活性化します</a:t>
            </a:r>
          </a:p>
        </p:txBody>
      </p:sp>
      <p:pic>
        <p:nvPicPr>
          <p:cNvPr id="7" name="図 8" descr="散布図&#10;&#10;説明は自動で生成されたものです">
            <a:extLst>
              <a:ext uri="{FF2B5EF4-FFF2-40B4-BE49-F238E27FC236}">
                <a16:creationId xmlns:a16="http://schemas.microsoft.com/office/drawing/2014/main" id="{B46C76F4-08D5-4CEF-8124-F2A074A2BA05}"/>
              </a:ext>
            </a:extLst>
          </p:cNvPr>
          <p:cNvPicPr>
            <a:picLocks noChangeAspect="1"/>
          </p:cNvPicPr>
          <p:nvPr/>
        </p:nvPicPr>
        <p:blipFill>
          <a:blip r:embed="rId3"/>
          <a:stretch>
            <a:fillRect/>
          </a:stretch>
        </p:blipFill>
        <p:spPr>
          <a:xfrm>
            <a:off x="6325160" y="66395"/>
            <a:ext cx="722780" cy="519393"/>
          </a:xfrm>
          <a:prstGeom prst="rect">
            <a:avLst/>
          </a:prstGeom>
        </p:spPr>
      </p:pic>
      <p:sp>
        <p:nvSpPr>
          <p:cNvPr id="8" name="テキスト ボックス 7">
            <a:extLst>
              <a:ext uri="{FF2B5EF4-FFF2-40B4-BE49-F238E27FC236}">
                <a16:creationId xmlns:a16="http://schemas.microsoft.com/office/drawing/2014/main" id="{2BB30C30-92D2-4323-BF99-BD768F0F5B05}"/>
              </a:ext>
            </a:extLst>
          </p:cNvPr>
          <p:cNvSpPr txBox="1"/>
          <p:nvPr/>
        </p:nvSpPr>
        <p:spPr>
          <a:xfrm>
            <a:off x="6151802" y="553594"/>
            <a:ext cx="1061464"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認定技術者</a:t>
            </a:r>
            <a:r>
              <a:rPr kumimoji="1" lang="ja-JP" altLang="en-US" sz="1050" b="1">
                <a:solidFill>
                  <a:schemeClr val="bg1"/>
                </a:solidFill>
              </a:rPr>
              <a:t>要望</a:t>
            </a:r>
            <a:endParaRPr lang="ja-JP" altLang="en-US" sz="1050" b="1">
              <a:solidFill>
                <a:schemeClr val="bg1"/>
              </a:solidFill>
            </a:endParaRPr>
          </a:p>
        </p:txBody>
      </p:sp>
    </p:spTree>
    <p:extLst>
      <p:ext uri="{BB962C8B-B14F-4D97-AF65-F5344CB8AC3E}">
        <p14:creationId xmlns:p14="http://schemas.microsoft.com/office/powerpoint/2010/main" val="1939703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53</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指定した会計組織分類に紐付く一連のマスタ複写とマスタ削除ができるよう対応しました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次のマスタが複写、削除の対象になります</a:t>
            </a: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6</a:t>
            </a:r>
            <a:r>
              <a:rPr lang="en-US" altLang="ja-JP" sz="1800" dirty="0">
                <a:solidFill>
                  <a:prstClr val="white"/>
                </a:solidFill>
                <a:latin typeface="+mn-ea"/>
                <a:ea typeface="+mn-ea"/>
              </a:rPr>
              <a:t>.</a:t>
            </a:r>
            <a:r>
              <a:rPr lang="ja-JP" altLang="en-US" sz="1800" dirty="0">
                <a:solidFill>
                  <a:prstClr val="white"/>
                </a:solidFill>
              </a:rPr>
              <a:t>会計組織マスタ複写機能の追加対応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2" name="テキスト プレースホルダー 2"/>
          <p:cNvSpPr txBox="1">
            <a:spLocks/>
          </p:cNvSpPr>
          <p:nvPr/>
        </p:nvSpPr>
        <p:spPr>
          <a:xfrm>
            <a:off x="467544" y="1779662"/>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＜対象テーブル＞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3" name="表 12"/>
          <p:cNvGraphicFramePr>
            <a:graphicFrameLocks noGrp="1"/>
          </p:cNvGraphicFramePr>
          <p:nvPr/>
        </p:nvGraphicFramePr>
        <p:xfrm>
          <a:off x="646628" y="2038051"/>
          <a:ext cx="4608512" cy="1463040"/>
        </p:xfrm>
        <a:graphic>
          <a:graphicData uri="http://schemas.openxmlformats.org/drawingml/2006/table">
            <a:tbl>
              <a:tblPr firstRow="1" bandRow="1">
                <a:tableStyleId>{21E4AEA4-8DFA-4A89-87EB-49C32662AFE0}</a:tableStyleId>
              </a:tblPr>
              <a:tblGrid>
                <a:gridCol w="1228937">
                  <a:extLst>
                    <a:ext uri="{9D8B030D-6E8A-4147-A177-3AD203B41FA5}">
                      <a16:colId xmlns:a16="http://schemas.microsoft.com/office/drawing/2014/main" val="744128327"/>
                    </a:ext>
                  </a:extLst>
                </a:gridCol>
                <a:gridCol w="3379575">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テーブル</a:t>
                      </a: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テーブル名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ACSSBMST</a:t>
                      </a:r>
                      <a:endParaRPr kumimoji="1" lang="ja-JP" altLang="en-US" sz="1000" dirty="0">
                        <a:latin typeface="+mn-ea"/>
                        <a:ea typeface="+mn-ea"/>
                      </a:endParaRPr>
                    </a:p>
                  </a:txBody>
                  <a:tcPr/>
                </a:tc>
                <a:tc>
                  <a:txBody>
                    <a:bodyPr/>
                    <a:lstStyle/>
                    <a:p>
                      <a:r>
                        <a:rPr kumimoji="1" lang="ja-JP" altLang="en-US" sz="1000" dirty="0">
                          <a:latin typeface="+mn-ea"/>
                          <a:ea typeface="+mn-ea"/>
                        </a:rPr>
                        <a:t>会計組織分類マスタ</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ACSBNMST</a:t>
                      </a:r>
                      <a:endParaRPr kumimoji="1" lang="ja-JP" altLang="en-US" sz="1000" dirty="0">
                        <a:latin typeface="+mn-ea"/>
                        <a:ea typeface="+mn-ea"/>
                      </a:endParaRPr>
                    </a:p>
                  </a:txBody>
                  <a:tcPr/>
                </a:tc>
                <a:tc>
                  <a:txBody>
                    <a:bodyPr/>
                    <a:lstStyle/>
                    <a:p>
                      <a:r>
                        <a:rPr kumimoji="1" lang="ja-JP" altLang="en-US" sz="1000" dirty="0">
                          <a:latin typeface="+mn-ea"/>
                          <a:ea typeface="+mn-ea"/>
                        </a:rPr>
                        <a:t>会計組織分類名称マスタ</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en-US" altLang="ja-JP" sz="1000" dirty="0">
                          <a:latin typeface="+mn-ea"/>
                          <a:ea typeface="+mn-ea"/>
                        </a:rPr>
                        <a:t>ACSKSMST</a:t>
                      </a:r>
                      <a:endParaRPr kumimoji="1" lang="ja-JP" altLang="en-US" sz="1000" dirty="0">
                        <a:latin typeface="+mn-ea"/>
                        <a:ea typeface="+mn-ea"/>
                      </a:endParaRPr>
                    </a:p>
                  </a:txBody>
                  <a:tcPr/>
                </a:tc>
                <a:tc>
                  <a:txBody>
                    <a:bodyPr/>
                    <a:lstStyle/>
                    <a:p>
                      <a:r>
                        <a:rPr kumimoji="1" lang="ja-JP" altLang="en-US" sz="1000" dirty="0">
                          <a:latin typeface="+mn-ea"/>
                          <a:ea typeface="+mn-ea"/>
                        </a:rPr>
                        <a:t>会計組織階層マスタ</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64405074"/>
                  </a:ext>
                </a:extLst>
              </a:tr>
              <a:tr h="0">
                <a:tc>
                  <a:txBody>
                    <a:bodyPr/>
                    <a:lstStyle/>
                    <a:p>
                      <a:r>
                        <a:rPr kumimoji="1" lang="en-US" altLang="ja-JP" sz="1000" dirty="0">
                          <a:latin typeface="+mn-ea"/>
                          <a:ea typeface="+mn-ea"/>
                        </a:rPr>
                        <a:t>ACSKNMST</a:t>
                      </a:r>
                      <a:endParaRPr kumimoji="1" lang="ja-JP" altLang="en-US" sz="1000" dirty="0">
                        <a:latin typeface="+mn-ea"/>
                        <a:ea typeface="+mn-ea"/>
                      </a:endParaRPr>
                    </a:p>
                  </a:txBody>
                  <a:tcPr/>
                </a:tc>
                <a:tc>
                  <a:txBody>
                    <a:bodyPr/>
                    <a:lstStyle/>
                    <a:p>
                      <a:r>
                        <a:rPr kumimoji="1" lang="ja-JP" altLang="en-US" sz="1000" dirty="0">
                          <a:latin typeface="+mn-ea"/>
                          <a:ea typeface="+mn-ea"/>
                        </a:rPr>
                        <a:t>会計組織階層名称マスタ</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749949834"/>
                  </a:ext>
                </a:extLst>
              </a:tr>
              <a:tr h="0">
                <a:tc>
                  <a:txBody>
                    <a:bodyPr/>
                    <a:lstStyle/>
                    <a:p>
                      <a:r>
                        <a:rPr kumimoji="1" lang="en-US" altLang="ja-JP" sz="1000" dirty="0">
                          <a:latin typeface="+mn-ea"/>
                          <a:ea typeface="+mn-ea"/>
                        </a:rPr>
                        <a:t>ACSSKMST</a:t>
                      </a:r>
                      <a:endParaRPr kumimoji="1" lang="ja-JP" altLang="en-US" sz="1000" dirty="0">
                        <a:latin typeface="+mn-ea"/>
                        <a:ea typeface="+mn-ea"/>
                      </a:endParaRPr>
                    </a:p>
                  </a:txBody>
                  <a:tcPr/>
                </a:tc>
                <a:tc>
                  <a:txBody>
                    <a:bodyPr/>
                    <a:lstStyle/>
                    <a:p>
                      <a:r>
                        <a:rPr kumimoji="1" lang="ja-JP" altLang="en-US" sz="1000" dirty="0">
                          <a:latin typeface="+mn-ea"/>
                          <a:ea typeface="+mn-ea"/>
                        </a:rPr>
                        <a:t>会計組織マスタ</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612436469"/>
                  </a:ext>
                </a:extLst>
              </a:tr>
            </a:tbl>
          </a:graphicData>
        </a:graphic>
      </p:graphicFrame>
    </p:spTree>
    <p:extLst>
      <p:ext uri="{BB962C8B-B14F-4D97-AF65-F5344CB8AC3E}">
        <p14:creationId xmlns:p14="http://schemas.microsoft.com/office/powerpoint/2010/main" val="1073117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54</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会計組織マスタ登録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6</a:t>
            </a:r>
            <a:r>
              <a:rPr lang="en-US" altLang="ja-JP" sz="1800" dirty="0">
                <a:solidFill>
                  <a:prstClr val="white"/>
                </a:solidFill>
                <a:latin typeface="+mn-ea"/>
                <a:ea typeface="+mn-ea"/>
              </a:rPr>
              <a:t>.</a:t>
            </a:r>
            <a:r>
              <a:rPr lang="ja-JP" altLang="en-US" sz="1800" dirty="0">
                <a:solidFill>
                  <a:prstClr val="white"/>
                </a:solidFill>
              </a:rPr>
              <a:t>会計組織マスタ複写機能の追加対応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pSp>
        <p:nvGrpSpPr>
          <p:cNvPr id="11" name="グループ化 10"/>
          <p:cNvGrpSpPr>
            <a:grpSpLocks noChangeAspect="1"/>
          </p:cNvGrpSpPr>
          <p:nvPr/>
        </p:nvGrpSpPr>
        <p:grpSpPr>
          <a:xfrm>
            <a:off x="503548" y="1311610"/>
            <a:ext cx="5895228" cy="3316066"/>
            <a:chOff x="0" y="-196715"/>
            <a:chExt cx="18285714" cy="10285714"/>
          </a:xfrm>
        </p:grpSpPr>
        <p:pic>
          <p:nvPicPr>
            <p:cNvPr id="12" name="図 11"/>
            <p:cNvPicPr>
              <a:picLocks noChangeAspect="1"/>
            </p:cNvPicPr>
            <p:nvPr/>
          </p:nvPicPr>
          <p:blipFill>
            <a:blip r:embed="rId2"/>
            <a:stretch>
              <a:fillRect/>
            </a:stretch>
          </p:blipFill>
          <p:spPr>
            <a:xfrm>
              <a:off x="0" y="-196715"/>
              <a:ext cx="18285714" cy="10285714"/>
            </a:xfrm>
            <a:prstGeom prst="rect">
              <a:avLst/>
            </a:prstGeom>
          </p:spPr>
        </p:pic>
        <p:pic>
          <p:nvPicPr>
            <p:cNvPr id="13" name="図 12"/>
            <p:cNvPicPr>
              <a:picLocks noChangeAspect="1"/>
            </p:cNvPicPr>
            <p:nvPr/>
          </p:nvPicPr>
          <p:blipFill>
            <a:blip r:embed="rId3"/>
            <a:stretch>
              <a:fillRect/>
            </a:stretch>
          </p:blipFill>
          <p:spPr>
            <a:xfrm>
              <a:off x="731518" y="-196715"/>
              <a:ext cx="6619449" cy="274319"/>
            </a:xfrm>
            <a:prstGeom prst="rect">
              <a:avLst/>
            </a:prstGeom>
          </p:spPr>
        </p:pic>
      </p:grpSp>
      <p:sp>
        <p:nvSpPr>
          <p:cNvPr id="10" name="正方形/長方形 9"/>
          <p:cNvSpPr/>
          <p:nvPr/>
        </p:nvSpPr>
        <p:spPr>
          <a:xfrm>
            <a:off x="5876824" y="1707653"/>
            <a:ext cx="521952" cy="194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nvGrpSpPr>
          <p:cNvPr id="7" name="グループ化 6"/>
          <p:cNvGrpSpPr/>
          <p:nvPr/>
        </p:nvGrpSpPr>
        <p:grpSpPr>
          <a:xfrm>
            <a:off x="4680012" y="2468236"/>
            <a:ext cx="3976584" cy="1795702"/>
            <a:chOff x="4247964" y="2931790"/>
            <a:chExt cx="3976584" cy="1795702"/>
          </a:xfrm>
        </p:grpSpPr>
        <p:pic>
          <p:nvPicPr>
            <p:cNvPr id="14" name="図 13"/>
            <p:cNvPicPr>
              <a:picLocks noChangeAspect="1"/>
            </p:cNvPicPr>
            <p:nvPr/>
          </p:nvPicPr>
          <p:blipFill>
            <a:blip r:embed="rId4"/>
            <a:stretch>
              <a:fillRect/>
            </a:stretch>
          </p:blipFill>
          <p:spPr>
            <a:xfrm>
              <a:off x="4247964" y="2931790"/>
              <a:ext cx="3976584" cy="1795702"/>
            </a:xfrm>
            <a:prstGeom prst="rect">
              <a:avLst/>
            </a:prstGeom>
          </p:spPr>
        </p:pic>
        <p:sp>
          <p:nvSpPr>
            <p:cNvPr id="15" name="四角形吹き出し 14"/>
            <p:cNvSpPr/>
            <p:nvPr/>
          </p:nvSpPr>
          <p:spPr>
            <a:xfrm>
              <a:off x="4258633" y="2940991"/>
              <a:ext cx="3965915" cy="1786501"/>
            </a:xfrm>
            <a:prstGeom prst="wedgeRectCallout">
              <a:avLst>
                <a:gd name="adj1" fmla="val -14378"/>
                <a:gd name="adj2" fmla="val -79210"/>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メイリオ"/>
                <a:ea typeface="メイリオ"/>
                <a:cs typeface="+mn-cs"/>
              </a:endParaRPr>
            </a:p>
          </p:txBody>
        </p:sp>
      </p:grpSp>
      <p:sp>
        <p:nvSpPr>
          <p:cNvPr id="18" name="線吹き出し 2 (枠付き) 17"/>
          <p:cNvSpPr/>
          <p:nvPr/>
        </p:nvSpPr>
        <p:spPr>
          <a:xfrm>
            <a:off x="1475656" y="1834703"/>
            <a:ext cx="3640748" cy="398353"/>
          </a:xfrm>
          <a:prstGeom prst="borderCallout2">
            <a:avLst>
              <a:gd name="adj1" fmla="val 49225"/>
              <a:gd name="adj2" fmla="val 99941"/>
              <a:gd name="adj3" fmla="val 4329"/>
              <a:gd name="adj4" fmla="val 109775"/>
              <a:gd name="adj5" fmla="val -400"/>
              <a:gd name="adj6" fmla="val 119407"/>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会計組織複写</a:t>
            </a:r>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ボタンにより複写ができます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713520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55</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会計組織分類マスタ登録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6</a:t>
            </a:r>
            <a:r>
              <a:rPr lang="en-US" altLang="ja-JP" sz="1800" dirty="0">
                <a:solidFill>
                  <a:prstClr val="white"/>
                </a:solidFill>
                <a:latin typeface="+mn-ea"/>
                <a:ea typeface="+mn-ea"/>
              </a:rPr>
              <a:t>.</a:t>
            </a:r>
            <a:r>
              <a:rPr lang="ja-JP" altLang="en-US" sz="1800" dirty="0">
                <a:solidFill>
                  <a:prstClr val="white"/>
                </a:solidFill>
              </a:rPr>
              <a:t>会計組織マスタ複写機能の追加対応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6" name="図 15"/>
          <p:cNvPicPr>
            <a:picLocks noChangeAspect="1"/>
          </p:cNvPicPr>
          <p:nvPr/>
        </p:nvPicPr>
        <p:blipFill>
          <a:blip r:embed="rId2"/>
          <a:stretch>
            <a:fillRect/>
          </a:stretch>
        </p:blipFill>
        <p:spPr>
          <a:xfrm>
            <a:off x="719572" y="1317546"/>
            <a:ext cx="5896800" cy="3316950"/>
          </a:xfrm>
          <a:prstGeom prst="rect">
            <a:avLst/>
          </a:prstGeom>
        </p:spPr>
      </p:pic>
      <p:sp>
        <p:nvSpPr>
          <p:cNvPr id="10" name="正方形/長方形 9"/>
          <p:cNvSpPr/>
          <p:nvPr/>
        </p:nvSpPr>
        <p:spPr>
          <a:xfrm>
            <a:off x="5652120" y="3241462"/>
            <a:ext cx="521952" cy="194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9" name="線吹き出し 2 (枠付き) 18"/>
          <p:cNvSpPr/>
          <p:nvPr/>
        </p:nvSpPr>
        <p:spPr>
          <a:xfrm>
            <a:off x="2007416" y="3813396"/>
            <a:ext cx="3640748" cy="398353"/>
          </a:xfrm>
          <a:prstGeom prst="borderCallout2">
            <a:avLst>
              <a:gd name="adj1" fmla="val -10932"/>
              <a:gd name="adj2" fmla="val 76904"/>
              <a:gd name="adj3" fmla="val -76408"/>
              <a:gd name="adj4" fmla="val 82234"/>
              <a:gd name="adj5" fmla="val -109632"/>
              <a:gd name="adj6" fmla="val 9896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一括削除</a:t>
            </a:r>
            <a:r>
              <a:rPr lang="en-US" altLang="ja-JP" sz="1100" dirty="0">
                <a:solidFill>
                  <a:schemeClr val="bg1">
                    <a:lumMod val="95000"/>
                  </a:schemeClr>
                </a:solidFill>
                <a:latin typeface="+mn-ea"/>
              </a:rPr>
              <a:t>】</a:t>
            </a:r>
            <a:r>
              <a:rPr lang="ja-JP" altLang="en-US" sz="1100" dirty="0">
                <a:solidFill>
                  <a:schemeClr val="bg1">
                    <a:lumMod val="95000"/>
                  </a:schemeClr>
                </a:solidFill>
                <a:latin typeface="+mn-ea"/>
              </a:rPr>
              <a:t>ボタンにより一括削除ができます</a:t>
            </a:r>
            <a:endParaRPr lang="en-US" altLang="ja-JP" sz="1100" dirty="0">
              <a:solidFill>
                <a:schemeClr val="bg1">
                  <a:lumMod val="95000"/>
                </a:schemeClr>
              </a:solidFill>
              <a:latin typeface="+mn-ea"/>
            </a:endParaRPr>
          </a:p>
        </p:txBody>
      </p:sp>
      <p:pic>
        <p:nvPicPr>
          <p:cNvPr id="20" name="図 19"/>
          <p:cNvPicPr>
            <a:picLocks noChangeAspect="1"/>
          </p:cNvPicPr>
          <p:nvPr/>
        </p:nvPicPr>
        <p:blipFill>
          <a:blip r:embed="rId3"/>
          <a:stretch>
            <a:fillRect/>
          </a:stretch>
        </p:blipFill>
        <p:spPr>
          <a:xfrm>
            <a:off x="971600" y="1331183"/>
            <a:ext cx="2134079" cy="88439"/>
          </a:xfrm>
          <a:prstGeom prst="rect">
            <a:avLst/>
          </a:prstGeom>
        </p:spPr>
      </p:pic>
    </p:spTree>
    <p:extLst>
      <p:ext uri="{BB962C8B-B14F-4D97-AF65-F5344CB8AC3E}">
        <p14:creationId xmlns:p14="http://schemas.microsoft.com/office/powerpoint/2010/main" val="1284598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56</a:t>
            </a:fld>
            <a:endParaRPr kumimoji="1" lang="ja-JP" altLang="en-US" dirty="0"/>
          </a:p>
        </p:txBody>
      </p:sp>
      <p:sp>
        <p:nvSpPr>
          <p:cNvPr id="3" name="テキスト プレースホルダー 2"/>
          <p:cNvSpPr>
            <a:spLocks noGrp="1"/>
          </p:cNvSpPr>
          <p:nvPr>
            <p:ph type="body" sz="quarter" idx="14"/>
          </p:nvPr>
        </p:nvSpPr>
        <p:spPr>
          <a:xfrm>
            <a:off x="360000" y="879562"/>
            <a:ext cx="8424000" cy="352839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テスト用の会社を作成するための会社複写ツールを提供します</a:t>
            </a:r>
            <a:r>
              <a:rPr lang="en-US" altLang="ja-JP" dirty="0">
                <a:solidFill>
                  <a:prstClr val="black"/>
                </a:solidFill>
              </a:rPr>
              <a:t/>
            </a:r>
            <a:br>
              <a:rPr lang="en-US" altLang="ja-JP" dirty="0">
                <a:solidFill>
                  <a:prstClr val="black"/>
                </a:solidFill>
              </a:rPr>
            </a:br>
            <a:r>
              <a:rPr lang="ja-JP" altLang="en-US" dirty="0">
                <a:solidFill>
                  <a:prstClr val="black"/>
                </a:solidFill>
              </a:rPr>
              <a:t>　新会社セットアップでの会社複写ではマスタデータのみが複写されていましたが、</a:t>
            </a:r>
            <a:endParaRPr lang="en-US" altLang="ja-JP" dirty="0">
              <a:solidFill>
                <a:prstClr val="black"/>
              </a:solidFill>
            </a:endParaRPr>
          </a:p>
          <a:p>
            <a:pPr lvl="0">
              <a:lnSpc>
                <a:spcPts val="1900"/>
              </a:lnSpc>
              <a:buClr>
                <a:srgbClr val="F9BE00"/>
              </a:buClr>
            </a:pPr>
            <a:r>
              <a:rPr lang="ja-JP" altLang="en-US" dirty="0">
                <a:solidFill>
                  <a:prstClr val="black"/>
                </a:solidFill>
              </a:rPr>
              <a:t>　テスト用会社複写ツールで複写した場合はマスタデータだけでなくトランデータも複写されます</a:t>
            </a:r>
            <a:endParaRPr lang="en-US" altLang="ja-JP" dirty="0">
              <a:solidFill>
                <a:prstClr val="black"/>
              </a:solidFill>
            </a:endParaRPr>
          </a:p>
          <a:p>
            <a:pPr lvl="0">
              <a:lnSpc>
                <a:spcPts val="1900"/>
              </a:lnSpc>
              <a:buClr>
                <a:srgbClr val="F9BE00"/>
              </a:buClr>
            </a:pPr>
            <a:r>
              <a:rPr lang="ja-JP" altLang="en-US" dirty="0">
                <a:solidFill>
                  <a:prstClr val="black"/>
                </a:solidFill>
              </a:rPr>
              <a:t>　本番会社とほぼ同じデータコンディションのテスト会社を作成できます</a:t>
            </a:r>
            <a:endParaRPr lang="en-US" altLang="ja-JP" dirty="0">
              <a:solidFill>
                <a:prstClr val="black"/>
              </a:solidFill>
            </a:endParaRPr>
          </a:p>
          <a:p>
            <a:pPr lvl="0">
              <a:lnSpc>
                <a:spcPts val="1900"/>
              </a:lnSpc>
              <a:buClr>
                <a:srgbClr val="F9BE00"/>
              </a:buClr>
            </a:pPr>
            <a:r>
              <a:rPr lang="ja-JP" altLang="en-US" dirty="0">
                <a:solidFill>
                  <a:prstClr val="black"/>
                </a:solidFill>
              </a:rPr>
              <a:t>　なお、人事給与を除く、インストール済みの製品、オプション製品のデータが複写されます</a:t>
            </a:r>
            <a:endParaRPr lang="en-US" altLang="ja-JP" dirty="0">
              <a:solidFill>
                <a:prstClr val="black"/>
              </a:solidFill>
            </a:endParaRPr>
          </a:p>
          <a:p>
            <a:pPr>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１）</a:t>
            </a:r>
            <a:r>
              <a:rPr lang="en-US" altLang="ja-JP" sz="900" dirty="0">
                <a:solidFill>
                  <a:srgbClr val="FF0000"/>
                </a:solidFill>
              </a:rPr>
              <a:t>Oracle</a:t>
            </a:r>
            <a:r>
              <a:rPr lang="ja-JP" altLang="en-US" sz="900" dirty="0">
                <a:solidFill>
                  <a:srgbClr val="FF0000"/>
                </a:solidFill>
              </a:rPr>
              <a:t>版のみの提供となります</a:t>
            </a:r>
            <a:endParaRPr lang="en-US" altLang="ja-JP" sz="900" dirty="0">
              <a:solidFill>
                <a:srgbClr val="FF0000"/>
              </a:solidFill>
            </a:endParaRPr>
          </a:p>
          <a:p>
            <a:pPr>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２）次のデータは複写の対象外としています</a:t>
            </a:r>
            <a:endParaRPr lang="en-US" altLang="ja-JP" sz="900" dirty="0">
              <a:solidFill>
                <a:srgbClr val="FF0000"/>
              </a:solidFill>
            </a:endParaRPr>
          </a:p>
          <a:p>
            <a:pPr>
              <a:lnSpc>
                <a:spcPts val="1900"/>
              </a:lnSpc>
              <a:buClr>
                <a:srgbClr val="F9BE00"/>
              </a:buClr>
            </a:pPr>
            <a:r>
              <a:rPr lang="ja-JP" altLang="en-US" sz="900" dirty="0">
                <a:solidFill>
                  <a:srgbClr val="FF0000"/>
                </a:solidFill>
              </a:rPr>
              <a:t>　　　　・ワークフロー承認中のデータ</a:t>
            </a:r>
            <a:endParaRPr lang="en-US" altLang="ja-JP" sz="900" dirty="0">
              <a:solidFill>
                <a:srgbClr val="FF0000"/>
              </a:solidFill>
            </a:endParaRPr>
          </a:p>
          <a:p>
            <a:pPr>
              <a:lnSpc>
                <a:spcPts val="1900"/>
              </a:lnSpc>
              <a:buClr>
                <a:srgbClr val="F9BE00"/>
              </a:buClr>
            </a:pPr>
            <a:r>
              <a:rPr lang="ja-JP" altLang="en-US" sz="900" dirty="0">
                <a:solidFill>
                  <a:srgbClr val="FF0000"/>
                </a:solidFill>
              </a:rPr>
              <a:t>　　　　・証憑関連（拡張添付、標準添付）のデータ、テーブル</a:t>
            </a:r>
            <a:endParaRPr lang="en-US" altLang="ja-JP" sz="900" dirty="0">
              <a:solidFill>
                <a:srgbClr val="FF0000"/>
              </a:solidFill>
            </a:endParaRPr>
          </a:p>
          <a:p>
            <a:pPr>
              <a:lnSpc>
                <a:spcPts val="1900"/>
              </a:lnSpc>
              <a:buClr>
                <a:srgbClr val="F9BE00"/>
              </a:buClr>
            </a:pPr>
            <a:r>
              <a:rPr lang="ja-JP" altLang="en-US" sz="900" dirty="0">
                <a:solidFill>
                  <a:srgbClr val="FF0000"/>
                </a:solidFill>
              </a:rPr>
              <a:t>　　　　・会社間関連のマスタ</a:t>
            </a:r>
            <a:endParaRPr lang="en-US" altLang="ja-JP" sz="900" dirty="0">
              <a:solidFill>
                <a:srgbClr val="FF0000"/>
              </a:solidFill>
            </a:endParaRPr>
          </a:p>
          <a:p>
            <a:pPr>
              <a:lnSpc>
                <a:spcPts val="1900"/>
              </a:lnSpc>
              <a:buClr>
                <a:srgbClr val="F9BE00"/>
              </a:buClr>
            </a:pPr>
            <a:r>
              <a:rPr lang="ja-JP" altLang="en-US" sz="900" dirty="0">
                <a:solidFill>
                  <a:srgbClr val="FF0000"/>
                </a:solidFill>
              </a:rPr>
              <a:t>　　　　・マスタ複写関連のマスタ</a:t>
            </a:r>
            <a:endParaRPr lang="en-US" altLang="ja-JP" sz="900" dirty="0">
              <a:solidFill>
                <a:srgbClr val="FF0000"/>
              </a:solidFill>
            </a:endParaRPr>
          </a:p>
          <a:p>
            <a:pPr>
              <a:lnSpc>
                <a:spcPts val="1900"/>
              </a:lnSpc>
              <a:buClr>
                <a:srgbClr val="F9BE00"/>
              </a:buClr>
            </a:pPr>
            <a:r>
              <a:rPr lang="ja-JP" altLang="en-US" sz="900" dirty="0">
                <a:solidFill>
                  <a:srgbClr val="FF0000"/>
                </a:solidFill>
              </a:rPr>
              <a:t>　　　　・マイナンバー関連のテーブル</a:t>
            </a:r>
            <a:endParaRPr lang="en-US" altLang="ja-JP" sz="900" dirty="0">
              <a:solidFill>
                <a:srgbClr val="FF0000"/>
              </a:solidFill>
            </a:endParaRPr>
          </a:p>
          <a:p>
            <a:pPr>
              <a:lnSpc>
                <a:spcPts val="1900"/>
              </a:lnSpc>
              <a:buClr>
                <a:srgbClr val="F9BE00"/>
              </a:buClr>
            </a:pPr>
            <a:r>
              <a:rPr lang="ja-JP" altLang="en-US" sz="900" dirty="0">
                <a:solidFill>
                  <a:srgbClr val="FF0000"/>
                </a:solidFill>
              </a:rPr>
              <a:t>　　　　・</a:t>
            </a:r>
            <a:r>
              <a:rPr lang="en-US" altLang="ja-JP" sz="900" dirty="0">
                <a:solidFill>
                  <a:srgbClr val="FF0000"/>
                </a:solidFill>
              </a:rPr>
              <a:t>AI-OCR</a:t>
            </a:r>
            <a:r>
              <a:rPr lang="ja-JP" altLang="en-US" sz="900" dirty="0">
                <a:solidFill>
                  <a:srgbClr val="FF0000"/>
                </a:solidFill>
              </a:rPr>
              <a:t>の請求書関連テーブル</a:t>
            </a:r>
          </a:p>
          <a:p>
            <a:pPr>
              <a:lnSpc>
                <a:spcPts val="1900"/>
              </a:lnSpc>
              <a:buClr>
                <a:srgbClr val="F9BE00"/>
              </a:buClr>
            </a:pPr>
            <a:endParaRPr lang="en-US" altLang="ja-JP" dirty="0">
              <a:solidFill>
                <a:srgbClr val="FF0000"/>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7</a:t>
            </a:r>
            <a:r>
              <a:rPr lang="en-US" altLang="ja-JP" sz="1800" dirty="0">
                <a:solidFill>
                  <a:prstClr val="white"/>
                </a:solidFill>
                <a:latin typeface="+mn-ea"/>
                <a:ea typeface="+mn-ea"/>
              </a:rPr>
              <a:t>.</a:t>
            </a:r>
            <a:r>
              <a:rPr lang="ja-JP" altLang="en-US" sz="1800" dirty="0">
                <a:solidFill>
                  <a:prstClr val="white"/>
                </a:solidFill>
                <a:latin typeface="+mn-ea"/>
                <a:ea typeface="+mn-ea"/>
              </a:rPr>
              <a:t>テスト用会社複写機能の追加対応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Tree>
    <p:extLst>
      <p:ext uri="{BB962C8B-B14F-4D97-AF65-F5344CB8AC3E}">
        <p14:creationId xmlns:p14="http://schemas.microsoft.com/office/powerpoint/2010/main" val="303914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57</a:t>
            </a:fld>
            <a:endParaRPr kumimoji="1" lang="ja-JP" altLang="en-US" dirty="0"/>
          </a:p>
        </p:txBody>
      </p:sp>
      <p:sp>
        <p:nvSpPr>
          <p:cNvPr id="3" name="テキスト プレースホルダー 2"/>
          <p:cNvSpPr>
            <a:spLocks noGrp="1"/>
          </p:cNvSpPr>
          <p:nvPr>
            <p:ph type="body" sz="quarter" idx="14"/>
          </p:nvPr>
        </p:nvSpPr>
        <p:spPr>
          <a:xfrm>
            <a:off x="360000" y="879562"/>
            <a:ext cx="8424000" cy="3528392"/>
          </a:xfrm>
        </p:spPr>
        <p:txBody>
          <a:bodyPr/>
          <a:lstStyle/>
          <a:p>
            <a:pPr>
              <a:lnSpc>
                <a:spcPts val="1900"/>
              </a:lnSpc>
              <a:buClr>
                <a:srgbClr val="F9BE00"/>
              </a:buClr>
            </a:pPr>
            <a:r>
              <a:rPr lang="ja-JP" altLang="en-US" b="1" dirty="0">
                <a:solidFill>
                  <a:srgbClr val="FFC000"/>
                </a:solidFill>
              </a:rPr>
              <a:t>■</a:t>
            </a:r>
            <a:r>
              <a:rPr lang="ja-JP" altLang="en-US" b="1" dirty="0">
                <a:solidFill>
                  <a:schemeClr val="tx2"/>
                </a:solidFill>
              </a:rPr>
              <a:t>指定するパラメータ</a:t>
            </a:r>
            <a:endParaRPr lang="en-US" altLang="ja-JP" b="1" dirty="0">
              <a:solidFill>
                <a:schemeClr val="tx2"/>
              </a:solidFill>
            </a:endParaRPr>
          </a:p>
          <a:p>
            <a:pPr>
              <a:lnSpc>
                <a:spcPts val="1900"/>
              </a:lnSpc>
              <a:buClr>
                <a:srgbClr val="F9BE00"/>
              </a:buClr>
            </a:pPr>
            <a:endParaRPr lang="en-US" altLang="ja-JP" dirty="0">
              <a:solidFill>
                <a:srgbClr val="FF0000"/>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7</a:t>
            </a:r>
            <a:r>
              <a:rPr lang="en-US" altLang="ja-JP" sz="1800" dirty="0">
                <a:solidFill>
                  <a:prstClr val="white"/>
                </a:solidFill>
                <a:latin typeface="+mn-ea"/>
                <a:ea typeface="+mn-ea"/>
              </a:rPr>
              <a:t>.</a:t>
            </a:r>
            <a:r>
              <a:rPr lang="ja-JP" altLang="en-US" sz="1800" dirty="0">
                <a:solidFill>
                  <a:prstClr val="white"/>
                </a:solidFill>
                <a:latin typeface="+mn-ea"/>
                <a:ea typeface="+mn-ea"/>
              </a:rPr>
              <a:t>テスト用会社複写機能の追加対応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6" name="表 5"/>
          <p:cNvGraphicFramePr>
            <a:graphicFrameLocks noGrp="1"/>
          </p:cNvGraphicFramePr>
          <p:nvPr/>
        </p:nvGraphicFramePr>
        <p:xfrm>
          <a:off x="503548" y="1167594"/>
          <a:ext cx="8028892" cy="2103120"/>
        </p:xfrm>
        <a:graphic>
          <a:graphicData uri="http://schemas.openxmlformats.org/drawingml/2006/table">
            <a:tbl>
              <a:tblPr firstRow="1" bandRow="1">
                <a:tableStyleId>{21E4AEA4-8DFA-4A89-87EB-49C32662AFE0}</a:tableStyleId>
              </a:tblPr>
              <a:tblGrid>
                <a:gridCol w="1944216">
                  <a:extLst>
                    <a:ext uri="{9D8B030D-6E8A-4147-A177-3AD203B41FA5}">
                      <a16:colId xmlns:a16="http://schemas.microsoft.com/office/drawing/2014/main" val="744128327"/>
                    </a:ext>
                  </a:extLst>
                </a:gridCol>
                <a:gridCol w="6084676">
                  <a:extLst>
                    <a:ext uri="{9D8B030D-6E8A-4147-A177-3AD203B41FA5}">
                      <a16:colId xmlns:a16="http://schemas.microsoft.com/office/drawing/2014/main" val="2012858881"/>
                    </a:ext>
                  </a:extLst>
                </a:gridCol>
              </a:tblGrid>
              <a:tr h="207836">
                <a:tc>
                  <a:txBody>
                    <a:bodyPr/>
                    <a:lstStyle/>
                    <a:p>
                      <a:r>
                        <a:rPr kumimoji="1" lang="ja-JP" altLang="en-US" sz="1000" dirty="0">
                          <a:latin typeface="+mn-ea"/>
                          <a:ea typeface="+mn-ea"/>
                        </a:rPr>
                        <a:t>引数</a:t>
                      </a: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説明</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207836">
                <a:tc>
                  <a:txBody>
                    <a:bodyPr/>
                    <a:lstStyle/>
                    <a:p>
                      <a:r>
                        <a:rPr kumimoji="1" lang="en-US" altLang="ja-JP" sz="1000" dirty="0">
                          <a:latin typeface="+mn-ea"/>
                          <a:ea typeface="+mn-ea"/>
                        </a:rPr>
                        <a:t>DB</a:t>
                      </a:r>
                      <a:r>
                        <a:rPr kumimoji="1" lang="ja-JP" altLang="en-US" sz="1000" dirty="0">
                          <a:latin typeface="+mn-ea"/>
                          <a:ea typeface="+mn-ea"/>
                        </a:rPr>
                        <a:t>ユーザー</a:t>
                      </a:r>
                    </a:p>
                  </a:txBody>
                  <a:tcPr/>
                </a:tc>
                <a:tc>
                  <a:txBody>
                    <a:bodyPr/>
                    <a:lstStyle/>
                    <a:p>
                      <a:r>
                        <a:rPr kumimoji="1" lang="en-US" altLang="ja-JP" sz="1000" dirty="0">
                          <a:latin typeface="+mn-ea"/>
                          <a:ea typeface="+mn-ea"/>
                        </a:rPr>
                        <a:t>DB</a:t>
                      </a:r>
                      <a:r>
                        <a:rPr kumimoji="1" lang="ja-JP" altLang="en-US" sz="1000" dirty="0">
                          <a:latin typeface="+mn-ea"/>
                          <a:ea typeface="+mn-ea"/>
                        </a:rPr>
                        <a:t>ユーザー</a:t>
                      </a:r>
                      <a:r>
                        <a:rPr kumimoji="1" lang="en-US" altLang="ja-JP" sz="1000" dirty="0">
                          <a:latin typeface="+mn-ea"/>
                          <a:ea typeface="+mn-ea"/>
                        </a:rPr>
                        <a:t>ID</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207836">
                <a:tc>
                  <a:txBody>
                    <a:bodyPr/>
                    <a:lstStyle/>
                    <a:p>
                      <a:r>
                        <a:rPr kumimoji="1" lang="en-US" altLang="ja-JP" sz="1000" dirty="0">
                          <a:latin typeface="+mn-ea"/>
                          <a:ea typeface="+mn-ea"/>
                        </a:rPr>
                        <a:t>DB</a:t>
                      </a:r>
                      <a:r>
                        <a:rPr kumimoji="1" lang="ja-JP" altLang="en-US" sz="1000" dirty="0">
                          <a:latin typeface="+mn-ea"/>
                          <a:ea typeface="+mn-ea"/>
                        </a:rPr>
                        <a:t>ユーザーパスワード</a:t>
                      </a:r>
                    </a:p>
                  </a:txBody>
                  <a:tcPr/>
                </a:tc>
                <a:tc>
                  <a:txBody>
                    <a:bodyPr/>
                    <a:lstStyle/>
                    <a:p>
                      <a:r>
                        <a:rPr kumimoji="1" lang="en-US" altLang="ja-JP" sz="1000" dirty="0">
                          <a:latin typeface="+mn-ea"/>
                          <a:ea typeface="+mn-ea"/>
                        </a:rPr>
                        <a:t>DB</a:t>
                      </a:r>
                      <a:r>
                        <a:rPr kumimoji="1" lang="ja-JP" altLang="en-US" sz="1000" dirty="0">
                          <a:latin typeface="+mn-ea"/>
                          <a:ea typeface="+mn-ea"/>
                        </a:rPr>
                        <a:t>ユーザーパスワード</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207836">
                <a:tc>
                  <a:txBody>
                    <a:bodyPr/>
                    <a:lstStyle/>
                    <a:p>
                      <a:r>
                        <a:rPr kumimoji="1" lang="en-US" altLang="ja-JP" sz="1000" dirty="0">
                          <a:latin typeface="+mn-ea"/>
                          <a:ea typeface="+mn-ea"/>
                        </a:rPr>
                        <a:t>DB</a:t>
                      </a:r>
                      <a:r>
                        <a:rPr kumimoji="1" lang="ja-JP" altLang="en-US" sz="1000" dirty="0" err="1">
                          <a:latin typeface="+mn-ea"/>
                          <a:ea typeface="+mn-ea"/>
                        </a:rPr>
                        <a:t>への</a:t>
                      </a:r>
                      <a:r>
                        <a:rPr kumimoji="1" lang="ja-JP" altLang="en-US" sz="1000" dirty="0">
                          <a:latin typeface="+mn-ea"/>
                          <a:ea typeface="+mn-ea"/>
                        </a:rPr>
                        <a:t>接続文字列</a:t>
                      </a:r>
                    </a:p>
                  </a:txBody>
                  <a:tcPr/>
                </a:tc>
                <a:tc>
                  <a:txBody>
                    <a:bodyPr/>
                    <a:lstStyle/>
                    <a:p>
                      <a:r>
                        <a:rPr kumimoji="1" lang="en-US" altLang="ja-JP" sz="1000" dirty="0">
                          <a:latin typeface="+mn-ea"/>
                          <a:ea typeface="+mn-ea"/>
                        </a:rPr>
                        <a:t>DB</a:t>
                      </a:r>
                      <a:r>
                        <a:rPr kumimoji="1" lang="ja-JP" altLang="en-US" sz="1000" dirty="0" err="1">
                          <a:latin typeface="+mn-ea"/>
                          <a:ea typeface="+mn-ea"/>
                        </a:rPr>
                        <a:t>への</a:t>
                      </a:r>
                      <a:r>
                        <a:rPr kumimoji="1" lang="ja-JP" altLang="en-US" sz="1000" dirty="0">
                          <a:latin typeface="+mn-ea"/>
                          <a:ea typeface="+mn-ea"/>
                        </a:rPr>
                        <a:t>接続文字列</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665100658"/>
                  </a:ext>
                </a:extLst>
              </a:tr>
              <a:tr h="207836">
                <a:tc>
                  <a:txBody>
                    <a:bodyPr/>
                    <a:lstStyle/>
                    <a:p>
                      <a:r>
                        <a:rPr kumimoji="1" lang="ja-JP" altLang="en-US" sz="1000" dirty="0">
                          <a:latin typeface="+mn-ea"/>
                          <a:ea typeface="+mn-ea"/>
                        </a:rPr>
                        <a:t>複写元会社コード</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複写元の会社コード</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906305480"/>
                  </a:ext>
                </a:extLst>
              </a:tr>
              <a:tr h="207836">
                <a:tc>
                  <a:txBody>
                    <a:bodyPr/>
                    <a:lstStyle/>
                    <a:p>
                      <a:r>
                        <a:rPr kumimoji="1" lang="ja-JP" altLang="en-US" sz="1000" dirty="0">
                          <a:latin typeface="+mn-ea"/>
                          <a:ea typeface="+mn-ea"/>
                        </a:rPr>
                        <a:t>複写先会社コード</a:t>
                      </a:r>
                    </a:p>
                  </a:txBody>
                  <a:tcPr/>
                </a:tc>
                <a:tc>
                  <a:txBody>
                    <a:bodyPr/>
                    <a:lstStyle/>
                    <a:p>
                      <a:r>
                        <a:rPr kumimoji="1" lang="ja-JP" altLang="en-US" sz="1000" dirty="0">
                          <a:latin typeface="+mn-ea"/>
                          <a:ea typeface="+mn-ea"/>
                        </a:rPr>
                        <a:t>複写先の会社コード</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936529041"/>
                  </a:ext>
                </a:extLst>
              </a:tr>
              <a:tr h="207836">
                <a:tc>
                  <a:txBody>
                    <a:bodyPr/>
                    <a:lstStyle/>
                    <a:p>
                      <a:r>
                        <a:rPr kumimoji="1" lang="ja-JP" altLang="en-US" sz="1000" dirty="0">
                          <a:latin typeface="+mn-ea"/>
                          <a:ea typeface="+mn-ea"/>
                        </a:rPr>
                        <a:t>会計期</a:t>
                      </a:r>
                    </a:p>
                  </a:txBody>
                  <a:tcPr/>
                </a:tc>
                <a:tc>
                  <a:txBody>
                    <a:bodyPr/>
                    <a:lstStyle/>
                    <a:p>
                      <a:r>
                        <a:rPr kumimoji="1" lang="ja-JP" altLang="en-US" sz="1000" dirty="0">
                          <a:latin typeface="+mn-ea"/>
                          <a:ea typeface="+mn-ea"/>
                        </a:rPr>
                        <a:t>対象となるデータの開始会計期（指定した会計期以降の伝票、残高のデータを複写）</a:t>
                      </a:r>
                      <a:endParaRPr kumimoji="1" lang="en-US" altLang="ja-JP" sz="1000" dirty="0">
                        <a:latin typeface="+mn-ea"/>
                        <a:ea typeface="+mn-ea"/>
                      </a:endParaRPr>
                    </a:p>
                    <a:p>
                      <a:r>
                        <a:rPr kumimoji="1" lang="en-US" altLang="ja-JP" sz="1000" dirty="0">
                          <a:latin typeface="+mn-ea"/>
                          <a:ea typeface="+mn-ea"/>
                        </a:rPr>
                        <a:t>※</a:t>
                      </a:r>
                      <a:r>
                        <a:rPr kumimoji="1" lang="ja-JP" altLang="en-US" sz="1000" dirty="0">
                          <a:latin typeface="+mn-ea"/>
                          <a:ea typeface="+mn-ea"/>
                        </a:rPr>
                        <a:t>統合会計データのみに適用されます</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045448485"/>
                  </a:ext>
                </a:extLst>
              </a:tr>
              <a:tr h="207836">
                <a:tc>
                  <a:txBody>
                    <a:bodyPr/>
                    <a:lstStyle/>
                    <a:p>
                      <a:r>
                        <a:rPr kumimoji="1" lang="ja-JP" altLang="en-US" sz="1000" dirty="0">
                          <a:latin typeface="+mn-ea"/>
                          <a:ea typeface="+mn-ea"/>
                        </a:rPr>
                        <a:t>実行結果出力場所</a:t>
                      </a:r>
                    </a:p>
                  </a:txBody>
                  <a:tcPr/>
                </a:tc>
                <a:tc>
                  <a:txBody>
                    <a:bodyPr/>
                    <a:lstStyle/>
                    <a:p>
                      <a:r>
                        <a:rPr kumimoji="1" lang="en-US" altLang="ja-JP" sz="1000" dirty="0">
                          <a:latin typeface="+mn-ea"/>
                          <a:ea typeface="+mn-ea"/>
                        </a:rPr>
                        <a:t>F:</a:t>
                      </a:r>
                      <a:r>
                        <a:rPr kumimoji="1" lang="ja-JP" altLang="en-US" sz="1000" dirty="0">
                          <a:latin typeface="+mn-ea"/>
                          <a:ea typeface="+mn-ea"/>
                        </a:rPr>
                        <a:t>ファイル出力／</a:t>
                      </a:r>
                      <a:r>
                        <a:rPr kumimoji="1" lang="en-US" altLang="ja-JP" sz="1000" dirty="0">
                          <a:latin typeface="+mn-ea"/>
                          <a:ea typeface="+mn-ea"/>
                        </a:rPr>
                        <a:t>D:</a:t>
                      </a:r>
                      <a:r>
                        <a:rPr kumimoji="1" lang="ja-JP" altLang="en-US" sz="1000" dirty="0">
                          <a:latin typeface="+mn-ea"/>
                          <a:ea typeface="+mn-ea"/>
                        </a:rPr>
                        <a:t>画面出力</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597762072"/>
                  </a:ext>
                </a:extLst>
              </a:tr>
            </a:tbl>
          </a:graphicData>
        </a:graphic>
      </p:graphicFrame>
    </p:spTree>
    <p:extLst>
      <p:ext uri="{BB962C8B-B14F-4D97-AF65-F5344CB8AC3E}">
        <p14:creationId xmlns:p14="http://schemas.microsoft.com/office/powerpoint/2010/main" val="2809741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58</a:t>
            </a:fld>
            <a:endParaRPr kumimoji="1" lang="ja-JP" altLang="en-US" dirty="0"/>
          </a:p>
        </p:txBody>
      </p:sp>
      <p:sp>
        <p:nvSpPr>
          <p:cNvPr id="3" name="テキスト プレースホルダー 2"/>
          <p:cNvSpPr>
            <a:spLocks noGrp="1"/>
          </p:cNvSpPr>
          <p:nvPr>
            <p:ph type="body" sz="quarter" idx="14"/>
          </p:nvPr>
        </p:nvSpPr>
        <p:spPr>
          <a:xfrm>
            <a:off x="360000" y="879562"/>
            <a:ext cx="8424000" cy="277230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元帳画面に次の対応をおこないました</a:t>
            </a:r>
            <a:endParaRPr lang="en-US" altLang="ja-JP" dirty="0">
              <a:solidFill>
                <a:prstClr val="black"/>
              </a:solidFill>
            </a:endParaRPr>
          </a:p>
          <a:p>
            <a:pPr lvl="0">
              <a:lnSpc>
                <a:spcPts val="1900"/>
              </a:lnSpc>
              <a:buClr>
                <a:srgbClr val="F9BE00"/>
              </a:buClr>
            </a:pPr>
            <a:r>
              <a:rPr lang="ja-JP" altLang="en-US" dirty="0">
                <a:solidFill>
                  <a:prstClr val="black"/>
                </a:solidFill>
              </a:rPr>
              <a:t>　　① 検索条件として科目を複数選択できるよう対応しました</a:t>
            </a:r>
            <a:endParaRPr lang="en-US" altLang="ja-JP" dirty="0">
              <a:solidFill>
                <a:prstClr val="black"/>
              </a:solidFill>
            </a:endParaRPr>
          </a:p>
          <a:p>
            <a:pPr>
              <a:lnSpc>
                <a:spcPts val="1900"/>
              </a:lnSpc>
              <a:buClr>
                <a:srgbClr val="F9BE00"/>
              </a:buClr>
            </a:pPr>
            <a:r>
              <a:rPr lang="ja-JP" altLang="en-US" dirty="0">
                <a:solidFill>
                  <a:prstClr val="black"/>
                </a:solidFill>
              </a:rPr>
              <a:t>　　② ［科目税区分出力区分］を追加し、総勘定元帳への科目税区分の出力有無を指定できるよう対応しました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③ ［外貨金額出力区分］を追加し、帳票への外貨金額の出力有無を指定できるよう対応しました</a:t>
            </a:r>
            <a:endParaRPr lang="en-US" altLang="ja-JP" dirty="0">
              <a:solidFill>
                <a:prstClr val="black"/>
              </a:solidFill>
            </a:endParaRPr>
          </a:p>
          <a:p>
            <a:pPr>
              <a:lnSpc>
                <a:spcPts val="1900"/>
              </a:lnSpc>
              <a:buClr>
                <a:srgbClr val="F9BE00"/>
              </a:buClr>
            </a:pPr>
            <a:r>
              <a:rPr lang="ja-JP" altLang="en-US" dirty="0">
                <a:solidFill>
                  <a:prstClr val="black"/>
                </a:solidFill>
              </a:rPr>
              <a:t>　　④ 帳票に税区分（内税／外税／対象外）を出力するよう対応しました</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a:lnSpc>
                <a:spcPts val="1900"/>
              </a:lnSpc>
              <a:buClr>
                <a:srgbClr val="F9BE00"/>
              </a:buClr>
            </a:pPr>
            <a:endParaRPr lang="ja-JP" altLang="en-US" dirty="0"/>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元帳の改善対応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ボックス 9">
            <a:extLst>
              <a:ext uri="{FF2B5EF4-FFF2-40B4-BE49-F238E27FC236}">
                <a16:creationId xmlns:a16="http://schemas.microsoft.com/office/drawing/2014/main" id="{3DCD6C22-FC6D-4970-87BA-C12DA707DB27}"/>
              </a:ext>
            </a:extLst>
          </p:cNvPr>
          <p:cNvSpPr txBox="1"/>
          <p:nvPr/>
        </p:nvSpPr>
        <p:spPr>
          <a:xfrm>
            <a:off x="5318085" y="479635"/>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433221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6" name="図 5"/>
          <p:cNvPicPr>
            <a:picLocks noChangeAspect="1"/>
          </p:cNvPicPr>
          <p:nvPr/>
        </p:nvPicPr>
        <p:blipFill>
          <a:blip r:embed="rId2"/>
          <a:stretch>
            <a:fillRect/>
          </a:stretch>
        </p:blipFill>
        <p:spPr>
          <a:xfrm>
            <a:off x="719572" y="1333006"/>
            <a:ext cx="5870957" cy="3286029"/>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59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元帳</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元帳の改善対応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正方形/長方形 9"/>
          <p:cNvSpPr/>
          <p:nvPr/>
        </p:nvSpPr>
        <p:spPr>
          <a:xfrm>
            <a:off x="755576" y="2679762"/>
            <a:ext cx="1476164" cy="1764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6" name="線吹き出し 2 (枠付き) 15"/>
          <p:cNvSpPr/>
          <p:nvPr/>
        </p:nvSpPr>
        <p:spPr>
          <a:xfrm>
            <a:off x="1685772" y="1772455"/>
            <a:ext cx="3750324" cy="385667"/>
          </a:xfrm>
          <a:prstGeom prst="borderCallout2">
            <a:avLst>
              <a:gd name="adj1" fmla="val 44541"/>
              <a:gd name="adj2" fmla="val 91"/>
              <a:gd name="adj3" fmla="val 47929"/>
              <a:gd name="adj4" fmla="val -9438"/>
              <a:gd name="adj5" fmla="val 221295"/>
              <a:gd name="adj6" fmla="val -1844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［科目税区分出力区分］、［外貨金額出力区分］を追加</a:t>
            </a:r>
            <a:endParaRPr lang="en-US" altLang="ja-JP" sz="1100" dirty="0">
              <a:solidFill>
                <a:schemeClr val="bg1">
                  <a:lumMod val="95000"/>
                </a:schemeClr>
              </a:solidFill>
              <a:latin typeface="+mn-ea"/>
            </a:endParaRPr>
          </a:p>
        </p:txBody>
      </p:sp>
      <p:sp>
        <p:nvSpPr>
          <p:cNvPr id="18" name="正方形/長方形 17"/>
          <p:cNvSpPr/>
          <p:nvPr/>
        </p:nvSpPr>
        <p:spPr>
          <a:xfrm>
            <a:off x="755576" y="2914704"/>
            <a:ext cx="1800200" cy="3881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2" name="四角形吹き出し 11"/>
          <p:cNvSpPr/>
          <p:nvPr/>
        </p:nvSpPr>
        <p:spPr>
          <a:xfrm>
            <a:off x="3311177" y="2292206"/>
            <a:ext cx="2149486" cy="2427538"/>
          </a:xfrm>
          <a:prstGeom prst="wedgeRectCallout">
            <a:avLst>
              <a:gd name="adj1" fmla="val -102835"/>
              <a:gd name="adj2" fmla="val -2175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3334477" y="2321964"/>
            <a:ext cx="2066723" cy="2353260"/>
          </a:xfrm>
          <a:prstGeom prst="rect">
            <a:avLst/>
          </a:prstGeom>
        </p:spPr>
      </p:pic>
      <p:sp>
        <p:nvSpPr>
          <p:cNvPr id="19" name="線吹き出し 2 (枠付き) 18"/>
          <p:cNvSpPr/>
          <p:nvPr/>
        </p:nvSpPr>
        <p:spPr>
          <a:xfrm>
            <a:off x="4999478" y="3889954"/>
            <a:ext cx="3640748" cy="385667"/>
          </a:xfrm>
          <a:prstGeom prst="borderCallout2">
            <a:avLst>
              <a:gd name="adj1" fmla="val 44541"/>
              <a:gd name="adj2" fmla="val 91"/>
              <a:gd name="adj3" fmla="val 47929"/>
              <a:gd name="adj4" fmla="val -9438"/>
              <a:gd name="adj5" fmla="val -27723"/>
              <a:gd name="adj6" fmla="val -1416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勘定科目を複数選択することができます</a:t>
            </a:r>
            <a:endParaRPr lang="en-US" altLang="ja-JP" sz="1100" dirty="0">
              <a:solidFill>
                <a:schemeClr val="bg1"/>
              </a:solidFill>
              <a:latin typeface="+mn-ea"/>
            </a:endParaRPr>
          </a:p>
        </p:txBody>
      </p:sp>
      <p:sp>
        <p:nvSpPr>
          <p:cNvPr id="11" name="テキスト ボックス 10">
            <a:extLst>
              <a:ext uri="{FF2B5EF4-FFF2-40B4-BE49-F238E27FC236}">
                <a16:creationId xmlns:a16="http://schemas.microsoft.com/office/drawing/2014/main" id="{58A7585C-ED76-42B1-BBC1-2F5AF64C7BB3}"/>
              </a:ext>
            </a:extLst>
          </p:cNvPr>
          <p:cNvSpPr txBox="1"/>
          <p:nvPr/>
        </p:nvSpPr>
        <p:spPr>
          <a:xfrm>
            <a:off x="5318085" y="479635"/>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157674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1"/>
          </p:nvPr>
        </p:nvSpPr>
        <p:spPr/>
        <p:txBody>
          <a:bodyPr/>
          <a:lstStyle/>
          <a:p>
            <a:r>
              <a:rPr lang="en-US" altLang="ja-JP">
                <a:solidFill>
                  <a:schemeClr val="bg1"/>
                </a:solidFill>
              </a:rPr>
              <a:t>©SuperStream Inc. All rights reserved.</a:t>
            </a:r>
            <a:endParaRPr lang="ja-JP" altLang="en-US" dirty="0"/>
          </a:p>
        </p:txBody>
      </p:sp>
      <p:sp>
        <p:nvSpPr>
          <p:cNvPr id="15" name="テキスト プレースホルダー 2"/>
          <p:cNvSpPr>
            <a:spLocks noGrp="1"/>
          </p:cNvSpPr>
          <p:nvPr>
            <p:ph type="body" sz="quarter" idx="14"/>
          </p:nvPr>
        </p:nvSpPr>
        <p:spPr>
          <a:xfrm>
            <a:off x="4932040" y="555526"/>
            <a:ext cx="3996444" cy="4032448"/>
          </a:xfrm>
        </p:spPr>
        <p:txBody>
          <a:bodyPr/>
          <a:lstStyle/>
          <a:p>
            <a:pPr>
              <a:lnSpc>
                <a:spcPct val="150000"/>
              </a:lnSpc>
              <a:spcAft>
                <a:spcPts val="400"/>
              </a:spcAft>
            </a:pPr>
            <a:r>
              <a:rPr lang="en-US" altLang="ja-JP" dirty="0" err="1"/>
              <a:t>SuperStream</a:t>
            </a:r>
            <a:r>
              <a:rPr lang="en-US" altLang="ja-JP" dirty="0"/>
              <a:t>-NX 2021-06-01 </a:t>
            </a:r>
            <a:r>
              <a:rPr lang="ja-JP" altLang="en-US" dirty="0"/>
              <a:t>（統合会計）</a:t>
            </a:r>
            <a:endParaRPr lang="en-US" altLang="ja-JP" dirty="0"/>
          </a:p>
          <a:p>
            <a:pPr>
              <a:lnSpc>
                <a:spcPct val="150000"/>
              </a:lnSpc>
              <a:spcAft>
                <a:spcPts val="400"/>
              </a:spcAft>
            </a:pPr>
            <a:r>
              <a:rPr lang="en-US" altLang="ja-JP" sz="1200" dirty="0"/>
              <a:t>– </a:t>
            </a:r>
            <a:r>
              <a:rPr lang="ja-JP" altLang="en-US" sz="1200" dirty="0"/>
              <a:t>機能追加・改善項目一覧 </a:t>
            </a:r>
            <a:r>
              <a:rPr lang="en-US" altLang="ja-JP" sz="1200" dirty="0"/>
              <a:t>–</a:t>
            </a:r>
          </a:p>
          <a:p>
            <a:pPr>
              <a:lnSpc>
                <a:spcPct val="150000"/>
              </a:lnSpc>
              <a:spcAft>
                <a:spcPts val="400"/>
              </a:spcAft>
            </a:pPr>
            <a:endParaRPr lang="en-US" altLang="ja-JP" sz="1200" dirty="0"/>
          </a:p>
          <a:p>
            <a:pPr>
              <a:lnSpc>
                <a:spcPct val="100000"/>
              </a:lnSpc>
            </a:pPr>
            <a:r>
              <a:rPr lang="en-US" altLang="ja-JP" sz="1200" dirty="0"/>
              <a:t>25.</a:t>
            </a:r>
            <a:r>
              <a:rPr lang="ja-JP" altLang="en-US" sz="1200" dirty="0"/>
              <a:t>ワークフロー承認の性能改善</a:t>
            </a:r>
            <a:endParaRPr lang="en-US" altLang="ja-JP" sz="1200" dirty="0"/>
          </a:p>
          <a:p>
            <a:pPr>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26.</a:t>
            </a:r>
            <a:r>
              <a:rPr lang="ja-JP" altLang="en-US" sz="1200" dirty="0">
                <a:solidFill>
                  <a:prstClr val="white"/>
                </a:solidFill>
              </a:rPr>
              <a:t>決済時明細出力の仕様変更</a:t>
            </a:r>
            <a:endParaRPr lang="en-US" altLang="ja-JP" sz="1200" dirty="0">
              <a:solidFill>
                <a:prstClr val="white"/>
              </a:solidFill>
            </a:endParaRPr>
          </a:p>
          <a:p>
            <a:pPr lvl="0">
              <a:lnSpc>
                <a:spcPct val="100000"/>
              </a:lnSpc>
            </a:pPr>
            <a:endParaRPr lang="en-US" altLang="ja-JP" sz="1200" dirty="0">
              <a:solidFill>
                <a:prstClr val="white"/>
              </a:solidFill>
            </a:endParaRPr>
          </a:p>
          <a:p>
            <a:pPr lvl="0">
              <a:lnSpc>
                <a:spcPct val="100000"/>
              </a:lnSpc>
            </a:pPr>
            <a:r>
              <a:rPr lang="en-US" altLang="ja-JP" sz="1200" dirty="0">
                <a:solidFill>
                  <a:prstClr val="white"/>
                </a:solidFill>
              </a:rPr>
              <a:t>27.</a:t>
            </a:r>
            <a:r>
              <a:rPr lang="ja-JP" altLang="en-US" sz="1200" dirty="0">
                <a:solidFill>
                  <a:prstClr val="white"/>
                </a:solidFill>
              </a:rPr>
              <a:t>手動消込入力の性能改善</a:t>
            </a:r>
            <a:endParaRPr lang="en-US" altLang="ja-JP" sz="1200" dirty="0">
              <a:solidFill>
                <a:prstClr val="white"/>
              </a:solidFill>
            </a:endParaRPr>
          </a:p>
          <a:p>
            <a:pPr lvl="0">
              <a:lnSpc>
                <a:spcPct val="100000"/>
              </a:lnSpc>
            </a:pPr>
            <a:endParaRPr lang="en-US" altLang="ja-JP" sz="1200" b="0" dirty="0">
              <a:solidFill>
                <a:prstClr val="white"/>
              </a:solidFill>
            </a:endParaRPr>
          </a:p>
          <a:p>
            <a:pPr lvl="0">
              <a:lnSpc>
                <a:spcPct val="100000"/>
              </a:lnSpc>
            </a:pPr>
            <a:r>
              <a:rPr lang="en-US" altLang="ja-JP" sz="1200" dirty="0">
                <a:solidFill>
                  <a:prstClr val="white"/>
                </a:solidFill>
              </a:rPr>
              <a:t>28.</a:t>
            </a:r>
            <a:r>
              <a:rPr lang="ja-JP" altLang="en-US" sz="1200" dirty="0">
                <a:solidFill>
                  <a:prstClr val="white"/>
                </a:solidFill>
              </a:rPr>
              <a:t>対応プログラム一覧</a:t>
            </a:r>
            <a:endParaRPr lang="en-US" altLang="ja-JP" sz="1200" dirty="0">
              <a:solidFill>
                <a:prstClr val="white"/>
              </a:solidFill>
            </a:endParaRPr>
          </a:p>
          <a:p>
            <a:pPr lvl="0">
              <a:lnSpc>
                <a:spcPct val="100000"/>
              </a:lnSpc>
            </a:pPr>
            <a:endParaRPr lang="en-US" altLang="ja-JP" sz="1200" b="0" dirty="0">
              <a:solidFill>
                <a:schemeClr val="accent1">
                  <a:lumMod val="60000"/>
                  <a:lumOff val="40000"/>
                </a:schemeClr>
              </a:solidFill>
            </a:endParaRPr>
          </a:p>
          <a:p>
            <a:pPr lvl="0">
              <a:lnSpc>
                <a:spcPct val="100000"/>
              </a:lnSpc>
            </a:pPr>
            <a:endParaRPr lang="en-US" altLang="ja-JP" sz="1200" b="0" dirty="0">
              <a:solidFill>
                <a:schemeClr val="accent1">
                  <a:lumMod val="60000"/>
                  <a:lumOff val="40000"/>
                </a:schemeClr>
              </a:solidFill>
            </a:endParaRPr>
          </a:p>
          <a:p>
            <a:pPr lvl="0">
              <a:lnSpc>
                <a:spcPct val="100000"/>
              </a:lnSpc>
            </a:pPr>
            <a:endParaRPr lang="en-US" altLang="ja-JP" sz="1200" b="0" dirty="0">
              <a:solidFill>
                <a:prstClr val="white"/>
              </a:solidFill>
            </a:endParaRPr>
          </a:p>
          <a:p>
            <a:pPr lvl="0">
              <a:lnSpc>
                <a:spcPct val="100000"/>
              </a:lnSpc>
            </a:pPr>
            <a:endParaRPr lang="en-US" altLang="ja-JP" sz="1200" b="0" dirty="0">
              <a:solidFill>
                <a:prstClr val="white"/>
              </a:solidFill>
            </a:endParaRPr>
          </a:p>
          <a:p>
            <a:pPr lvl="0">
              <a:lnSpc>
                <a:spcPct val="100000"/>
              </a:lnSpc>
            </a:pPr>
            <a:endParaRPr lang="en-US" altLang="ja-JP" sz="1200" b="0" dirty="0">
              <a:solidFill>
                <a:prstClr val="white"/>
              </a:solidFill>
            </a:endParaRPr>
          </a:p>
          <a:p>
            <a:pPr lvl="0">
              <a:lnSpc>
                <a:spcPct val="100000"/>
              </a:lnSpc>
            </a:pPr>
            <a:endParaRPr lang="en-US" altLang="ja-JP" sz="1200" b="0" dirty="0">
              <a:solidFill>
                <a:prstClr val="white"/>
              </a:solidFill>
            </a:endParaRPr>
          </a:p>
          <a:p>
            <a:pPr lvl="0">
              <a:lnSpc>
                <a:spcPct val="100000"/>
              </a:lnSpc>
            </a:pPr>
            <a:endParaRPr lang="en-US" altLang="ja-JP" sz="1200" b="0" dirty="0">
              <a:solidFill>
                <a:prstClr val="white"/>
              </a:solidFill>
            </a:endParaRPr>
          </a:p>
        </p:txBody>
      </p:sp>
      <p:sp>
        <p:nvSpPr>
          <p:cNvPr id="4" name="テキスト ボックス 3"/>
          <p:cNvSpPr txBox="1"/>
          <p:nvPr/>
        </p:nvSpPr>
        <p:spPr>
          <a:xfrm>
            <a:off x="3959932" y="2139702"/>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
        <p:nvSpPr>
          <p:cNvPr id="5" name="テキスト ボックス 4"/>
          <p:cNvSpPr txBox="1"/>
          <p:nvPr/>
        </p:nvSpPr>
        <p:spPr>
          <a:xfrm>
            <a:off x="3959932" y="1779662"/>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3520547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7715"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60</a:t>
            </a:fld>
            <a:endParaRPr kumimoji="1" lang="ja-JP" altLang="en-US" dirty="0"/>
          </a:p>
        </p:txBody>
      </p:sp>
      <p:sp>
        <p:nvSpPr>
          <p:cNvPr id="3" name="テキスト プレースホルダー 2"/>
          <p:cNvSpPr>
            <a:spLocks noGrp="1"/>
          </p:cNvSpPr>
          <p:nvPr>
            <p:ph type="body" sz="quarter" idx="14"/>
          </p:nvPr>
        </p:nvSpPr>
        <p:spPr>
          <a:xfrm>
            <a:off x="360000" y="817959"/>
            <a:ext cx="8424000" cy="375931"/>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総勘定元帳</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r>
              <a:rPr lang="ja-JP" altLang="en-US" sz="1400" dirty="0">
                <a:solidFill>
                  <a:prstClr val="black"/>
                </a:solidFill>
              </a:rPr>
              <a:t>　</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元帳の改善対応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27" name="図 26"/>
          <p:cNvPicPr>
            <a:picLocks noChangeAspect="1"/>
          </p:cNvPicPr>
          <p:nvPr/>
        </p:nvPicPr>
        <p:blipFill>
          <a:blip r:embed="rId2"/>
          <a:stretch>
            <a:fillRect/>
          </a:stretch>
        </p:blipFill>
        <p:spPr>
          <a:xfrm>
            <a:off x="503548" y="1419622"/>
            <a:ext cx="6147619" cy="1385715"/>
          </a:xfrm>
          <a:prstGeom prst="rect">
            <a:avLst/>
          </a:prstGeom>
          <a:ln>
            <a:solidFill>
              <a:schemeClr val="bg1">
                <a:lumMod val="75000"/>
              </a:schemeClr>
            </a:solidFill>
          </a:ln>
        </p:spPr>
      </p:pic>
      <p:pic>
        <p:nvPicPr>
          <p:cNvPr id="28" name="図 27"/>
          <p:cNvPicPr>
            <a:picLocks noChangeAspect="1"/>
          </p:cNvPicPr>
          <p:nvPr/>
        </p:nvPicPr>
        <p:blipFill>
          <a:blip r:embed="rId3"/>
          <a:stretch>
            <a:fillRect/>
          </a:stretch>
        </p:blipFill>
        <p:spPr>
          <a:xfrm>
            <a:off x="2511938" y="2931790"/>
            <a:ext cx="6147619" cy="1657143"/>
          </a:xfrm>
          <a:prstGeom prst="rect">
            <a:avLst/>
          </a:prstGeom>
          <a:ln>
            <a:solidFill>
              <a:schemeClr val="bg1">
                <a:lumMod val="85000"/>
              </a:schemeClr>
            </a:solidFill>
          </a:ln>
        </p:spPr>
      </p:pic>
      <p:sp>
        <p:nvSpPr>
          <p:cNvPr id="29" name="正方形/長方形 28"/>
          <p:cNvSpPr/>
          <p:nvPr/>
        </p:nvSpPr>
        <p:spPr>
          <a:xfrm>
            <a:off x="2650040" y="3687874"/>
            <a:ext cx="1741939" cy="1038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0" name="正方形/長方形 29"/>
          <p:cNvSpPr/>
          <p:nvPr/>
        </p:nvSpPr>
        <p:spPr>
          <a:xfrm>
            <a:off x="2643060" y="4191930"/>
            <a:ext cx="3074088" cy="961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1" name="線吹き出し 2 (枠付き) 30"/>
          <p:cNvSpPr/>
          <p:nvPr/>
        </p:nvSpPr>
        <p:spPr>
          <a:xfrm>
            <a:off x="5400092" y="1903367"/>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［外貨出力区分］に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「出力しない」を指定した場合</a:t>
            </a:r>
            <a:endParaRPr lang="en-US" altLang="ja-JP" sz="1100" dirty="0">
              <a:solidFill>
                <a:schemeClr val="bg1">
                  <a:lumMod val="95000"/>
                </a:schemeClr>
              </a:solidFill>
              <a:latin typeface="+mn-ea"/>
            </a:endParaRPr>
          </a:p>
        </p:txBody>
      </p:sp>
      <p:sp>
        <p:nvSpPr>
          <p:cNvPr id="32" name="線吹き出し 2 (枠付き) 31"/>
          <p:cNvSpPr/>
          <p:nvPr/>
        </p:nvSpPr>
        <p:spPr>
          <a:xfrm>
            <a:off x="5673118" y="3428763"/>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［外貨出力区分］に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「出力する」を指定した場合</a:t>
            </a:r>
            <a:endParaRPr lang="en-US" altLang="ja-JP" sz="1100" dirty="0">
              <a:solidFill>
                <a:schemeClr val="bg1">
                  <a:lumMod val="95000"/>
                </a:schemeClr>
              </a:solidFill>
              <a:latin typeface="+mn-ea"/>
            </a:endParaRPr>
          </a:p>
        </p:txBody>
      </p:sp>
      <p:sp>
        <p:nvSpPr>
          <p:cNvPr id="7" name="テキスト ボックス 6">
            <a:extLst>
              <a:ext uri="{FF2B5EF4-FFF2-40B4-BE49-F238E27FC236}">
                <a16:creationId xmlns:a16="http://schemas.microsoft.com/office/drawing/2014/main" id="{AEE67386-9D12-42AE-9423-C697D0CE476E}"/>
              </a:ext>
            </a:extLst>
          </p:cNvPr>
          <p:cNvSpPr txBox="1"/>
          <p:nvPr/>
        </p:nvSpPr>
        <p:spPr>
          <a:xfrm>
            <a:off x="5318085" y="479635"/>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2898996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7715"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4" name="図 13"/>
          <p:cNvPicPr>
            <a:picLocks noChangeAspect="1"/>
          </p:cNvPicPr>
          <p:nvPr/>
        </p:nvPicPr>
        <p:blipFill>
          <a:blip r:embed="rId2"/>
          <a:stretch>
            <a:fillRect/>
          </a:stretch>
        </p:blipFill>
        <p:spPr>
          <a:xfrm>
            <a:off x="534790" y="1531796"/>
            <a:ext cx="6152381" cy="1466667"/>
          </a:xfrm>
          <a:prstGeom prst="rect">
            <a:avLst/>
          </a:prstGeom>
          <a:ln>
            <a:solidFill>
              <a:schemeClr val="bg1">
                <a:lumMod val="75000"/>
              </a:schemeClr>
            </a:solidFill>
          </a:ln>
        </p:spPr>
      </p:pic>
      <p:pic>
        <p:nvPicPr>
          <p:cNvPr id="15" name="図 14"/>
          <p:cNvPicPr>
            <a:picLocks noChangeAspect="1"/>
          </p:cNvPicPr>
          <p:nvPr/>
        </p:nvPicPr>
        <p:blipFill>
          <a:blip r:embed="rId3"/>
          <a:stretch>
            <a:fillRect/>
          </a:stretch>
        </p:blipFill>
        <p:spPr>
          <a:xfrm>
            <a:off x="2526301" y="2928971"/>
            <a:ext cx="6138095" cy="1671429"/>
          </a:xfrm>
          <a:prstGeom prst="rect">
            <a:avLst/>
          </a:prstGeom>
          <a:ln>
            <a:solidFill>
              <a:schemeClr val="bg1">
                <a:lumMod val="75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61</a:t>
            </a:fld>
            <a:endParaRPr kumimoji="1" lang="ja-JP" altLang="en-US" dirty="0"/>
          </a:p>
        </p:txBody>
      </p:sp>
      <p:sp>
        <p:nvSpPr>
          <p:cNvPr id="3" name="テキスト プレースホルダー 2"/>
          <p:cNvSpPr>
            <a:spLocks noGrp="1"/>
          </p:cNvSpPr>
          <p:nvPr>
            <p:ph type="body" sz="quarter" idx="14"/>
          </p:nvPr>
        </p:nvSpPr>
        <p:spPr>
          <a:xfrm>
            <a:off x="360000" y="817959"/>
            <a:ext cx="8424000" cy="375931"/>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補助元帳</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r>
              <a:rPr lang="ja-JP" altLang="en-US" sz="1400" dirty="0">
                <a:solidFill>
                  <a:prstClr val="black"/>
                </a:solidFill>
              </a:rPr>
              <a:t>　</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元帳の改善対応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9" name="正方形/長方形 18"/>
          <p:cNvSpPr/>
          <p:nvPr/>
        </p:nvSpPr>
        <p:spPr>
          <a:xfrm>
            <a:off x="2614036" y="3723269"/>
            <a:ext cx="1741939" cy="1038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正方形/長方形 19"/>
          <p:cNvSpPr/>
          <p:nvPr/>
        </p:nvSpPr>
        <p:spPr>
          <a:xfrm>
            <a:off x="2614036" y="4231210"/>
            <a:ext cx="3146096" cy="9569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線吹き出し 2 (枠付き) 22"/>
          <p:cNvSpPr/>
          <p:nvPr/>
        </p:nvSpPr>
        <p:spPr>
          <a:xfrm>
            <a:off x="5385223" y="1734369"/>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［外貨出力区分］に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「出力しない」を指定した場合</a:t>
            </a:r>
            <a:endParaRPr lang="en-US" altLang="ja-JP" sz="1100" dirty="0">
              <a:solidFill>
                <a:schemeClr val="bg1">
                  <a:lumMod val="95000"/>
                </a:schemeClr>
              </a:solidFill>
              <a:latin typeface="+mn-ea"/>
            </a:endParaRPr>
          </a:p>
        </p:txBody>
      </p:sp>
      <p:sp>
        <p:nvSpPr>
          <p:cNvPr id="24" name="線吹き出し 2 (枠付き) 23"/>
          <p:cNvSpPr/>
          <p:nvPr/>
        </p:nvSpPr>
        <p:spPr>
          <a:xfrm>
            <a:off x="5690027" y="3576016"/>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［外貨出力区分］に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「出力する」を指定した場合</a:t>
            </a:r>
            <a:endParaRPr lang="en-US" altLang="ja-JP" sz="1100" dirty="0">
              <a:solidFill>
                <a:schemeClr val="bg1">
                  <a:lumMod val="95000"/>
                </a:schemeClr>
              </a:solidFill>
              <a:latin typeface="+mn-ea"/>
            </a:endParaRPr>
          </a:p>
        </p:txBody>
      </p:sp>
      <p:sp>
        <p:nvSpPr>
          <p:cNvPr id="7" name="テキスト ボックス 6">
            <a:extLst>
              <a:ext uri="{FF2B5EF4-FFF2-40B4-BE49-F238E27FC236}">
                <a16:creationId xmlns:a16="http://schemas.microsoft.com/office/drawing/2014/main" id="{B269171F-5486-409C-AD2E-3CADCCBBE03C}"/>
              </a:ext>
            </a:extLst>
          </p:cNvPr>
          <p:cNvSpPr txBox="1"/>
          <p:nvPr/>
        </p:nvSpPr>
        <p:spPr>
          <a:xfrm>
            <a:off x="5318085" y="479635"/>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1875460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7715"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62</a:t>
            </a:fld>
            <a:endParaRPr kumimoji="1" lang="ja-JP" altLang="en-US" dirty="0"/>
          </a:p>
        </p:txBody>
      </p:sp>
      <p:sp>
        <p:nvSpPr>
          <p:cNvPr id="3" name="テキスト プレースホルダー 2"/>
          <p:cNvSpPr>
            <a:spLocks noGrp="1"/>
          </p:cNvSpPr>
          <p:nvPr>
            <p:ph type="body" sz="quarter" idx="14"/>
          </p:nvPr>
        </p:nvSpPr>
        <p:spPr>
          <a:xfrm>
            <a:off x="360000" y="817959"/>
            <a:ext cx="8424000" cy="375931"/>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相手先元帳</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r>
              <a:rPr lang="ja-JP" altLang="en-US" sz="1400" dirty="0">
                <a:solidFill>
                  <a:prstClr val="black"/>
                </a:solidFill>
              </a:rPr>
              <a:t>　</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元帳の改善対応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3" name="図 12"/>
          <p:cNvPicPr>
            <a:picLocks noChangeAspect="1"/>
          </p:cNvPicPr>
          <p:nvPr/>
        </p:nvPicPr>
        <p:blipFill>
          <a:blip r:embed="rId2"/>
          <a:stretch>
            <a:fillRect/>
          </a:stretch>
        </p:blipFill>
        <p:spPr>
          <a:xfrm>
            <a:off x="552209" y="1417587"/>
            <a:ext cx="6152381" cy="1423810"/>
          </a:xfrm>
          <a:prstGeom prst="rect">
            <a:avLst/>
          </a:prstGeom>
          <a:ln>
            <a:solidFill>
              <a:schemeClr val="bg1">
                <a:lumMod val="75000"/>
              </a:schemeClr>
            </a:solidFill>
          </a:ln>
        </p:spPr>
      </p:pic>
      <p:sp>
        <p:nvSpPr>
          <p:cNvPr id="23" name="線吹き出し 2 (枠付き) 22"/>
          <p:cNvSpPr/>
          <p:nvPr/>
        </p:nvSpPr>
        <p:spPr>
          <a:xfrm>
            <a:off x="5263282" y="1682285"/>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［外貨出力区分］に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「出力しない」を指定した場合</a:t>
            </a:r>
            <a:endParaRPr lang="en-US" altLang="ja-JP" sz="1100" dirty="0">
              <a:solidFill>
                <a:schemeClr val="bg1">
                  <a:lumMod val="95000"/>
                </a:schemeClr>
              </a:solidFill>
              <a:latin typeface="+mn-ea"/>
            </a:endParaRPr>
          </a:p>
        </p:txBody>
      </p:sp>
      <p:pic>
        <p:nvPicPr>
          <p:cNvPr id="16" name="図 15"/>
          <p:cNvPicPr>
            <a:picLocks noChangeAspect="1"/>
          </p:cNvPicPr>
          <p:nvPr/>
        </p:nvPicPr>
        <p:blipFill>
          <a:blip r:embed="rId3"/>
          <a:stretch>
            <a:fillRect/>
          </a:stretch>
        </p:blipFill>
        <p:spPr>
          <a:xfrm>
            <a:off x="2483768" y="2913875"/>
            <a:ext cx="6147619" cy="1638095"/>
          </a:xfrm>
          <a:prstGeom prst="rect">
            <a:avLst/>
          </a:prstGeom>
          <a:ln>
            <a:solidFill>
              <a:schemeClr val="bg1">
                <a:lumMod val="75000"/>
              </a:schemeClr>
            </a:solidFill>
          </a:ln>
        </p:spPr>
      </p:pic>
      <p:sp>
        <p:nvSpPr>
          <p:cNvPr id="19" name="正方形/長方形 18"/>
          <p:cNvSpPr/>
          <p:nvPr/>
        </p:nvSpPr>
        <p:spPr>
          <a:xfrm>
            <a:off x="2614036" y="3723269"/>
            <a:ext cx="1741939" cy="1038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正方形/長方形 19"/>
          <p:cNvSpPr/>
          <p:nvPr/>
        </p:nvSpPr>
        <p:spPr>
          <a:xfrm>
            <a:off x="2614036" y="4191930"/>
            <a:ext cx="3059082" cy="1080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4" name="線吹き出し 2 (枠付き) 23"/>
          <p:cNvSpPr/>
          <p:nvPr/>
        </p:nvSpPr>
        <p:spPr>
          <a:xfrm>
            <a:off x="5673118" y="3428763"/>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［外貨出力区分］に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「出力する」を指定した場合</a:t>
            </a:r>
            <a:endParaRPr lang="en-US" altLang="ja-JP" sz="1100" dirty="0">
              <a:solidFill>
                <a:schemeClr val="bg1">
                  <a:lumMod val="95000"/>
                </a:schemeClr>
              </a:solidFill>
              <a:latin typeface="+mn-ea"/>
            </a:endParaRPr>
          </a:p>
        </p:txBody>
      </p:sp>
      <p:sp>
        <p:nvSpPr>
          <p:cNvPr id="7" name="テキスト ボックス 6">
            <a:extLst>
              <a:ext uri="{FF2B5EF4-FFF2-40B4-BE49-F238E27FC236}">
                <a16:creationId xmlns:a16="http://schemas.microsoft.com/office/drawing/2014/main" id="{9C42BD38-7BF4-4431-9271-D916340319D8}"/>
              </a:ext>
            </a:extLst>
          </p:cNvPr>
          <p:cNvSpPr txBox="1"/>
          <p:nvPr/>
        </p:nvSpPr>
        <p:spPr>
          <a:xfrm>
            <a:off x="5318085" y="479635"/>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884502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63</a:t>
            </a:fld>
            <a:endParaRPr kumimoji="1" lang="ja-JP" altLang="en-US" dirty="0"/>
          </a:p>
        </p:txBody>
      </p:sp>
      <p:sp>
        <p:nvSpPr>
          <p:cNvPr id="3" name="テキスト プレースホルダー 2"/>
          <p:cNvSpPr>
            <a:spLocks noGrp="1"/>
          </p:cNvSpPr>
          <p:nvPr>
            <p:ph type="body" sz="quarter" idx="14"/>
          </p:nvPr>
        </p:nvSpPr>
        <p:spPr>
          <a:xfrm>
            <a:off x="360000" y="817959"/>
            <a:ext cx="8424000" cy="313631"/>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総勘定元帳</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r>
              <a:rPr lang="ja-JP" altLang="en-US" sz="1400" dirty="0">
                <a:solidFill>
                  <a:prstClr val="black"/>
                </a:solidFill>
              </a:rPr>
              <a:t>　</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元帳の改善対応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7" name="図 6"/>
          <p:cNvPicPr>
            <a:picLocks noChangeAspect="1"/>
          </p:cNvPicPr>
          <p:nvPr/>
        </p:nvPicPr>
        <p:blipFill>
          <a:blip r:embed="rId2"/>
          <a:stretch>
            <a:fillRect/>
          </a:stretch>
        </p:blipFill>
        <p:spPr>
          <a:xfrm>
            <a:off x="807768" y="1612750"/>
            <a:ext cx="6043613" cy="1028700"/>
          </a:xfrm>
          <a:prstGeom prst="rect">
            <a:avLst/>
          </a:prstGeom>
          <a:ln>
            <a:solidFill>
              <a:schemeClr val="bg1">
                <a:lumMod val="75000"/>
              </a:schemeClr>
            </a:solidFill>
          </a:ln>
        </p:spPr>
      </p:pic>
      <p:pic>
        <p:nvPicPr>
          <p:cNvPr id="10" name="図 9"/>
          <p:cNvPicPr>
            <a:picLocks noChangeAspect="1"/>
          </p:cNvPicPr>
          <p:nvPr/>
        </p:nvPicPr>
        <p:blipFill>
          <a:blip r:embed="rId3"/>
          <a:stretch>
            <a:fillRect/>
          </a:stretch>
        </p:blipFill>
        <p:spPr>
          <a:xfrm>
            <a:off x="864255" y="3268464"/>
            <a:ext cx="6119813" cy="962025"/>
          </a:xfrm>
          <a:prstGeom prst="rect">
            <a:avLst/>
          </a:prstGeom>
          <a:ln>
            <a:solidFill>
              <a:schemeClr val="bg1">
                <a:lumMod val="75000"/>
              </a:schemeClr>
            </a:solidFill>
          </a:ln>
        </p:spPr>
      </p:pic>
      <p:sp>
        <p:nvSpPr>
          <p:cNvPr id="19" name="正方形/長方形 18"/>
          <p:cNvSpPr/>
          <p:nvPr/>
        </p:nvSpPr>
        <p:spPr>
          <a:xfrm>
            <a:off x="4680012" y="3723878"/>
            <a:ext cx="1044116" cy="15442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正方形/長方形 22"/>
          <p:cNvSpPr/>
          <p:nvPr/>
        </p:nvSpPr>
        <p:spPr>
          <a:xfrm>
            <a:off x="4673795" y="2066669"/>
            <a:ext cx="1044116" cy="15442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5758410" y="3133421"/>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［科目税区分出力区分］に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「出力する」を指定した場合</a:t>
            </a:r>
            <a:endParaRPr lang="en-US" altLang="ja-JP" sz="1100" dirty="0">
              <a:solidFill>
                <a:schemeClr val="bg1">
                  <a:lumMod val="95000"/>
                </a:schemeClr>
              </a:solidFill>
              <a:latin typeface="+mn-ea"/>
            </a:endParaRPr>
          </a:p>
        </p:txBody>
      </p:sp>
      <p:sp>
        <p:nvSpPr>
          <p:cNvPr id="24" name="線吹き出し 2 (枠付き) 23"/>
          <p:cNvSpPr/>
          <p:nvPr/>
        </p:nvSpPr>
        <p:spPr>
          <a:xfrm>
            <a:off x="5758410" y="1537286"/>
            <a:ext cx="2918046" cy="398353"/>
          </a:xfrm>
          <a:prstGeom prst="borderCallout2">
            <a:avLst>
              <a:gd name="adj1" fmla="val 57932"/>
              <a:gd name="adj2" fmla="val 486"/>
              <a:gd name="adj3" fmla="val 63232"/>
              <a:gd name="adj4" fmla="val -15490"/>
              <a:gd name="adj5" fmla="val 142868"/>
              <a:gd name="adj6" fmla="val -2460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［科目税区分出力区分］に</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「出力しない」を指定した場合</a:t>
            </a:r>
            <a:endParaRPr lang="en-US" altLang="ja-JP" sz="1100" dirty="0">
              <a:solidFill>
                <a:schemeClr val="bg1">
                  <a:lumMod val="95000"/>
                </a:schemeClr>
              </a:solidFill>
              <a:latin typeface="+mn-ea"/>
            </a:endParaRPr>
          </a:p>
        </p:txBody>
      </p:sp>
      <p:sp>
        <p:nvSpPr>
          <p:cNvPr id="8" name="テキスト ボックス 7">
            <a:extLst>
              <a:ext uri="{FF2B5EF4-FFF2-40B4-BE49-F238E27FC236}">
                <a16:creationId xmlns:a16="http://schemas.microsoft.com/office/drawing/2014/main" id="{8CCBC1A2-AE20-4AA1-89B3-A47A1BFA920A}"/>
              </a:ext>
            </a:extLst>
          </p:cNvPr>
          <p:cNvSpPr txBox="1"/>
          <p:nvPr/>
        </p:nvSpPr>
        <p:spPr>
          <a:xfrm>
            <a:off x="5318085" y="479635"/>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160787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64</a:t>
            </a:fld>
            <a:endParaRPr kumimoji="1" lang="ja-JP" altLang="en-US" dirty="0"/>
          </a:p>
        </p:txBody>
      </p:sp>
      <p:sp>
        <p:nvSpPr>
          <p:cNvPr id="3" name="テキスト プレースホルダー 2"/>
          <p:cNvSpPr>
            <a:spLocks noGrp="1"/>
          </p:cNvSpPr>
          <p:nvPr>
            <p:ph type="body" sz="quarter" idx="14"/>
          </p:nvPr>
        </p:nvSpPr>
        <p:spPr>
          <a:xfrm>
            <a:off x="360000" y="807556"/>
            <a:ext cx="8424000" cy="32403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総勘定元帳／補助元帳／相手先元帳</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r>
              <a:rPr lang="ja-JP" altLang="en-US" sz="1400"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8</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元帳の改善対応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20" name="線吹き出し 2 (枠付き) 19"/>
          <p:cNvSpPr/>
          <p:nvPr/>
        </p:nvSpPr>
        <p:spPr>
          <a:xfrm>
            <a:off x="3095836" y="2245405"/>
            <a:ext cx="2682316" cy="398353"/>
          </a:xfrm>
          <a:prstGeom prst="borderCallout2">
            <a:avLst>
              <a:gd name="adj1" fmla="val 57932"/>
              <a:gd name="adj2" fmla="val 486"/>
              <a:gd name="adj3" fmla="val 63232"/>
              <a:gd name="adj4" fmla="val -15490"/>
              <a:gd name="adj5" fmla="val 142868"/>
              <a:gd name="adj6" fmla="val -24608"/>
            </a:avLst>
          </a:prstGeom>
          <a:solidFill>
            <a:srgbClr val="54C2F0"/>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zh-CN" altLang="en-US" sz="1100" dirty="0">
                <a:solidFill>
                  <a:schemeClr val="bg1">
                    <a:lumMod val="95000"/>
                  </a:schemeClr>
                </a:solidFill>
                <a:latin typeface="+mn-ea"/>
              </a:rPr>
              <a:t>内税</a:t>
            </a:r>
            <a:r>
              <a:rPr lang="en-US" altLang="zh-CN" sz="1100" dirty="0">
                <a:solidFill>
                  <a:schemeClr val="bg1">
                    <a:lumMod val="95000"/>
                  </a:schemeClr>
                </a:solidFill>
                <a:latin typeface="+mn-ea"/>
              </a:rPr>
              <a:t>/</a:t>
            </a:r>
            <a:r>
              <a:rPr lang="zh-CN" altLang="en-US" sz="1100" dirty="0">
                <a:solidFill>
                  <a:schemeClr val="bg1">
                    <a:lumMod val="95000"/>
                  </a:schemeClr>
                </a:solidFill>
                <a:latin typeface="+mn-ea"/>
              </a:rPr>
              <a:t>外税</a:t>
            </a:r>
            <a:r>
              <a:rPr lang="en-US" altLang="zh-CN" sz="1100" dirty="0">
                <a:solidFill>
                  <a:schemeClr val="bg1">
                    <a:lumMod val="95000"/>
                  </a:schemeClr>
                </a:solidFill>
                <a:latin typeface="+mn-ea"/>
              </a:rPr>
              <a:t>/</a:t>
            </a:r>
            <a:r>
              <a:rPr lang="zh-CN" altLang="en-US" sz="1100" dirty="0">
                <a:solidFill>
                  <a:schemeClr val="bg1">
                    <a:lumMod val="95000"/>
                  </a:schemeClr>
                </a:solidFill>
                <a:latin typeface="+mn-ea"/>
              </a:rPr>
              <a:t>対象外</a:t>
            </a:r>
            <a:r>
              <a:rPr lang="ja-JP" altLang="en-US" sz="1100" dirty="0">
                <a:solidFill>
                  <a:schemeClr val="bg1">
                    <a:lumMod val="95000"/>
                  </a:schemeClr>
                </a:solidFill>
                <a:latin typeface="+mn-ea"/>
              </a:rPr>
              <a:t>が表示されます</a:t>
            </a:r>
            <a:endParaRPr lang="en-US" altLang="ja-JP" sz="1100" dirty="0">
              <a:solidFill>
                <a:schemeClr val="bg1">
                  <a:lumMod val="95000"/>
                </a:schemeClr>
              </a:solidFill>
              <a:latin typeface="+mn-ea"/>
            </a:endParaRPr>
          </a:p>
        </p:txBody>
      </p:sp>
      <p:pic>
        <p:nvPicPr>
          <p:cNvPr id="7" name="図 6"/>
          <p:cNvPicPr>
            <a:picLocks noChangeAspect="1"/>
          </p:cNvPicPr>
          <p:nvPr/>
        </p:nvPicPr>
        <p:blipFill>
          <a:blip r:embed="rId2"/>
          <a:stretch>
            <a:fillRect/>
          </a:stretch>
        </p:blipFill>
        <p:spPr>
          <a:xfrm>
            <a:off x="489899" y="1229077"/>
            <a:ext cx="6162675" cy="1319213"/>
          </a:xfrm>
          <a:prstGeom prst="rect">
            <a:avLst/>
          </a:prstGeom>
          <a:ln>
            <a:solidFill>
              <a:schemeClr val="bg1">
                <a:lumMod val="75000"/>
              </a:schemeClr>
            </a:solidFill>
          </a:ln>
        </p:spPr>
      </p:pic>
      <p:pic>
        <p:nvPicPr>
          <p:cNvPr id="8" name="図 7"/>
          <p:cNvPicPr>
            <a:picLocks noChangeAspect="1"/>
          </p:cNvPicPr>
          <p:nvPr/>
        </p:nvPicPr>
        <p:blipFill>
          <a:blip r:embed="rId3"/>
          <a:stretch>
            <a:fillRect/>
          </a:stretch>
        </p:blipFill>
        <p:spPr>
          <a:xfrm>
            <a:off x="1223628" y="2219766"/>
            <a:ext cx="6162675" cy="1633538"/>
          </a:xfrm>
          <a:prstGeom prst="rect">
            <a:avLst/>
          </a:prstGeom>
          <a:ln>
            <a:solidFill>
              <a:schemeClr val="bg1">
                <a:lumMod val="75000"/>
              </a:schemeClr>
            </a:solidFill>
          </a:ln>
        </p:spPr>
      </p:pic>
      <p:pic>
        <p:nvPicPr>
          <p:cNvPr id="11" name="図 10"/>
          <p:cNvPicPr>
            <a:picLocks noChangeAspect="1"/>
          </p:cNvPicPr>
          <p:nvPr/>
        </p:nvPicPr>
        <p:blipFill>
          <a:blip r:embed="rId4"/>
          <a:stretch>
            <a:fillRect/>
          </a:stretch>
        </p:blipFill>
        <p:spPr>
          <a:xfrm>
            <a:off x="2549646" y="3435846"/>
            <a:ext cx="6138863" cy="1290638"/>
          </a:xfrm>
          <a:prstGeom prst="rect">
            <a:avLst/>
          </a:prstGeom>
          <a:ln>
            <a:solidFill>
              <a:schemeClr val="bg1">
                <a:lumMod val="75000"/>
              </a:schemeClr>
            </a:solidFill>
          </a:ln>
        </p:spPr>
      </p:pic>
      <p:sp>
        <p:nvSpPr>
          <p:cNvPr id="14" name="正方形/長方形 13"/>
          <p:cNvSpPr/>
          <p:nvPr/>
        </p:nvSpPr>
        <p:spPr>
          <a:xfrm>
            <a:off x="1865824" y="2050457"/>
            <a:ext cx="348126" cy="11128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正方形/長方形 14"/>
          <p:cNvSpPr/>
          <p:nvPr/>
        </p:nvSpPr>
        <p:spPr>
          <a:xfrm>
            <a:off x="2747710" y="3295547"/>
            <a:ext cx="348126" cy="11128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6" name="正方形/長方形 15"/>
          <p:cNvSpPr/>
          <p:nvPr/>
        </p:nvSpPr>
        <p:spPr>
          <a:xfrm>
            <a:off x="3980872" y="4443958"/>
            <a:ext cx="359821" cy="1440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8" name="線吹き出し 2 (枠付き) 17"/>
          <p:cNvSpPr/>
          <p:nvPr/>
        </p:nvSpPr>
        <p:spPr>
          <a:xfrm>
            <a:off x="4896036" y="1367347"/>
            <a:ext cx="3640748" cy="385667"/>
          </a:xfrm>
          <a:prstGeom prst="borderCallout2">
            <a:avLst>
              <a:gd name="adj1" fmla="val 44541"/>
              <a:gd name="adj2" fmla="val 91"/>
              <a:gd name="adj3" fmla="val 47929"/>
              <a:gd name="adj4" fmla="val -9438"/>
              <a:gd name="adj5" fmla="val 138787"/>
              <a:gd name="adj6" fmla="val -23562"/>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メイリオ" panose="020B0604030504040204" pitchFamily="50" charset="-128"/>
                <a:ea typeface="メイリオ" panose="020B0604030504040204" pitchFamily="50" charset="-128"/>
              </a:rPr>
              <a:t>税区分（内税／外税／対象外）を出力するよう対応</a:t>
            </a:r>
            <a:endParaRPr lang="en-US" altLang="ja-JP" sz="1100" dirty="0">
              <a:solidFill>
                <a:schemeClr val="bg1"/>
              </a:solidFill>
              <a:latin typeface="+mn-ea"/>
            </a:endParaRPr>
          </a:p>
        </p:txBody>
      </p:sp>
      <p:sp>
        <p:nvSpPr>
          <p:cNvPr id="9" name="テキスト ボックス 8">
            <a:extLst>
              <a:ext uri="{FF2B5EF4-FFF2-40B4-BE49-F238E27FC236}">
                <a16:creationId xmlns:a16="http://schemas.microsoft.com/office/drawing/2014/main" id="{704B67EC-D780-45B6-A424-3D0C1C70B337}"/>
              </a:ext>
            </a:extLst>
          </p:cNvPr>
          <p:cNvSpPr txBox="1"/>
          <p:nvPr/>
        </p:nvSpPr>
        <p:spPr>
          <a:xfrm>
            <a:off x="5318085" y="479635"/>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387709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65</a:t>
            </a:fld>
            <a:endParaRPr kumimoji="1" lang="ja-JP" altLang="en-US" dirty="0"/>
          </a:p>
        </p:txBody>
      </p:sp>
      <p:sp>
        <p:nvSpPr>
          <p:cNvPr id="3" name="テキスト プレースホルダー 2"/>
          <p:cNvSpPr>
            <a:spLocks noGrp="1"/>
          </p:cNvSpPr>
          <p:nvPr>
            <p:ph type="body" sz="quarter" idx="14"/>
          </p:nvPr>
        </p:nvSpPr>
        <p:spPr>
          <a:xfrm>
            <a:off x="360000" y="879562"/>
            <a:ext cx="8424000" cy="7920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伝票明細画面の</a:t>
            </a:r>
            <a:r>
              <a:rPr lang="en-US" altLang="ja-JP" dirty="0">
                <a:solidFill>
                  <a:prstClr val="black"/>
                </a:solidFill>
              </a:rPr>
              <a:t>【</a:t>
            </a:r>
            <a:r>
              <a:rPr lang="ja-JP" altLang="en-US" dirty="0">
                <a:solidFill>
                  <a:prstClr val="black"/>
                </a:solidFill>
              </a:rPr>
              <a:t>伝票複写</a:t>
            </a:r>
            <a:r>
              <a:rPr lang="en-US" altLang="ja-JP" dirty="0">
                <a:solidFill>
                  <a:prstClr val="black"/>
                </a:solidFill>
              </a:rPr>
              <a:t>】</a:t>
            </a:r>
            <a:r>
              <a:rPr lang="ja-JP" altLang="en-US" dirty="0">
                <a:solidFill>
                  <a:prstClr val="black"/>
                </a:solidFill>
              </a:rPr>
              <a:t>から遷移した入力画面において、</a:t>
            </a:r>
            <a:r>
              <a:rPr lang="en-US" altLang="ja-JP" dirty="0">
                <a:solidFill>
                  <a:prstClr val="black"/>
                </a:solidFill>
              </a:rPr>
              <a:t>【</a:t>
            </a:r>
            <a:r>
              <a:rPr lang="ja-JP" altLang="en-US" dirty="0">
                <a:solidFill>
                  <a:prstClr val="black"/>
                </a:solidFill>
              </a:rPr>
              <a:t>伝票登録</a:t>
            </a:r>
            <a:r>
              <a:rPr lang="en-US" altLang="ja-JP" dirty="0">
                <a:solidFill>
                  <a:prstClr val="black"/>
                </a:solidFill>
              </a:rPr>
              <a:t>】</a:t>
            </a:r>
            <a:r>
              <a:rPr lang="ja-JP" altLang="en-US" dirty="0">
                <a:solidFill>
                  <a:prstClr val="black"/>
                </a:solidFill>
              </a:rPr>
              <a:t>後に伝票明細画面に戻るよう対応しました</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9</a:t>
            </a:r>
            <a:r>
              <a:rPr lang="en-US" altLang="ja-JP" sz="1800" dirty="0">
                <a:solidFill>
                  <a:prstClr val="white"/>
                </a:solidFill>
                <a:latin typeface="+mn-ea"/>
                <a:ea typeface="+mn-ea"/>
              </a:rPr>
              <a:t>.</a:t>
            </a:r>
            <a:r>
              <a:rPr lang="ja-JP" altLang="en-US" sz="1800" dirty="0">
                <a:solidFill>
                  <a:prstClr val="white"/>
                </a:solidFill>
              </a:rPr>
              <a:t>伝票複写後の遷移先変更対応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6" name="正方形/長方形 5"/>
          <p:cNvSpPr/>
          <p:nvPr/>
        </p:nvSpPr>
        <p:spPr>
          <a:xfrm>
            <a:off x="540145" y="1980280"/>
            <a:ext cx="1151536" cy="6343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照会画面</a:t>
            </a:r>
            <a:endParaRPr kumimoji="1" lang="en-US" altLang="ja-JP" sz="1200" dirty="0">
              <a:solidFill>
                <a:schemeClr val="tx1"/>
              </a:solidFill>
            </a:endParaRPr>
          </a:p>
          <a:p>
            <a:pPr algn="ctr"/>
            <a:r>
              <a:rPr lang="ja-JP" altLang="en-US" sz="1200" dirty="0">
                <a:solidFill>
                  <a:schemeClr val="tx1"/>
                </a:solidFill>
              </a:rPr>
              <a:t>帳票出力画面</a:t>
            </a:r>
            <a:endParaRPr kumimoji="1" lang="ja-JP" altLang="en-US" sz="1200" dirty="0">
              <a:solidFill>
                <a:schemeClr val="tx1"/>
              </a:solidFill>
            </a:endParaRPr>
          </a:p>
        </p:txBody>
      </p:sp>
      <p:sp>
        <p:nvSpPr>
          <p:cNvPr id="9" name="正方形/長方形 8"/>
          <p:cNvSpPr/>
          <p:nvPr/>
        </p:nvSpPr>
        <p:spPr>
          <a:xfrm>
            <a:off x="2735203" y="1982981"/>
            <a:ext cx="1152721" cy="6343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伝票明細</a:t>
            </a:r>
          </a:p>
        </p:txBody>
      </p:sp>
      <p:sp>
        <p:nvSpPr>
          <p:cNvPr id="11" name="正方形/長方形 10"/>
          <p:cNvSpPr/>
          <p:nvPr/>
        </p:nvSpPr>
        <p:spPr>
          <a:xfrm>
            <a:off x="5075463" y="1981858"/>
            <a:ext cx="1152721" cy="6343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伝票入力</a:t>
            </a:r>
          </a:p>
        </p:txBody>
      </p:sp>
      <p:sp>
        <p:nvSpPr>
          <p:cNvPr id="12" name="正方形/長方形 11"/>
          <p:cNvSpPr/>
          <p:nvPr/>
        </p:nvSpPr>
        <p:spPr>
          <a:xfrm>
            <a:off x="7380312" y="1988344"/>
            <a:ext cx="1152721" cy="6343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メニュー</a:t>
            </a:r>
          </a:p>
        </p:txBody>
      </p:sp>
      <p:cxnSp>
        <p:nvCxnSpPr>
          <p:cNvPr id="13" name="直線矢印コネクタ 12"/>
          <p:cNvCxnSpPr>
            <a:stCxn id="6" idx="3"/>
            <a:endCxn id="9" idx="1"/>
          </p:cNvCxnSpPr>
          <p:nvPr/>
        </p:nvCxnSpPr>
        <p:spPr>
          <a:xfrm>
            <a:off x="1691681" y="2297435"/>
            <a:ext cx="1043522" cy="270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11" idx="3"/>
            <a:endCxn id="12" idx="1"/>
          </p:cNvCxnSpPr>
          <p:nvPr/>
        </p:nvCxnSpPr>
        <p:spPr>
          <a:xfrm>
            <a:off x="6228184" y="2299013"/>
            <a:ext cx="1152128" cy="6486"/>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9" idx="3"/>
            <a:endCxn id="11" idx="1"/>
          </p:cNvCxnSpPr>
          <p:nvPr/>
        </p:nvCxnSpPr>
        <p:spPr>
          <a:xfrm flipV="1">
            <a:off x="3887924" y="2299013"/>
            <a:ext cx="1187539" cy="112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1488477" y="2247714"/>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kumimoji="1" lang="ja-JP" altLang="en-US" sz="1200" dirty="0">
                <a:solidFill>
                  <a:schemeClr val="tx1"/>
                </a:solidFill>
              </a:rPr>
              <a:t>明細表示</a:t>
            </a:r>
            <a:r>
              <a:rPr kumimoji="1" lang="en-US" altLang="ja-JP" sz="1200" dirty="0">
                <a:solidFill>
                  <a:schemeClr val="tx1"/>
                </a:solidFill>
              </a:rPr>
              <a:t>】</a:t>
            </a:r>
            <a:endParaRPr kumimoji="1" lang="ja-JP" altLang="en-US" sz="1200" dirty="0">
              <a:solidFill>
                <a:schemeClr val="tx1"/>
              </a:solidFill>
            </a:endParaRPr>
          </a:p>
        </p:txBody>
      </p:sp>
      <p:sp>
        <p:nvSpPr>
          <p:cNvPr id="29" name="正方形/長方形 28"/>
          <p:cNvSpPr/>
          <p:nvPr/>
        </p:nvSpPr>
        <p:spPr>
          <a:xfrm>
            <a:off x="3761422" y="2247714"/>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kumimoji="1" lang="ja-JP" altLang="en-US" sz="1200" dirty="0">
                <a:solidFill>
                  <a:schemeClr val="tx1"/>
                </a:solidFill>
              </a:rPr>
              <a:t>伝票複写</a:t>
            </a:r>
            <a:r>
              <a:rPr kumimoji="1" lang="en-US" altLang="ja-JP" sz="1200" dirty="0">
                <a:solidFill>
                  <a:schemeClr val="tx1"/>
                </a:solidFill>
              </a:rPr>
              <a:t>】</a:t>
            </a:r>
            <a:endParaRPr kumimoji="1" lang="ja-JP" altLang="en-US" sz="1200" dirty="0">
              <a:solidFill>
                <a:schemeClr val="tx1"/>
              </a:solidFill>
            </a:endParaRPr>
          </a:p>
        </p:txBody>
      </p:sp>
      <p:sp>
        <p:nvSpPr>
          <p:cNvPr id="30" name="正方形/長方形 29"/>
          <p:cNvSpPr/>
          <p:nvPr/>
        </p:nvSpPr>
        <p:spPr>
          <a:xfrm>
            <a:off x="6034367" y="2240372"/>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kumimoji="1" lang="ja-JP" altLang="en-US" sz="1200" dirty="0">
                <a:solidFill>
                  <a:schemeClr val="tx1"/>
                </a:solidFill>
              </a:rPr>
              <a:t>閉じる</a:t>
            </a:r>
            <a:r>
              <a:rPr kumimoji="1" lang="en-US" altLang="ja-JP" sz="1200" dirty="0">
                <a:solidFill>
                  <a:schemeClr val="tx1"/>
                </a:solidFill>
              </a:rPr>
              <a:t>】</a:t>
            </a:r>
            <a:endParaRPr kumimoji="1" lang="ja-JP" altLang="en-US" sz="1200" dirty="0">
              <a:solidFill>
                <a:schemeClr val="tx1"/>
              </a:solidFill>
            </a:endParaRPr>
          </a:p>
        </p:txBody>
      </p:sp>
      <p:sp>
        <p:nvSpPr>
          <p:cNvPr id="31" name="正方形/長方形 30"/>
          <p:cNvSpPr/>
          <p:nvPr/>
        </p:nvSpPr>
        <p:spPr>
          <a:xfrm>
            <a:off x="539552" y="3203228"/>
            <a:ext cx="1151536" cy="6343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照会画面</a:t>
            </a:r>
            <a:endParaRPr lang="en-US" altLang="ja-JP" sz="1200" dirty="0">
              <a:solidFill>
                <a:schemeClr val="tx1"/>
              </a:solidFill>
            </a:endParaRPr>
          </a:p>
          <a:p>
            <a:pPr algn="ctr"/>
            <a:r>
              <a:rPr lang="ja-JP" altLang="en-US" sz="1200" dirty="0">
                <a:solidFill>
                  <a:schemeClr val="tx1"/>
                </a:solidFill>
              </a:rPr>
              <a:t>帳票出力画面</a:t>
            </a:r>
          </a:p>
        </p:txBody>
      </p:sp>
      <p:sp>
        <p:nvSpPr>
          <p:cNvPr id="32" name="正方形/長方形 31"/>
          <p:cNvSpPr/>
          <p:nvPr/>
        </p:nvSpPr>
        <p:spPr>
          <a:xfrm>
            <a:off x="2734610" y="3205929"/>
            <a:ext cx="1152721" cy="6343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伝票明細</a:t>
            </a:r>
          </a:p>
        </p:txBody>
      </p:sp>
      <p:sp>
        <p:nvSpPr>
          <p:cNvPr id="33" name="正方形/長方形 32"/>
          <p:cNvSpPr/>
          <p:nvPr/>
        </p:nvSpPr>
        <p:spPr>
          <a:xfrm>
            <a:off x="5074870" y="3204806"/>
            <a:ext cx="1152721" cy="634310"/>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伝票入力</a:t>
            </a:r>
          </a:p>
        </p:txBody>
      </p:sp>
      <p:cxnSp>
        <p:nvCxnSpPr>
          <p:cNvPr id="35" name="直線矢印コネクタ 34"/>
          <p:cNvCxnSpPr/>
          <p:nvPr/>
        </p:nvCxnSpPr>
        <p:spPr>
          <a:xfrm>
            <a:off x="1691088" y="3311240"/>
            <a:ext cx="1043522" cy="270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3887331" y="3312818"/>
            <a:ext cx="1187539" cy="112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1487884" y="3239232"/>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kumimoji="1" lang="ja-JP" altLang="en-US" sz="1200" dirty="0">
                <a:solidFill>
                  <a:schemeClr val="tx1"/>
                </a:solidFill>
              </a:rPr>
              <a:t>明細表示</a:t>
            </a:r>
            <a:r>
              <a:rPr kumimoji="1" lang="en-US" altLang="ja-JP" sz="1200" dirty="0">
                <a:solidFill>
                  <a:schemeClr val="tx1"/>
                </a:solidFill>
              </a:rPr>
              <a:t>】</a:t>
            </a:r>
            <a:endParaRPr kumimoji="1" lang="ja-JP" altLang="en-US" sz="1200" dirty="0">
              <a:solidFill>
                <a:schemeClr val="tx1"/>
              </a:solidFill>
            </a:endParaRPr>
          </a:p>
        </p:txBody>
      </p:sp>
      <p:sp>
        <p:nvSpPr>
          <p:cNvPr id="39" name="正方形/長方形 38"/>
          <p:cNvSpPr/>
          <p:nvPr/>
        </p:nvSpPr>
        <p:spPr>
          <a:xfrm>
            <a:off x="3760829" y="3239232"/>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kumimoji="1" lang="ja-JP" altLang="en-US" sz="1200" dirty="0">
                <a:solidFill>
                  <a:schemeClr val="tx1"/>
                </a:solidFill>
              </a:rPr>
              <a:t>伝票複写</a:t>
            </a:r>
            <a:r>
              <a:rPr kumimoji="1" lang="en-US" altLang="ja-JP" sz="1200" dirty="0">
                <a:solidFill>
                  <a:schemeClr val="tx1"/>
                </a:solidFill>
              </a:rPr>
              <a:t>】</a:t>
            </a:r>
            <a:endParaRPr kumimoji="1" lang="ja-JP" altLang="en-US" sz="1200" dirty="0">
              <a:solidFill>
                <a:schemeClr val="tx1"/>
              </a:solidFill>
            </a:endParaRPr>
          </a:p>
        </p:txBody>
      </p:sp>
      <p:cxnSp>
        <p:nvCxnSpPr>
          <p:cNvPr id="56" name="直線矢印コネクタ 55"/>
          <p:cNvCxnSpPr/>
          <p:nvPr/>
        </p:nvCxnSpPr>
        <p:spPr>
          <a:xfrm>
            <a:off x="1692274" y="3707805"/>
            <a:ext cx="1043522" cy="2701"/>
          </a:xfrm>
          <a:prstGeom prst="straightConnector1">
            <a:avLst/>
          </a:prstGeom>
          <a:ln w="22225">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3888517" y="3709383"/>
            <a:ext cx="1187539" cy="1123"/>
          </a:xfrm>
          <a:prstGeom prst="straightConnector1">
            <a:avLst/>
          </a:prstGeom>
          <a:ln w="22225">
            <a:solidFill>
              <a:schemeClr val="accent5"/>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1501526" y="3806856"/>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kumimoji="1" lang="ja-JP" altLang="en-US" sz="1200" dirty="0">
                <a:solidFill>
                  <a:schemeClr val="tx1"/>
                </a:solidFill>
              </a:rPr>
              <a:t>閉じる</a:t>
            </a:r>
            <a:r>
              <a:rPr kumimoji="1" lang="en-US" altLang="ja-JP" sz="1200" dirty="0">
                <a:solidFill>
                  <a:schemeClr val="tx1"/>
                </a:solidFill>
              </a:rPr>
              <a:t>】</a:t>
            </a:r>
            <a:endParaRPr kumimoji="1" lang="ja-JP" altLang="en-US" sz="1200" dirty="0">
              <a:solidFill>
                <a:schemeClr val="tx1"/>
              </a:solidFill>
            </a:endParaRPr>
          </a:p>
        </p:txBody>
      </p:sp>
      <p:sp>
        <p:nvSpPr>
          <p:cNvPr id="60" name="正方形/長方形 59"/>
          <p:cNvSpPr/>
          <p:nvPr/>
        </p:nvSpPr>
        <p:spPr>
          <a:xfrm>
            <a:off x="341042" y="1548232"/>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rPr>
              <a:t>（遷移の例）</a:t>
            </a:r>
            <a:endParaRPr kumimoji="1" lang="en-US" altLang="ja-JP" sz="1200" dirty="0">
              <a:solidFill>
                <a:schemeClr val="tx1"/>
              </a:solidFill>
            </a:endParaRPr>
          </a:p>
          <a:p>
            <a:r>
              <a:rPr lang="ja-JP" altLang="en-US" sz="1200" dirty="0">
                <a:solidFill>
                  <a:schemeClr val="tx1"/>
                </a:solidFill>
              </a:rPr>
              <a:t>　■現行</a:t>
            </a:r>
            <a:endParaRPr kumimoji="1" lang="ja-JP" altLang="en-US" sz="1200" dirty="0">
              <a:solidFill>
                <a:schemeClr val="tx1"/>
              </a:solidFill>
            </a:endParaRPr>
          </a:p>
        </p:txBody>
      </p:sp>
      <p:sp>
        <p:nvSpPr>
          <p:cNvPr id="61" name="正方形/長方形 60"/>
          <p:cNvSpPr/>
          <p:nvPr/>
        </p:nvSpPr>
        <p:spPr>
          <a:xfrm>
            <a:off x="341042" y="2878134"/>
            <a:ext cx="1422646" cy="32509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　■変更後</a:t>
            </a:r>
            <a:endParaRPr kumimoji="1" lang="ja-JP" altLang="en-US" sz="1200" dirty="0">
              <a:solidFill>
                <a:schemeClr val="tx1"/>
              </a:solidFill>
            </a:endParaRPr>
          </a:p>
        </p:txBody>
      </p:sp>
      <p:sp>
        <p:nvSpPr>
          <p:cNvPr id="34" name="正方形/長方形 33"/>
          <p:cNvSpPr/>
          <p:nvPr/>
        </p:nvSpPr>
        <p:spPr>
          <a:xfrm>
            <a:off x="3761422" y="3779292"/>
            <a:ext cx="1422646" cy="4320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a:t>
            </a:r>
            <a:r>
              <a:rPr lang="ja-JP" altLang="en-US" sz="1200" dirty="0">
                <a:solidFill>
                  <a:schemeClr val="tx1"/>
                </a:solidFill>
              </a:rPr>
              <a:t>伝票登録</a:t>
            </a:r>
            <a:r>
              <a:rPr kumimoji="1" lang="en-US" altLang="ja-JP" sz="1200" dirty="0">
                <a:solidFill>
                  <a:schemeClr val="tx1"/>
                </a:solidFill>
              </a:rPr>
              <a:t>】</a:t>
            </a:r>
            <a:endParaRPr kumimoji="1" lang="ja-JP" altLang="en-US" sz="1200" dirty="0">
              <a:solidFill>
                <a:schemeClr val="tx1"/>
              </a:solidFill>
            </a:endParaRPr>
          </a:p>
        </p:txBody>
      </p:sp>
      <p:sp>
        <p:nvSpPr>
          <p:cNvPr id="36" name="線吹き出し 2 (枠付き) 35"/>
          <p:cNvSpPr/>
          <p:nvPr/>
        </p:nvSpPr>
        <p:spPr>
          <a:xfrm>
            <a:off x="5508104" y="3975906"/>
            <a:ext cx="3275896" cy="449700"/>
          </a:xfrm>
          <a:prstGeom prst="borderCallout2">
            <a:avLst>
              <a:gd name="adj1" fmla="val 44541"/>
              <a:gd name="adj2" fmla="val 91"/>
              <a:gd name="adj3" fmla="val 43325"/>
              <a:gd name="adj4" fmla="val -6023"/>
              <a:gd name="adj5" fmla="val -7826"/>
              <a:gd name="adj6" fmla="val -18077"/>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照会画面や帳票出力画面から再度遷移することなく伝票複写ができます</a:t>
            </a:r>
            <a:endParaRPr lang="en-US" altLang="ja-JP" sz="1100" dirty="0">
              <a:solidFill>
                <a:schemeClr val="bg1"/>
              </a:solidFill>
              <a:latin typeface="+mn-ea"/>
            </a:endParaRPr>
          </a:p>
        </p:txBody>
      </p:sp>
      <p:pic>
        <p:nvPicPr>
          <p:cNvPr id="7" name="図 6" descr="アイコン&#10;&#10;説明は自動で生成されたものです">
            <a:extLst>
              <a:ext uri="{FF2B5EF4-FFF2-40B4-BE49-F238E27FC236}">
                <a16:creationId xmlns:a16="http://schemas.microsoft.com/office/drawing/2014/main" id="{92F06ECD-66EC-4125-BC66-FEF7D7FCD241}"/>
              </a:ext>
            </a:extLst>
          </p:cNvPr>
          <p:cNvPicPr>
            <a:picLocks noChangeAspect="1"/>
          </p:cNvPicPr>
          <p:nvPr/>
        </p:nvPicPr>
        <p:blipFill>
          <a:blip r:embed="rId2"/>
          <a:stretch>
            <a:fillRect/>
          </a:stretch>
        </p:blipFill>
        <p:spPr>
          <a:xfrm>
            <a:off x="5433732" y="89368"/>
            <a:ext cx="865095" cy="513790"/>
          </a:xfrm>
          <a:prstGeom prst="rect">
            <a:avLst/>
          </a:prstGeom>
        </p:spPr>
      </p:pic>
      <p:sp>
        <p:nvSpPr>
          <p:cNvPr id="8" name="テキスト ボックス 7">
            <a:extLst>
              <a:ext uri="{FF2B5EF4-FFF2-40B4-BE49-F238E27FC236}">
                <a16:creationId xmlns:a16="http://schemas.microsoft.com/office/drawing/2014/main" id="{5F12E3AE-1D4A-4A4A-8077-9CA1AA9DD198}"/>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
        <p:nvSpPr>
          <p:cNvPr id="10" name="テキスト ボックス 9">
            <a:extLst>
              <a:ext uri="{FF2B5EF4-FFF2-40B4-BE49-F238E27FC236}">
                <a16:creationId xmlns:a16="http://schemas.microsoft.com/office/drawing/2014/main" id="{E1EF3247-1319-4916-8F02-F52277447FA6}"/>
              </a:ext>
            </a:extLst>
          </p:cNvPr>
          <p:cNvSpPr txBox="1"/>
          <p:nvPr/>
        </p:nvSpPr>
        <p:spPr>
          <a:xfrm>
            <a:off x="6434191" y="533423"/>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2246968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66</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9</a:t>
            </a:r>
            <a:r>
              <a:rPr lang="en-US" altLang="ja-JP" sz="1800" dirty="0">
                <a:solidFill>
                  <a:prstClr val="white"/>
                </a:solidFill>
                <a:latin typeface="+mn-ea"/>
                <a:ea typeface="+mn-ea"/>
              </a:rPr>
              <a:t>.</a:t>
            </a:r>
            <a:r>
              <a:rPr lang="ja-JP" altLang="en-US" sz="1800" dirty="0">
                <a:solidFill>
                  <a:prstClr val="white"/>
                </a:solidFill>
              </a:rPr>
              <a:t>伝票複写後の遷移先変更対応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8" name="テキスト プレースホルダー 2"/>
          <p:cNvSpPr txBox="1">
            <a:spLocks/>
          </p:cNvSpPr>
          <p:nvPr/>
        </p:nvSpPr>
        <p:spPr>
          <a:xfrm>
            <a:off x="503548" y="987574"/>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＜対象機能＞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9" name="表 18"/>
          <p:cNvGraphicFramePr>
            <a:graphicFrameLocks noGrp="1"/>
          </p:cNvGraphicFramePr>
          <p:nvPr/>
        </p:nvGraphicFramePr>
        <p:xfrm>
          <a:off x="682632" y="1245963"/>
          <a:ext cx="4608512" cy="2926080"/>
        </p:xfrm>
        <a:graphic>
          <a:graphicData uri="http://schemas.openxmlformats.org/drawingml/2006/table">
            <a:tbl>
              <a:tblPr firstRow="1" bandRow="1">
                <a:tableStyleId>{21E4AEA4-8DFA-4A89-87EB-49C32662AFE0}</a:tableStyleId>
              </a:tblPr>
              <a:tblGrid>
                <a:gridCol w="1228937">
                  <a:extLst>
                    <a:ext uri="{9D8B030D-6E8A-4147-A177-3AD203B41FA5}">
                      <a16:colId xmlns:a16="http://schemas.microsoft.com/office/drawing/2014/main" val="744128327"/>
                    </a:ext>
                  </a:extLst>
                </a:gridCol>
                <a:gridCol w="3379575">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AGR01000</a:t>
                      </a:r>
                      <a:endParaRPr kumimoji="1" lang="ja-JP" altLang="en-US" sz="1000" dirty="0">
                        <a:latin typeface="+mn-ea"/>
                        <a:ea typeface="+mn-ea"/>
                      </a:endParaRPr>
                    </a:p>
                  </a:txBody>
                  <a:tcPr/>
                </a:tc>
                <a:tc>
                  <a:txBody>
                    <a:bodyPr/>
                    <a:lstStyle/>
                    <a:p>
                      <a:r>
                        <a:rPr kumimoji="1" lang="zh-TW" altLang="en-US" sz="1000" dirty="0">
                          <a:latin typeface="+mn-ea"/>
                          <a:ea typeface="+mn-ea"/>
                        </a:rPr>
                        <a:t>仕訳伝票明細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ARR01000</a:t>
                      </a:r>
                      <a:endParaRPr kumimoji="1" lang="ja-JP" altLang="en-US" sz="1000" dirty="0">
                        <a:latin typeface="+mn-ea"/>
                        <a:ea typeface="+mn-ea"/>
                      </a:endParaRPr>
                    </a:p>
                  </a:txBody>
                  <a:tcPr/>
                </a:tc>
                <a:tc>
                  <a:txBody>
                    <a:bodyPr/>
                    <a:lstStyle/>
                    <a:p>
                      <a:r>
                        <a:rPr kumimoji="1" lang="zh-TW" altLang="en-US" sz="1000" dirty="0">
                          <a:latin typeface="+mn-ea"/>
                          <a:ea typeface="+mn-ea"/>
                        </a:rPr>
                        <a:t>債権伝票明細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en-US" altLang="ja-JP" sz="1000" dirty="0">
                          <a:latin typeface="+mn-ea"/>
                          <a:ea typeface="+mn-ea"/>
                        </a:rPr>
                        <a:t>APR01100</a:t>
                      </a:r>
                      <a:endParaRPr kumimoji="1" lang="ja-JP" altLang="en-US" sz="1000" dirty="0">
                        <a:latin typeface="+mn-ea"/>
                        <a:ea typeface="+mn-ea"/>
                      </a:endParaRPr>
                    </a:p>
                  </a:txBody>
                  <a:tcPr/>
                </a:tc>
                <a:tc>
                  <a:txBody>
                    <a:bodyPr/>
                    <a:lstStyle/>
                    <a:p>
                      <a:r>
                        <a:rPr kumimoji="1" lang="zh-TW" altLang="en-US" sz="1000" dirty="0">
                          <a:latin typeface="+mn-ea"/>
                          <a:ea typeface="+mn-ea"/>
                        </a:rPr>
                        <a:t>債務計上伝票明細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93546261"/>
                  </a:ext>
                </a:extLst>
              </a:tr>
              <a:tr h="0">
                <a:tc>
                  <a:txBody>
                    <a:bodyPr/>
                    <a:lstStyle/>
                    <a:p>
                      <a:r>
                        <a:rPr kumimoji="1" lang="en-US" altLang="ja-JP" sz="1000" dirty="0">
                          <a:latin typeface="+mn-ea"/>
                          <a:ea typeface="+mn-ea"/>
                        </a:rPr>
                        <a:t>APR01200</a:t>
                      </a:r>
                      <a:endParaRPr kumimoji="1" lang="ja-JP" altLang="en-US" sz="1000" dirty="0">
                        <a:latin typeface="+mn-ea"/>
                        <a:ea typeface="+mn-ea"/>
                      </a:endParaRPr>
                    </a:p>
                  </a:txBody>
                  <a:tcPr/>
                </a:tc>
                <a:tc>
                  <a:txBody>
                    <a:bodyPr/>
                    <a:lstStyle/>
                    <a:p>
                      <a:r>
                        <a:rPr kumimoji="1" lang="zh-TW" altLang="en-US" sz="1000" dirty="0">
                          <a:latin typeface="+mn-ea"/>
                          <a:ea typeface="+mn-ea"/>
                        </a:rPr>
                        <a:t>仮払申請伝票明細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20338266"/>
                  </a:ext>
                </a:extLst>
              </a:tr>
              <a:tr h="0">
                <a:tc>
                  <a:txBody>
                    <a:bodyPr/>
                    <a:lstStyle/>
                    <a:p>
                      <a:r>
                        <a:rPr kumimoji="1" lang="en-US" altLang="ja-JP" sz="1000" dirty="0">
                          <a:latin typeface="+mn-ea"/>
                          <a:ea typeface="+mn-ea"/>
                        </a:rPr>
                        <a:t>APR01300</a:t>
                      </a:r>
                      <a:endParaRPr kumimoji="1" lang="ja-JP" altLang="en-US" sz="1000" dirty="0">
                        <a:latin typeface="+mn-ea"/>
                        <a:ea typeface="+mn-ea"/>
                      </a:endParaRPr>
                    </a:p>
                  </a:txBody>
                  <a:tcPr/>
                </a:tc>
                <a:tc>
                  <a:txBody>
                    <a:bodyPr/>
                    <a:lstStyle/>
                    <a:p>
                      <a:r>
                        <a:rPr kumimoji="1" lang="zh-TW" altLang="en-US" sz="1000" dirty="0">
                          <a:latin typeface="+mn-ea"/>
                          <a:ea typeface="+mn-ea"/>
                        </a:rPr>
                        <a:t>経費精算伝票明細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182682230"/>
                  </a:ext>
                </a:extLst>
              </a:tr>
              <a:tr h="0">
                <a:tc>
                  <a:txBody>
                    <a:bodyPr/>
                    <a:lstStyle/>
                    <a:p>
                      <a:r>
                        <a:rPr kumimoji="1" lang="en-US" altLang="ja-JP" sz="1000" dirty="0">
                          <a:latin typeface="+mn-ea"/>
                          <a:ea typeface="+mn-ea"/>
                        </a:rPr>
                        <a:t>ARR01100</a:t>
                      </a:r>
                      <a:endParaRPr kumimoji="1" lang="ja-JP" altLang="en-US" sz="1000" dirty="0">
                        <a:latin typeface="+mn-ea"/>
                        <a:ea typeface="+mn-ea"/>
                      </a:endParaRPr>
                    </a:p>
                  </a:txBody>
                  <a:tcPr/>
                </a:tc>
                <a:tc>
                  <a:txBody>
                    <a:bodyPr/>
                    <a:lstStyle/>
                    <a:p>
                      <a:r>
                        <a:rPr kumimoji="1" lang="zh-TW" altLang="en-US" sz="1000" dirty="0">
                          <a:latin typeface="+mn-ea"/>
                          <a:ea typeface="+mn-ea"/>
                        </a:rPr>
                        <a:t>入金伝票明細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700988216"/>
                  </a:ext>
                </a:extLst>
              </a:tr>
              <a:tr h="0">
                <a:tc>
                  <a:txBody>
                    <a:bodyPr/>
                    <a:lstStyle/>
                    <a:p>
                      <a:r>
                        <a:rPr kumimoji="1" lang="en-US" altLang="ja-JP" sz="1000" dirty="0">
                          <a:latin typeface="+mn-ea"/>
                          <a:ea typeface="+mn-ea"/>
                        </a:rPr>
                        <a:t>ARR01500</a:t>
                      </a:r>
                      <a:endParaRPr kumimoji="1" lang="ja-JP" altLang="en-US" sz="1000" dirty="0">
                        <a:latin typeface="+mn-ea"/>
                        <a:ea typeface="+mn-ea"/>
                      </a:endParaRPr>
                    </a:p>
                  </a:txBody>
                  <a:tcPr/>
                </a:tc>
                <a:tc>
                  <a:txBody>
                    <a:bodyPr/>
                    <a:lstStyle/>
                    <a:p>
                      <a:r>
                        <a:rPr kumimoji="1" lang="zh-TW" altLang="en-US" sz="1000" dirty="0">
                          <a:latin typeface="+mn-ea"/>
                          <a:ea typeface="+mn-ea"/>
                        </a:rPr>
                        <a:t>債権計上伝票明細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327590645"/>
                  </a:ext>
                </a:extLst>
              </a:tr>
              <a:tr h="0">
                <a:tc>
                  <a:txBody>
                    <a:bodyPr/>
                    <a:lstStyle/>
                    <a:p>
                      <a:r>
                        <a:rPr kumimoji="1" lang="en-US" altLang="ja-JP" sz="1000" dirty="0">
                          <a:latin typeface="+mn-ea"/>
                          <a:ea typeface="+mn-ea"/>
                        </a:rPr>
                        <a:t>APR00700</a:t>
                      </a:r>
                      <a:endParaRPr kumimoji="1" lang="ja-JP" altLang="en-US" sz="1000" dirty="0">
                        <a:latin typeface="+mn-ea"/>
                        <a:ea typeface="+mn-ea"/>
                      </a:endParaRPr>
                    </a:p>
                  </a:txBody>
                  <a:tcPr/>
                </a:tc>
                <a:tc>
                  <a:txBody>
                    <a:bodyPr/>
                    <a:lstStyle/>
                    <a:p>
                      <a:r>
                        <a:rPr kumimoji="1" lang="zh-TW" altLang="en-US" sz="1000" dirty="0">
                          <a:latin typeface="+mn-ea"/>
                          <a:ea typeface="+mn-ea"/>
                        </a:rPr>
                        <a:t>締次債務計上伝票明細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08308515"/>
                  </a:ext>
                </a:extLst>
              </a:tr>
              <a:tr h="0">
                <a:tc>
                  <a:txBody>
                    <a:bodyPr/>
                    <a:lstStyle/>
                    <a:p>
                      <a:r>
                        <a:rPr kumimoji="1" lang="en-US" altLang="ja-JP" sz="1000" dirty="0">
                          <a:latin typeface="+mn-ea"/>
                          <a:ea typeface="+mn-ea"/>
                        </a:rPr>
                        <a:t>APR00500</a:t>
                      </a:r>
                      <a:endParaRPr kumimoji="1" lang="ja-JP" altLang="en-US" sz="1000" dirty="0">
                        <a:latin typeface="+mn-ea"/>
                        <a:ea typeface="+mn-ea"/>
                      </a:endParaRPr>
                    </a:p>
                  </a:txBody>
                  <a:tcPr/>
                </a:tc>
                <a:tc>
                  <a:txBody>
                    <a:bodyPr/>
                    <a:lstStyle/>
                    <a:p>
                      <a:r>
                        <a:rPr kumimoji="1" lang="zh-TW" altLang="en-US" sz="1000" dirty="0">
                          <a:latin typeface="+mn-ea"/>
                          <a:ea typeface="+mn-ea"/>
                        </a:rPr>
                        <a:t>会社間債務計上伝票明細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83553530"/>
                  </a:ext>
                </a:extLst>
              </a:tr>
              <a:tr h="0">
                <a:tc>
                  <a:txBody>
                    <a:bodyPr/>
                    <a:lstStyle/>
                    <a:p>
                      <a:r>
                        <a:rPr kumimoji="1" lang="en-US" altLang="ja-JP" sz="1000" dirty="0">
                          <a:latin typeface="+mn-ea"/>
                          <a:ea typeface="+mn-ea"/>
                        </a:rPr>
                        <a:t>AGR00500</a:t>
                      </a:r>
                      <a:endParaRPr kumimoji="1" lang="ja-JP" altLang="en-US" sz="1000" dirty="0">
                        <a:latin typeface="+mn-ea"/>
                        <a:ea typeface="+mn-ea"/>
                      </a:endParaRPr>
                    </a:p>
                  </a:txBody>
                  <a:tcPr/>
                </a:tc>
                <a:tc>
                  <a:txBody>
                    <a:bodyPr/>
                    <a:lstStyle/>
                    <a:p>
                      <a:r>
                        <a:rPr kumimoji="1" lang="zh-TW" altLang="en-US" sz="1000" dirty="0">
                          <a:latin typeface="+mn-ea"/>
                          <a:ea typeface="+mn-ea"/>
                        </a:rPr>
                        <a:t>会社間仕訳伝票明細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879228404"/>
                  </a:ext>
                </a:extLst>
              </a:tr>
              <a:tr h="0">
                <a:tc>
                  <a:txBody>
                    <a:bodyPr/>
                    <a:lstStyle/>
                    <a:p>
                      <a:r>
                        <a:rPr kumimoji="1" lang="en-US" altLang="ja-JP" sz="1000" dirty="0">
                          <a:latin typeface="+mn-ea"/>
                          <a:ea typeface="+mn-ea"/>
                        </a:rPr>
                        <a:t>APR00600</a:t>
                      </a:r>
                      <a:endParaRPr kumimoji="1" lang="ja-JP" altLang="en-US" sz="1000" dirty="0">
                        <a:latin typeface="+mn-ea"/>
                        <a:ea typeface="+mn-ea"/>
                      </a:endParaRPr>
                    </a:p>
                  </a:txBody>
                  <a:tcPr/>
                </a:tc>
                <a:tc>
                  <a:txBody>
                    <a:bodyPr/>
                    <a:lstStyle/>
                    <a:p>
                      <a:r>
                        <a:rPr kumimoji="1" lang="zh-TW" altLang="en-US" sz="1000" dirty="0">
                          <a:latin typeface="+mn-ea"/>
                          <a:ea typeface="+mn-ea"/>
                        </a:rPr>
                        <a:t>会社間経費精算伝票明細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13148257"/>
                  </a:ext>
                </a:extLst>
              </a:tr>
            </a:tbl>
          </a:graphicData>
        </a:graphic>
      </p:graphicFrame>
      <p:sp>
        <p:nvSpPr>
          <p:cNvPr id="6" name="テキスト プレースホルダー 5"/>
          <p:cNvSpPr>
            <a:spLocks noGrp="1"/>
          </p:cNvSpPr>
          <p:nvPr>
            <p:ph type="body" sz="quarter" idx="14"/>
          </p:nvPr>
        </p:nvSpPr>
        <p:spPr/>
        <p:txBody>
          <a:bodyPr/>
          <a:lstStyle/>
          <a:p>
            <a:r>
              <a:rPr kumimoji="1" lang="ja-JP" altLang="en-US" dirty="0"/>
              <a:t>　</a:t>
            </a:r>
          </a:p>
        </p:txBody>
      </p:sp>
      <p:pic>
        <p:nvPicPr>
          <p:cNvPr id="3" name="図 6" descr="アイコン&#10;&#10;説明は自動で生成されたものです">
            <a:extLst>
              <a:ext uri="{FF2B5EF4-FFF2-40B4-BE49-F238E27FC236}">
                <a16:creationId xmlns:a16="http://schemas.microsoft.com/office/drawing/2014/main" id="{4EA9841C-8BDE-47A3-971E-B1112CF838C2}"/>
              </a:ext>
            </a:extLst>
          </p:cNvPr>
          <p:cNvPicPr>
            <a:picLocks noChangeAspect="1"/>
          </p:cNvPicPr>
          <p:nvPr/>
        </p:nvPicPr>
        <p:blipFill>
          <a:blip r:embed="rId2"/>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870E354E-C4A4-4E19-B958-8CC33CE819A1}"/>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
        <p:nvSpPr>
          <p:cNvPr id="9" name="テキスト ボックス 8">
            <a:extLst>
              <a:ext uri="{FF2B5EF4-FFF2-40B4-BE49-F238E27FC236}">
                <a16:creationId xmlns:a16="http://schemas.microsoft.com/office/drawing/2014/main" id="{DFDDA772-47B5-4601-8316-06DE2DE00BEB}"/>
              </a:ext>
            </a:extLst>
          </p:cNvPr>
          <p:cNvSpPr txBox="1"/>
          <p:nvPr/>
        </p:nvSpPr>
        <p:spPr>
          <a:xfrm>
            <a:off x="6427467" y="533423"/>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604845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67</a:t>
            </a:fld>
            <a:endParaRPr kumimoji="1" lang="ja-JP" altLang="en-US" dirty="0"/>
          </a:p>
        </p:txBody>
      </p:sp>
      <p:sp>
        <p:nvSpPr>
          <p:cNvPr id="3" name="テキスト プレースホルダー 2"/>
          <p:cNvSpPr>
            <a:spLocks noGrp="1"/>
          </p:cNvSpPr>
          <p:nvPr>
            <p:ph type="body" sz="quarter" idx="14"/>
          </p:nvPr>
        </p:nvSpPr>
        <p:spPr>
          <a:xfrm>
            <a:off x="360000" y="879562"/>
            <a:ext cx="8424000" cy="792088"/>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次の機能にある期間指定のプルダウン項目について、</a:t>
            </a:r>
            <a:endParaRPr lang="en-US" altLang="ja-JP" dirty="0">
              <a:solidFill>
                <a:prstClr val="black"/>
              </a:solidFill>
            </a:endParaRPr>
          </a:p>
          <a:p>
            <a:pPr lvl="0">
              <a:lnSpc>
                <a:spcPts val="1900"/>
              </a:lnSpc>
              <a:buClr>
                <a:srgbClr val="F9BE00"/>
              </a:buClr>
            </a:pPr>
            <a:r>
              <a:rPr lang="ja-JP" altLang="en-US" dirty="0">
                <a:solidFill>
                  <a:prstClr val="black"/>
                </a:solidFill>
              </a:rPr>
              <a:t>　各種入力制御・項目名称マスタで登録した内容で表示するよう対応しました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r>
              <a:rPr lang="ja-JP" altLang="en-US" dirty="0">
                <a:solidFill>
                  <a:prstClr val="black"/>
                </a:solidFill>
              </a:rPr>
              <a:t>　＜対象機能＞</a:t>
            </a:r>
            <a:endParaRPr lang="en-US" altLang="ja-JP" dirty="0">
              <a:solidFill>
                <a:prstClr val="black"/>
              </a:solidFill>
            </a:endParaRPr>
          </a:p>
          <a:p>
            <a:pPr lvl="0">
              <a:lnSpc>
                <a:spcPts val="1900"/>
              </a:lnSpc>
              <a:buClr>
                <a:srgbClr val="F9BE00"/>
              </a:buClr>
            </a:pPr>
            <a:r>
              <a:rPr lang="ja-JP" altLang="en-US" dirty="0">
                <a:solidFill>
                  <a:prstClr val="black"/>
                </a:solidFill>
              </a:rPr>
              <a:t>　　</a:t>
            </a: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pPr lvl="0"/>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10.</a:t>
            </a:r>
            <a:r>
              <a:rPr lang="ja-JP" altLang="en-US" sz="1800" dirty="0">
                <a:solidFill>
                  <a:prstClr val="white"/>
                </a:solidFill>
              </a:rPr>
              <a:t>期間指定プルダウン項目の改善対応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13" name="表 12"/>
          <p:cNvGraphicFramePr>
            <a:graphicFrameLocks noGrp="1"/>
          </p:cNvGraphicFramePr>
          <p:nvPr/>
        </p:nvGraphicFramePr>
        <p:xfrm>
          <a:off x="647564" y="2139702"/>
          <a:ext cx="3780420" cy="1463040"/>
        </p:xfrm>
        <a:graphic>
          <a:graphicData uri="http://schemas.openxmlformats.org/drawingml/2006/table">
            <a:tbl>
              <a:tblPr firstRow="1" bandRow="1">
                <a:tableStyleId>{21E4AEA4-8DFA-4A89-87EB-49C32662AFE0}</a:tableStyleId>
              </a:tblPr>
              <a:tblGrid>
                <a:gridCol w="1008112">
                  <a:extLst>
                    <a:ext uri="{9D8B030D-6E8A-4147-A177-3AD203B41FA5}">
                      <a16:colId xmlns:a16="http://schemas.microsoft.com/office/drawing/2014/main" val="744128327"/>
                    </a:ext>
                  </a:extLst>
                </a:gridCol>
                <a:gridCol w="2772308">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AGR00100</a:t>
                      </a:r>
                      <a:endParaRPr kumimoji="1" lang="ja-JP" altLang="en-US" sz="1000" dirty="0">
                        <a:latin typeface="+mn-ea"/>
                        <a:ea typeface="+mn-ea"/>
                      </a:endParaRPr>
                    </a:p>
                  </a:txBody>
                  <a:tcPr/>
                </a:tc>
                <a:tc>
                  <a:txBody>
                    <a:bodyPr/>
                    <a:lstStyle/>
                    <a:p>
                      <a:r>
                        <a:rPr kumimoji="1" lang="ja-JP" altLang="en-US" sz="1000" dirty="0">
                          <a:latin typeface="+mn-ea"/>
                          <a:ea typeface="+mn-ea"/>
                        </a:rPr>
                        <a:t>仕訳伝票照会</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AGP01000</a:t>
                      </a:r>
                      <a:endParaRPr kumimoji="1" lang="ja-JP" altLang="en-US" sz="1000" dirty="0">
                        <a:latin typeface="+mn-ea"/>
                        <a:ea typeface="+mn-ea"/>
                      </a:endParaRPr>
                    </a:p>
                  </a:txBody>
                  <a:tcPr/>
                </a:tc>
                <a:tc>
                  <a:txBody>
                    <a:bodyPr/>
                    <a:lstStyle/>
                    <a:p>
                      <a:r>
                        <a:rPr kumimoji="1" lang="ja-JP" altLang="en-US" sz="1000" dirty="0">
                          <a:latin typeface="+mn-ea"/>
                          <a:ea typeface="+mn-ea"/>
                        </a:rPr>
                        <a:t>元帳</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en-US" altLang="ja-JP" sz="1000" dirty="0">
                          <a:latin typeface="+mn-ea"/>
                          <a:ea typeface="+mn-ea"/>
                        </a:rPr>
                        <a:t>AGP05100</a:t>
                      </a:r>
                      <a:endParaRPr kumimoji="1" lang="ja-JP" altLang="en-US" sz="1000" dirty="0">
                        <a:latin typeface="+mn-ea"/>
                        <a:ea typeface="+mn-ea"/>
                      </a:endParaRPr>
                    </a:p>
                  </a:txBody>
                  <a:tcPr/>
                </a:tc>
                <a:tc>
                  <a:txBody>
                    <a:bodyPr/>
                    <a:lstStyle/>
                    <a:p>
                      <a:r>
                        <a:rPr kumimoji="1" lang="ja-JP" altLang="en-US" sz="1000" dirty="0">
                          <a:latin typeface="+mn-ea"/>
                          <a:ea typeface="+mn-ea"/>
                        </a:rPr>
                        <a:t>売上高確認リスト</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665100658"/>
                  </a:ext>
                </a:extLst>
              </a:tr>
              <a:tr h="0">
                <a:tc>
                  <a:txBody>
                    <a:bodyPr/>
                    <a:lstStyle/>
                    <a:p>
                      <a:r>
                        <a:rPr kumimoji="1" lang="en-US" altLang="ja-JP" sz="1000" dirty="0">
                          <a:latin typeface="+mn-ea"/>
                          <a:ea typeface="+mn-ea"/>
                        </a:rPr>
                        <a:t>AGP03700</a:t>
                      </a:r>
                      <a:endParaRPr kumimoji="1" lang="ja-JP" altLang="en-US" sz="10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シンガポール版</a:t>
                      </a:r>
                      <a:r>
                        <a:rPr kumimoji="1" lang="en-US" altLang="ja-JP" sz="1000" dirty="0">
                          <a:latin typeface="+mn-ea"/>
                          <a:ea typeface="+mn-ea"/>
                        </a:rPr>
                        <a:t>GST</a:t>
                      </a:r>
                      <a:r>
                        <a:rPr kumimoji="1" lang="ja-JP" altLang="en-US" sz="1000" dirty="0">
                          <a:latin typeface="+mn-ea"/>
                          <a:ea typeface="+mn-ea"/>
                        </a:rPr>
                        <a:t>申告書出力</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906305480"/>
                  </a:ext>
                </a:extLst>
              </a:tr>
              <a:tr h="0">
                <a:tc>
                  <a:txBody>
                    <a:bodyPr/>
                    <a:lstStyle/>
                    <a:p>
                      <a:r>
                        <a:rPr kumimoji="1" lang="en-US" altLang="ja-JP" sz="1000" dirty="0">
                          <a:latin typeface="+mn-ea"/>
                          <a:ea typeface="+mn-ea"/>
                        </a:rPr>
                        <a:t>AGP03800</a:t>
                      </a:r>
                      <a:endParaRPr kumimoji="1" lang="ja-JP" altLang="en-US" sz="1000" dirty="0">
                        <a:latin typeface="+mn-ea"/>
                        <a:ea typeface="+mn-ea"/>
                      </a:endParaRPr>
                    </a:p>
                  </a:txBody>
                  <a:tcPr/>
                </a:tc>
                <a:tc>
                  <a:txBody>
                    <a:bodyPr/>
                    <a:lstStyle/>
                    <a:p>
                      <a:r>
                        <a:rPr kumimoji="1" lang="ja-JP" altLang="en-US" sz="1000" dirty="0">
                          <a:latin typeface="+mn-ea"/>
                          <a:ea typeface="+mn-ea"/>
                        </a:rPr>
                        <a:t>マレーシア版</a:t>
                      </a:r>
                      <a:r>
                        <a:rPr kumimoji="1" lang="en-US" altLang="ja-JP" sz="1000" dirty="0">
                          <a:latin typeface="+mn-ea"/>
                          <a:ea typeface="+mn-ea"/>
                        </a:rPr>
                        <a:t>GST</a:t>
                      </a:r>
                      <a:r>
                        <a:rPr kumimoji="1" lang="ja-JP" altLang="en-US" sz="1000" dirty="0">
                          <a:latin typeface="+mn-ea"/>
                          <a:ea typeface="+mn-ea"/>
                        </a:rPr>
                        <a:t>申告書</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936529041"/>
                  </a:ext>
                </a:extLst>
              </a:tr>
            </a:tbl>
          </a:graphicData>
        </a:graphic>
      </p:graphicFrame>
      <p:sp>
        <p:nvSpPr>
          <p:cNvPr id="7" name="テキスト プレースホルダー 2"/>
          <p:cNvSpPr txBox="1">
            <a:spLocks/>
          </p:cNvSpPr>
          <p:nvPr/>
        </p:nvSpPr>
        <p:spPr>
          <a:xfrm>
            <a:off x="539552" y="3615866"/>
            <a:ext cx="8424000" cy="25878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a:t>
            </a:r>
            <a:r>
              <a:rPr lang="en-US" altLang="ja-JP" sz="900" dirty="0">
                <a:solidFill>
                  <a:srgbClr val="FF0000"/>
                </a:solidFill>
              </a:rPr>
              <a:t>AGP05400</a:t>
            </a:r>
            <a:r>
              <a:rPr lang="ja-JP" altLang="en-US" sz="900" dirty="0">
                <a:solidFill>
                  <a:srgbClr val="FF0000"/>
                </a:solidFill>
              </a:rPr>
              <a:t>：ベトナム版申告書出力は</a:t>
            </a:r>
            <a:r>
              <a:rPr lang="en-US" altLang="ja-JP" sz="900" dirty="0">
                <a:solidFill>
                  <a:srgbClr val="FF0000"/>
                </a:solidFill>
              </a:rPr>
              <a:t>V2.4.0</a:t>
            </a:r>
            <a:r>
              <a:rPr lang="ja-JP" altLang="en-US" sz="900" dirty="0">
                <a:solidFill>
                  <a:srgbClr val="FF0000"/>
                </a:solidFill>
              </a:rPr>
              <a:t>では対象外としています</a:t>
            </a:r>
            <a:endParaRPr lang="en-US" altLang="ja-JP" sz="900" dirty="0">
              <a:solidFill>
                <a:srgbClr val="FF0000"/>
              </a:solidFill>
            </a:endParaRPr>
          </a:p>
        </p:txBody>
      </p:sp>
      <p:sp>
        <p:nvSpPr>
          <p:cNvPr id="15" name="テキスト ボックス 14">
            <a:extLst>
              <a:ext uri="{FF2B5EF4-FFF2-40B4-BE49-F238E27FC236}">
                <a16:creationId xmlns:a16="http://schemas.microsoft.com/office/drawing/2014/main" id="{0F98228A-4C5F-49A2-BFEA-17D60D0668E9}"/>
              </a:ext>
            </a:extLst>
          </p:cNvPr>
          <p:cNvSpPr txBox="1"/>
          <p:nvPr/>
        </p:nvSpPr>
        <p:spPr>
          <a:xfrm>
            <a:off x="5506343" y="513252"/>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1952721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3" name="図 12"/>
          <p:cNvPicPr>
            <a:picLocks noChangeAspect="1"/>
          </p:cNvPicPr>
          <p:nvPr/>
        </p:nvPicPr>
        <p:blipFill>
          <a:blip r:embed="rId2"/>
          <a:stretch>
            <a:fillRect/>
          </a:stretch>
        </p:blipFill>
        <p:spPr>
          <a:xfrm>
            <a:off x="727428" y="1311610"/>
            <a:ext cx="5896800" cy="331695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各種入力制御・項目名称マスタ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10.</a:t>
            </a:r>
            <a:r>
              <a:rPr lang="ja-JP" altLang="en-US" sz="1800" dirty="0">
                <a:solidFill>
                  <a:prstClr val="white"/>
                </a:solidFill>
              </a:rPr>
              <a:t>期間指定プルダウン項目の改善対応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20" name="図 19"/>
          <p:cNvPicPr>
            <a:picLocks noChangeAspect="1"/>
          </p:cNvPicPr>
          <p:nvPr/>
        </p:nvPicPr>
        <p:blipFill>
          <a:blip r:embed="rId3"/>
          <a:stretch>
            <a:fillRect/>
          </a:stretch>
        </p:blipFill>
        <p:spPr>
          <a:xfrm>
            <a:off x="971600" y="1331183"/>
            <a:ext cx="2134079" cy="88439"/>
          </a:xfrm>
          <a:prstGeom prst="rect">
            <a:avLst/>
          </a:prstGeom>
        </p:spPr>
      </p:pic>
      <p:sp>
        <p:nvSpPr>
          <p:cNvPr id="9" name="線吹き出し 2 (枠付き) 8"/>
          <p:cNvSpPr/>
          <p:nvPr/>
        </p:nvSpPr>
        <p:spPr>
          <a:xfrm>
            <a:off x="2879812" y="3760546"/>
            <a:ext cx="4392488" cy="449700"/>
          </a:xfrm>
          <a:prstGeom prst="borderCallout2">
            <a:avLst>
              <a:gd name="adj1" fmla="val 44541"/>
              <a:gd name="adj2" fmla="val 91"/>
              <a:gd name="adj3" fmla="val 43325"/>
              <a:gd name="adj4" fmla="val -6023"/>
              <a:gd name="adj5" fmla="val -84953"/>
              <a:gd name="adj6" fmla="val -15727"/>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期間指定プルダウンの表示内容を指定できます</a:t>
            </a:r>
            <a:endParaRPr lang="en-US" altLang="ja-JP" sz="1100" dirty="0">
              <a:solidFill>
                <a:schemeClr val="bg1"/>
              </a:solidFill>
              <a:latin typeface="+mn-ea"/>
            </a:endParaRPr>
          </a:p>
        </p:txBody>
      </p:sp>
      <p:sp>
        <p:nvSpPr>
          <p:cNvPr id="7" name="テキスト ボックス 6">
            <a:extLst>
              <a:ext uri="{FF2B5EF4-FFF2-40B4-BE49-F238E27FC236}">
                <a16:creationId xmlns:a16="http://schemas.microsoft.com/office/drawing/2014/main" id="{EC1A3BA8-6F45-41E3-99FA-3871D8034964}"/>
              </a:ext>
            </a:extLst>
          </p:cNvPr>
          <p:cNvSpPr txBox="1"/>
          <p:nvPr/>
        </p:nvSpPr>
        <p:spPr>
          <a:xfrm>
            <a:off x="5506343" y="513252"/>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2149504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1" name="図 10"/>
          <p:cNvPicPr>
            <a:picLocks noChangeAspect="1"/>
          </p:cNvPicPr>
          <p:nvPr/>
        </p:nvPicPr>
        <p:blipFill>
          <a:blip r:embed="rId2"/>
          <a:stretch>
            <a:fillRect/>
          </a:stretch>
        </p:blipFill>
        <p:spPr>
          <a:xfrm>
            <a:off x="727428" y="1311610"/>
            <a:ext cx="5896800" cy="331695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69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仕訳伝票照会／元帳／シンガポール版</a:t>
            </a:r>
            <a:r>
              <a:rPr lang="en-US" altLang="ja-JP" sz="1400" b="1" dirty="0">
                <a:solidFill>
                  <a:schemeClr val="tx2"/>
                </a:solidFill>
              </a:rPr>
              <a:t>GST</a:t>
            </a:r>
            <a:r>
              <a:rPr lang="ja-JP" altLang="en-US" sz="1400" b="1" dirty="0">
                <a:solidFill>
                  <a:schemeClr val="tx2"/>
                </a:solidFill>
              </a:rPr>
              <a:t>申告書／マレーシア版</a:t>
            </a:r>
            <a:r>
              <a:rPr lang="en-US" altLang="ja-JP" sz="1400" b="1" dirty="0">
                <a:solidFill>
                  <a:schemeClr val="tx2"/>
                </a:solidFill>
              </a:rPr>
              <a:t>GST</a:t>
            </a:r>
            <a:r>
              <a:rPr lang="ja-JP" altLang="en-US" sz="1400" b="1" dirty="0">
                <a:solidFill>
                  <a:schemeClr val="tx2"/>
                </a:solidFill>
              </a:rPr>
              <a:t>申告書／売上高確認リスト</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10.</a:t>
            </a:r>
            <a:r>
              <a:rPr lang="ja-JP" altLang="en-US" sz="1800" dirty="0">
                <a:solidFill>
                  <a:prstClr val="white"/>
                </a:solidFill>
              </a:rPr>
              <a:t>期間指定プルダウン項目の改善対応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正方形/長方形 9"/>
          <p:cNvSpPr/>
          <p:nvPr/>
        </p:nvSpPr>
        <p:spPr>
          <a:xfrm>
            <a:off x="1363105" y="1663604"/>
            <a:ext cx="796627" cy="1232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20" name="図 19"/>
          <p:cNvPicPr>
            <a:picLocks noChangeAspect="1"/>
          </p:cNvPicPr>
          <p:nvPr/>
        </p:nvPicPr>
        <p:blipFill>
          <a:blip r:embed="rId3"/>
          <a:stretch>
            <a:fillRect/>
          </a:stretch>
        </p:blipFill>
        <p:spPr>
          <a:xfrm>
            <a:off x="971600" y="1331183"/>
            <a:ext cx="2134079" cy="88439"/>
          </a:xfrm>
          <a:prstGeom prst="rect">
            <a:avLst/>
          </a:prstGeom>
        </p:spPr>
      </p:pic>
      <p:sp>
        <p:nvSpPr>
          <p:cNvPr id="12" name="線吹き出し 2 (枠付き) 11"/>
          <p:cNvSpPr/>
          <p:nvPr/>
        </p:nvSpPr>
        <p:spPr>
          <a:xfrm>
            <a:off x="2339752" y="3310846"/>
            <a:ext cx="4651904" cy="1025100"/>
          </a:xfrm>
          <a:prstGeom prst="borderCallout2">
            <a:avLst>
              <a:gd name="adj1" fmla="val 44541"/>
              <a:gd name="adj2" fmla="val 91"/>
              <a:gd name="adj3" fmla="val 43325"/>
              <a:gd name="adj4" fmla="val -6023"/>
              <a:gd name="adj5" fmla="val -42506"/>
              <a:gd name="adj6" fmla="val -1789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各種項目制御・項目名称マスタで登録した内容で表示されます</a:t>
            </a:r>
            <a:endParaRPr lang="en-US" altLang="ja-JP" sz="1100" dirty="0">
              <a:solidFill>
                <a:schemeClr val="bg1"/>
              </a:solidFill>
            </a:endParaRPr>
          </a:p>
          <a:p>
            <a:r>
              <a:rPr lang="ja-JP" altLang="en-US" sz="1100" dirty="0">
                <a:solidFill>
                  <a:schemeClr val="bg1"/>
                </a:solidFill>
              </a:rPr>
              <a:t>なお今回次の選択値を追加しています</a:t>
            </a:r>
            <a:endParaRPr lang="en-US" altLang="ja-JP" sz="1100" dirty="0">
              <a:solidFill>
                <a:schemeClr val="bg1"/>
              </a:solidFill>
            </a:endParaRPr>
          </a:p>
          <a:p>
            <a:r>
              <a:rPr lang="ja-JP" altLang="en-US" sz="1100" dirty="0">
                <a:solidFill>
                  <a:schemeClr val="bg1"/>
                </a:solidFill>
              </a:rPr>
              <a:t>・</a:t>
            </a:r>
            <a:r>
              <a:rPr lang="zh-TW" altLang="en-US" sz="1100" dirty="0">
                <a:solidFill>
                  <a:schemeClr val="bg1"/>
                </a:solidFill>
              </a:rPr>
              <a:t>当日</a:t>
            </a:r>
          </a:p>
          <a:p>
            <a:r>
              <a:rPr lang="ja-JP" altLang="en-US" sz="1100" dirty="0">
                <a:solidFill>
                  <a:schemeClr val="bg1"/>
                </a:solidFill>
              </a:rPr>
              <a:t>・</a:t>
            </a:r>
            <a:r>
              <a:rPr lang="zh-TW" altLang="en-US" sz="1100" dirty="0">
                <a:solidFill>
                  <a:schemeClr val="bg1"/>
                </a:solidFill>
              </a:rPr>
              <a:t>会計期間：前々月</a:t>
            </a:r>
          </a:p>
          <a:p>
            <a:r>
              <a:rPr lang="ja-JP" altLang="en-US" sz="1100" dirty="0">
                <a:solidFill>
                  <a:schemeClr val="bg1"/>
                </a:solidFill>
              </a:rPr>
              <a:t>・</a:t>
            </a:r>
            <a:r>
              <a:rPr lang="zh-TW" altLang="en-US" sz="1100" dirty="0">
                <a:solidFill>
                  <a:schemeClr val="bg1"/>
                </a:solidFill>
              </a:rPr>
              <a:t>会計期間：前年度</a:t>
            </a:r>
            <a:endParaRPr lang="en-US" altLang="ja-JP" sz="1100" dirty="0">
              <a:solidFill>
                <a:schemeClr val="bg1"/>
              </a:solidFill>
            </a:endParaRPr>
          </a:p>
        </p:txBody>
      </p:sp>
      <p:sp>
        <p:nvSpPr>
          <p:cNvPr id="7" name="テキスト ボックス 6">
            <a:extLst>
              <a:ext uri="{FF2B5EF4-FFF2-40B4-BE49-F238E27FC236}">
                <a16:creationId xmlns:a16="http://schemas.microsoft.com/office/drawing/2014/main" id="{8E8E7AC0-DEC0-44E3-91EE-D216CAE6764B}"/>
              </a:ext>
            </a:extLst>
          </p:cNvPr>
          <p:cNvSpPr txBox="1"/>
          <p:nvPr/>
        </p:nvSpPr>
        <p:spPr>
          <a:xfrm>
            <a:off x="5506343" y="513252"/>
            <a:ext cx="1115253" cy="197934"/>
          </a:xfrm>
          <a:prstGeom prst="rect">
            <a:avLst/>
          </a:prstGeom>
          <a:solidFill>
            <a:srgbClr val="FF0000"/>
          </a:solidFill>
        </p:spPr>
        <p:txBody>
          <a:bodyPr wrap="square" lIns="36000" tIns="36000" rIns="36000" bIns="0" rtlCol="0" anchor="t">
            <a:spAutoFit/>
          </a:bodyPr>
          <a:lstStyle/>
          <a:p>
            <a:pPr algn="ctr"/>
            <a:r>
              <a:rPr lang="ja-JP" altLang="en-US" sz="1050" b="1">
                <a:solidFill>
                  <a:schemeClr val="bg1"/>
                </a:solidFill>
              </a:rPr>
              <a:t>NX画面登録</a:t>
            </a:r>
            <a:r>
              <a:rPr kumimoji="1" lang="ja-JP" altLang="en-US" sz="1050" b="1">
                <a:solidFill>
                  <a:schemeClr val="bg1"/>
                </a:solidFill>
              </a:rPr>
              <a:t>要望</a:t>
            </a:r>
          </a:p>
        </p:txBody>
      </p:sp>
    </p:spTree>
    <p:extLst>
      <p:ext uri="{BB962C8B-B14F-4D97-AF65-F5344CB8AC3E}">
        <p14:creationId xmlns:p14="http://schemas.microsoft.com/office/powerpoint/2010/main" val="62771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424000" y="4643976"/>
            <a:ext cx="360000" cy="135000"/>
          </a:xfrm>
        </p:spPr>
        <p:txBody>
          <a:bodyPr/>
          <a:lstStyle/>
          <a:p>
            <a:fld id="{78AE49ED-73EF-499C-8307-28EB0E7CF529}" type="slidenum">
              <a:rPr kumimoji="1" lang="ja-JP" altLang="en-US" smtClean="0"/>
              <a:t>7</a:t>
            </a:fld>
            <a:endParaRPr kumimoji="1" lang="ja-JP" altLang="en-US" dirty="0"/>
          </a:p>
        </p:txBody>
      </p:sp>
      <p:sp>
        <p:nvSpPr>
          <p:cNvPr id="3" name="テキスト プレースホルダー 2"/>
          <p:cNvSpPr>
            <a:spLocks noGrp="1"/>
          </p:cNvSpPr>
          <p:nvPr>
            <p:ph type="body" sz="quarter" idx="14"/>
          </p:nvPr>
        </p:nvSpPr>
        <p:spPr>
          <a:xfrm>
            <a:off x="360000" y="879562"/>
            <a:ext cx="8424000" cy="406845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r>
              <a:rPr lang="en-US" altLang="ja-JP" dirty="0" err="1">
                <a:solidFill>
                  <a:prstClr val="black"/>
                </a:solidFill>
              </a:rPr>
              <a:t>SuperStream</a:t>
            </a:r>
            <a:r>
              <a:rPr lang="en-US" altLang="ja-JP" dirty="0">
                <a:solidFill>
                  <a:prstClr val="black"/>
                </a:solidFill>
              </a:rPr>
              <a:t>-NX AI-OCR</a:t>
            </a:r>
            <a:r>
              <a:rPr lang="ja-JP" altLang="en-US" dirty="0">
                <a:solidFill>
                  <a:prstClr val="black"/>
                </a:solidFill>
              </a:rPr>
              <a:t>（請求書）について、次の機能改善をおこないました</a:t>
            </a: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r>
              <a:rPr lang="ja-JP" altLang="en-US" dirty="0">
                <a:solidFill>
                  <a:prstClr val="black"/>
                </a:solidFill>
              </a:rPr>
              <a:t>　また、</a:t>
            </a:r>
            <a:r>
              <a:rPr lang="en-US" altLang="ja-JP" dirty="0">
                <a:solidFill>
                  <a:prstClr val="black"/>
                </a:solidFill>
              </a:rPr>
              <a:t>2021-06-01</a:t>
            </a:r>
            <a:r>
              <a:rPr lang="ja-JP" altLang="en-US" dirty="0">
                <a:solidFill>
                  <a:prstClr val="black"/>
                </a:solidFill>
              </a:rPr>
              <a:t>版（</a:t>
            </a:r>
            <a:r>
              <a:rPr lang="en-US" altLang="ja-JP" dirty="0">
                <a:solidFill>
                  <a:prstClr val="black"/>
                </a:solidFill>
              </a:rPr>
              <a:t>V2.4.0</a:t>
            </a:r>
            <a:r>
              <a:rPr lang="ja-JP" altLang="en-US" dirty="0">
                <a:solidFill>
                  <a:prstClr val="black"/>
                </a:solidFill>
              </a:rPr>
              <a:t>）では、請求書の「明細」に記載された品目情報、金額まで解析し、</a:t>
            </a:r>
            <a:endParaRPr lang="en-US" altLang="ja-JP" dirty="0">
              <a:solidFill>
                <a:prstClr val="black"/>
              </a:solidFill>
            </a:endParaRPr>
          </a:p>
          <a:p>
            <a:pPr lvl="0">
              <a:lnSpc>
                <a:spcPts val="1900"/>
              </a:lnSpc>
              <a:buClr>
                <a:srgbClr val="F9BE00"/>
              </a:buClr>
            </a:pPr>
            <a:r>
              <a:rPr lang="ja-JP" altLang="en-US" dirty="0">
                <a:solidFill>
                  <a:prstClr val="black"/>
                </a:solidFill>
              </a:rPr>
              <a:t>　明細についてもパターンと紐付けできる「</a:t>
            </a:r>
            <a:r>
              <a:rPr lang="en-US" altLang="ja-JP" dirty="0" err="1">
                <a:solidFill>
                  <a:prstClr val="black"/>
                </a:solidFill>
              </a:rPr>
              <a:t>SuperStream</a:t>
            </a:r>
            <a:r>
              <a:rPr lang="en-US" altLang="ja-JP" dirty="0">
                <a:solidFill>
                  <a:prstClr val="black"/>
                </a:solidFill>
              </a:rPr>
              <a:t>-NX AI-OCR</a:t>
            </a:r>
            <a:r>
              <a:rPr lang="ja-JP" altLang="en-US" dirty="0">
                <a:solidFill>
                  <a:prstClr val="black"/>
                </a:solidFill>
              </a:rPr>
              <a:t>（請求書明細）」を新たにリリースします</a:t>
            </a:r>
            <a:endParaRPr lang="en-US" altLang="ja-JP" dirty="0">
              <a:solidFill>
                <a:prstClr val="black"/>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sp>
        <p:nvSpPr>
          <p:cNvPr id="5" name="フッター プレースホルダー 4"/>
          <p:cNvSpPr>
            <a:spLocks noGrp="1"/>
          </p:cNvSpPr>
          <p:nvPr>
            <p:ph type="ftr" sz="quarter" idx="3"/>
          </p:nvPr>
        </p:nvSpPr>
        <p:spPr>
          <a:xfrm>
            <a:off x="360000" y="4616976"/>
            <a:ext cx="2160000" cy="135000"/>
          </a:xfrm>
        </p:spPr>
        <p:txBody>
          <a:bodyPr/>
          <a:lstStyle/>
          <a:p>
            <a:r>
              <a:rPr lang="en-US" altLang="ja-JP"/>
              <a:t>©SuperStream Inc. All rights reserved.</a:t>
            </a:r>
            <a:endParaRPr lang="ja-JP" altLang="en-US" dirty="0"/>
          </a:p>
        </p:txBody>
      </p:sp>
      <p:graphicFrame>
        <p:nvGraphicFramePr>
          <p:cNvPr id="64" name="表 63"/>
          <p:cNvGraphicFramePr>
            <a:graphicFrameLocks noGrp="1"/>
          </p:cNvGraphicFramePr>
          <p:nvPr/>
        </p:nvGraphicFramePr>
        <p:xfrm>
          <a:off x="503548" y="1563638"/>
          <a:ext cx="8208912" cy="2438400"/>
        </p:xfrm>
        <a:graphic>
          <a:graphicData uri="http://schemas.openxmlformats.org/drawingml/2006/table">
            <a:tbl>
              <a:tblPr firstRow="1" bandRow="1">
                <a:tableStyleId>{21E4AEA4-8DFA-4A89-87EB-49C32662AFE0}</a:tableStyleId>
              </a:tblPr>
              <a:tblGrid>
                <a:gridCol w="2340260">
                  <a:extLst>
                    <a:ext uri="{9D8B030D-6E8A-4147-A177-3AD203B41FA5}">
                      <a16:colId xmlns:a16="http://schemas.microsoft.com/office/drawing/2014/main" val="744128327"/>
                    </a:ext>
                  </a:extLst>
                </a:gridCol>
                <a:gridCol w="5868652">
                  <a:extLst>
                    <a:ext uri="{9D8B030D-6E8A-4147-A177-3AD203B41FA5}">
                      <a16:colId xmlns:a16="http://schemas.microsoft.com/office/drawing/2014/main" val="2211170008"/>
                    </a:ext>
                  </a:extLst>
                </a:gridCol>
              </a:tblGrid>
              <a:tr h="236639">
                <a:tc>
                  <a:txBody>
                    <a:bodyPr/>
                    <a:lstStyle/>
                    <a:p>
                      <a:r>
                        <a:rPr kumimoji="1" lang="ja-JP" altLang="en-US" sz="1000" dirty="0">
                          <a:latin typeface="+mn-ea"/>
                          <a:ea typeface="+mn-ea"/>
                        </a:rPr>
                        <a:t>画面</a:t>
                      </a:r>
                    </a:p>
                  </a:txBody>
                  <a:tcPr/>
                </a:tc>
                <a:tc>
                  <a:txBody>
                    <a:bodyPr/>
                    <a:lstStyle/>
                    <a:p>
                      <a:r>
                        <a:rPr kumimoji="1" lang="ja-JP" altLang="en-US" sz="1000" dirty="0">
                          <a:latin typeface="+mn-ea"/>
                          <a:ea typeface="+mn-ea"/>
                        </a:rPr>
                        <a:t>内容</a:t>
                      </a: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236639">
                <a:tc rowSpan="5">
                  <a:txBody>
                    <a:bodyPr/>
                    <a:lstStyle/>
                    <a:p>
                      <a:r>
                        <a:rPr kumimoji="1" lang="en-US" altLang="ja-JP" sz="1000" dirty="0">
                          <a:latin typeface="+mn-ea"/>
                          <a:ea typeface="+mn-ea"/>
                        </a:rPr>
                        <a:t>AI</a:t>
                      </a:r>
                      <a:r>
                        <a:rPr kumimoji="1" lang="ja-JP" altLang="en-US" sz="1000" dirty="0">
                          <a:latin typeface="+mn-ea"/>
                          <a:ea typeface="+mn-ea"/>
                        </a:rPr>
                        <a:t>経費パターンマスタ登録／</a:t>
                      </a:r>
                      <a:endParaRPr kumimoji="1" lang="en-US" altLang="ja-JP" sz="1000" dirty="0">
                        <a:latin typeface="+mn-ea"/>
                        <a:ea typeface="+mn-ea"/>
                      </a:endParaRPr>
                    </a:p>
                    <a:p>
                      <a:r>
                        <a:rPr kumimoji="1" lang="ja-JP" altLang="en-US" sz="1000" dirty="0">
                          <a:latin typeface="+mn-ea"/>
                          <a:ea typeface="+mn-ea"/>
                        </a:rPr>
                        <a:t>マスタデータ取込</a:t>
                      </a:r>
                      <a:endParaRPr kumimoji="1" lang="en-US" altLang="ja-JP" sz="1000" dirty="0">
                        <a:latin typeface="+mn-ea"/>
                        <a:ea typeface="+mn-ea"/>
                      </a:endParaRPr>
                    </a:p>
                    <a:p>
                      <a:r>
                        <a:rPr kumimoji="1" lang="ja-JP" altLang="en-US" sz="1000" dirty="0">
                          <a:latin typeface="+mn-ea"/>
                          <a:ea typeface="+mn-ea"/>
                        </a:rPr>
                        <a:t>（</a:t>
                      </a:r>
                      <a:r>
                        <a:rPr kumimoji="1" lang="en-US" altLang="ja-JP" sz="1000" dirty="0">
                          <a:latin typeface="+mn-ea"/>
                          <a:ea typeface="+mn-ea"/>
                        </a:rPr>
                        <a:t>AI</a:t>
                      </a:r>
                      <a:r>
                        <a:rPr kumimoji="1" lang="ja-JP" altLang="en-US" sz="1000" dirty="0">
                          <a:latin typeface="+mn-ea"/>
                          <a:ea typeface="+mn-ea"/>
                        </a:rPr>
                        <a:t>経費パターンマスタ）</a:t>
                      </a:r>
                    </a:p>
                  </a:txBody>
                  <a:tcPr/>
                </a:tc>
                <a:tc>
                  <a:txBody>
                    <a:bodyPr/>
                    <a:lstStyle/>
                    <a:p>
                      <a:r>
                        <a:rPr kumimoji="1" lang="en-US" altLang="ja-JP" sz="1000" dirty="0">
                          <a:latin typeface="+mn-ea"/>
                          <a:ea typeface="+mn-ea"/>
                        </a:rPr>
                        <a:t>AI</a:t>
                      </a:r>
                      <a:r>
                        <a:rPr kumimoji="1" lang="ja-JP" altLang="en-US" sz="1000" dirty="0">
                          <a:latin typeface="+mn-ea"/>
                          <a:ea typeface="+mn-ea"/>
                        </a:rPr>
                        <a:t>経費タイプをリストから選択できるよう対応</a:t>
                      </a:r>
                    </a:p>
                  </a:txBody>
                  <a:tcPr/>
                </a:tc>
                <a:extLst>
                  <a:ext uri="{0D108BD9-81ED-4DB2-BD59-A6C34878D82A}">
                    <a16:rowId xmlns:a16="http://schemas.microsoft.com/office/drawing/2014/main" val="3937712758"/>
                  </a:ext>
                </a:extLst>
              </a:tr>
              <a:tr h="236639">
                <a:tc vMerge="1">
                  <a:txBody>
                    <a:bodyPr/>
                    <a:lstStyle/>
                    <a:p>
                      <a:endParaRPr kumimoji="1" lang="ja-JP" altLang="en-US"/>
                    </a:p>
                  </a:txBody>
                  <a:tcPr/>
                </a:tc>
                <a:tc>
                  <a:txBody>
                    <a:bodyPr/>
                    <a:lstStyle/>
                    <a:p>
                      <a:r>
                        <a:rPr kumimoji="1" lang="ja-JP" altLang="en-US" sz="1000" dirty="0">
                          <a:latin typeface="+mn-ea"/>
                          <a:ea typeface="+mn-ea"/>
                        </a:rPr>
                        <a:t>口座情報をパターン登録できるよう対応</a:t>
                      </a:r>
                    </a:p>
                  </a:txBody>
                  <a:tcPr/>
                </a:tc>
                <a:extLst>
                  <a:ext uri="{0D108BD9-81ED-4DB2-BD59-A6C34878D82A}">
                    <a16:rowId xmlns:a16="http://schemas.microsoft.com/office/drawing/2014/main" val="2945080003"/>
                  </a:ext>
                </a:extLst>
              </a:tr>
              <a:tr h="236639">
                <a:tc vMerge="1">
                  <a:txBody>
                    <a:bodyPr/>
                    <a:lstStyle/>
                    <a:p>
                      <a:endParaRPr kumimoji="1" lang="ja-JP" altLang="en-US" sz="1000" dirty="0">
                        <a:latin typeface="+mn-ea"/>
                        <a:ea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債務科目をパターン登録できるよう対応</a:t>
                      </a:r>
                    </a:p>
                  </a:txBody>
                  <a:tcPr/>
                </a:tc>
                <a:extLst>
                  <a:ext uri="{0D108BD9-81ED-4DB2-BD59-A6C34878D82A}">
                    <a16:rowId xmlns:a16="http://schemas.microsoft.com/office/drawing/2014/main" val="2286974158"/>
                  </a:ext>
                </a:extLst>
              </a:tr>
              <a:tr h="236639">
                <a:tc vMerge="1">
                  <a:txBody>
                    <a:bodyPr/>
                    <a:lstStyle/>
                    <a:p>
                      <a:endParaRPr kumimoji="1" lang="ja-JP" altLang="en-US"/>
                    </a:p>
                  </a:txBody>
                  <a:tcPr/>
                </a:tc>
                <a:tc>
                  <a:txBody>
                    <a:bodyPr/>
                    <a:lstStyle/>
                    <a:p>
                      <a:r>
                        <a:rPr kumimoji="1" lang="ja-JP" altLang="en-US" sz="1000" dirty="0">
                          <a:latin typeface="+mn-ea"/>
                          <a:ea typeface="+mn-ea"/>
                        </a:rPr>
                        <a:t>伝票種類が「支払のみ」のパターン登録ができるよう対応</a:t>
                      </a:r>
                    </a:p>
                  </a:txBody>
                  <a:tcPr/>
                </a:tc>
                <a:extLst>
                  <a:ext uri="{0D108BD9-81ED-4DB2-BD59-A6C34878D82A}">
                    <a16:rowId xmlns:a16="http://schemas.microsoft.com/office/drawing/2014/main" val="2003785691"/>
                  </a:ext>
                </a:extLst>
              </a:tr>
              <a:tr h="236639">
                <a:tc vMerge="1">
                  <a:txBody>
                    <a:bodyPr/>
                    <a:lstStyle/>
                    <a:p>
                      <a:endParaRPr kumimoji="1" lang="ja-JP" altLang="en-US" sz="1000" dirty="0">
                        <a:latin typeface="+mn-ea"/>
                        <a:ea typeface="+mn-ea"/>
                      </a:endParaRPr>
                    </a:p>
                  </a:txBody>
                  <a:tcPr/>
                </a:tc>
                <a:tc>
                  <a:txBody>
                    <a:bodyPr/>
                    <a:lstStyle/>
                    <a:p>
                      <a:r>
                        <a:rPr kumimoji="1" lang="ja-JP" altLang="en-US" sz="1000" dirty="0">
                          <a:latin typeface="+mn-ea"/>
                          <a:ea typeface="+mn-ea"/>
                        </a:rPr>
                        <a:t>配賦（固定比、固定値）のパターン登録ができるよう対応</a:t>
                      </a:r>
                    </a:p>
                  </a:txBody>
                  <a:tcPr/>
                </a:tc>
                <a:extLst>
                  <a:ext uri="{0D108BD9-81ED-4DB2-BD59-A6C34878D82A}">
                    <a16:rowId xmlns:a16="http://schemas.microsoft.com/office/drawing/2014/main" val="1142508226"/>
                  </a:ext>
                </a:extLst>
              </a:tr>
              <a:tr h="236639">
                <a:tc>
                  <a:txBody>
                    <a:bodyPr/>
                    <a:lstStyle/>
                    <a:p>
                      <a:r>
                        <a:rPr kumimoji="1" lang="en-US" altLang="ja-JP" sz="1000" dirty="0">
                          <a:latin typeface="+mn-ea"/>
                          <a:ea typeface="+mn-ea"/>
                        </a:rPr>
                        <a:t>AI</a:t>
                      </a:r>
                      <a:r>
                        <a:rPr kumimoji="1" lang="ja-JP" altLang="en-US" sz="1000" dirty="0">
                          <a:latin typeface="+mn-ea"/>
                          <a:ea typeface="+mn-ea"/>
                        </a:rPr>
                        <a:t>請求書一覧</a:t>
                      </a:r>
                    </a:p>
                  </a:txBody>
                  <a:tcPr/>
                </a:tc>
                <a:tc>
                  <a:txBody>
                    <a:bodyPr/>
                    <a:lstStyle/>
                    <a:p>
                      <a:r>
                        <a:rPr kumimoji="1" lang="ja-JP" altLang="en-US" sz="1000" dirty="0">
                          <a:latin typeface="+mn-ea"/>
                          <a:ea typeface="+mn-ea"/>
                        </a:rPr>
                        <a:t>グリッドに請求書ファイル名を追加</a:t>
                      </a:r>
                      <a:endParaRPr kumimoji="1" lang="en-US" altLang="ja-JP" sz="1000" dirty="0">
                        <a:latin typeface="+mn-ea"/>
                        <a:ea typeface="+mn-ea"/>
                      </a:endParaRPr>
                    </a:p>
                  </a:txBody>
                  <a:tcPr/>
                </a:tc>
                <a:extLst>
                  <a:ext uri="{0D108BD9-81ED-4DB2-BD59-A6C34878D82A}">
                    <a16:rowId xmlns:a16="http://schemas.microsoft.com/office/drawing/2014/main" val="2564405074"/>
                  </a:ext>
                </a:extLst>
              </a:tr>
              <a:tr h="236639">
                <a:tc rowSpan="2">
                  <a:txBody>
                    <a:bodyPr/>
                    <a:lstStyle/>
                    <a:p>
                      <a:r>
                        <a:rPr kumimoji="1" lang="en-US" altLang="ja-JP" sz="1000" dirty="0">
                          <a:latin typeface="+mn-ea"/>
                          <a:ea typeface="+mn-ea"/>
                        </a:rPr>
                        <a:t>AI</a:t>
                      </a:r>
                      <a:r>
                        <a:rPr kumimoji="1" lang="ja-JP" altLang="en-US" sz="1000" dirty="0">
                          <a:latin typeface="+mn-ea"/>
                          <a:ea typeface="+mn-ea"/>
                        </a:rPr>
                        <a:t>支払伝票作成</a:t>
                      </a:r>
                    </a:p>
                  </a:txBody>
                  <a:tcPr/>
                </a:tc>
                <a:tc>
                  <a:txBody>
                    <a:bodyPr/>
                    <a:lstStyle/>
                    <a:p>
                      <a:r>
                        <a:rPr kumimoji="1" lang="ja-JP" altLang="en-US" sz="1000" dirty="0">
                          <a:latin typeface="+mn-ea"/>
                          <a:ea typeface="+mn-ea"/>
                        </a:rPr>
                        <a:t>操作しやすいレイアウトに変更</a:t>
                      </a:r>
                    </a:p>
                  </a:txBody>
                  <a:tcPr/>
                </a:tc>
                <a:extLst>
                  <a:ext uri="{0D108BD9-81ED-4DB2-BD59-A6C34878D82A}">
                    <a16:rowId xmlns:a16="http://schemas.microsoft.com/office/drawing/2014/main" val="4005014454"/>
                  </a:ext>
                </a:extLst>
              </a:tr>
              <a:tr h="236639">
                <a:tc vMerge="1">
                  <a:txBody>
                    <a:bodyPr/>
                    <a:lstStyle/>
                    <a:p>
                      <a:endParaRPr kumimoji="1" lang="ja-JP" altLang="en-US" sz="1000" dirty="0">
                        <a:latin typeface="+mn-ea"/>
                        <a:ea typeface="+mn-ea"/>
                      </a:endParaRPr>
                    </a:p>
                  </a:txBody>
                  <a:tcPr/>
                </a:tc>
                <a:tc>
                  <a:txBody>
                    <a:bodyPr/>
                    <a:lstStyle/>
                    <a:p>
                      <a:r>
                        <a:rPr kumimoji="1" lang="ja-JP" altLang="en-US" sz="1000" dirty="0">
                          <a:latin typeface="+mn-ea"/>
                          <a:ea typeface="+mn-ea"/>
                        </a:rPr>
                        <a:t>取引先名、電話番号に加えて、口座情報でも紐付けできるよう対応</a:t>
                      </a:r>
                    </a:p>
                  </a:txBody>
                  <a:tcPr/>
                </a:tc>
                <a:extLst>
                  <a:ext uri="{0D108BD9-81ED-4DB2-BD59-A6C34878D82A}">
                    <a16:rowId xmlns:a16="http://schemas.microsoft.com/office/drawing/2014/main" val="1615287084"/>
                  </a:ext>
                </a:extLst>
              </a:tr>
              <a:tr h="236639">
                <a:tc>
                  <a:txBody>
                    <a:bodyPr/>
                    <a:lstStyle/>
                    <a:p>
                      <a:r>
                        <a:rPr kumimoji="1" lang="en-US" altLang="ja-JP" sz="1000" dirty="0">
                          <a:latin typeface="+mn-ea"/>
                          <a:ea typeface="+mn-ea"/>
                        </a:rPr>
                        <a:t>AI</a:t>
                      </a:r>
                      <a:r>
                        <a:rPr kumimoji="1" lang="ja-JP" altLang="en-US" sz="1000" dirty="0">
                          <a:latin typeface="+mn-ea"/>
                          <a:ea typeface="+mn-ea"/>
                        </a:rPr>
                        <a:t>支払一括処理</a:t>
                      </a:r>
                    </a:p>
                  </a:txBody>
                  <a:tcPr/>
                </a:tc>
                <a:tc>
                  <a:txBody>
                    <a:bodyPr/>
                    <a:lstStyle/>
                    <a:p>
                      <a:r>
                        <a:rPr kumimoji="1" lang="ja-JP" altLang="en-US" sz="1000" dirty="0">
                          <a:latin typeface="+mn-ea"/>
                          <a:ea typeface="+mn-ea"/>
                        </a:rPr>
                        <a:t>画面から複数の請求書を一括処理できる機能を追加</a:t>
                      </a:r>
                    </a:p>
                  </a:txBody>
                  <a:tcPr/>
                </a:tc>
                <a:extLst>
                  <a:ext uri="{0D108BD9-81ED-4DB2-BD59-A6C34878D82A}">
                    <a16:rowId xmlns:a16="http://schemas.microsoft.com/office/drawing/2014/main" val="3749949834"/>
                  </a:ext>
                </a:extLst>
              </a:tr>
            </a:tbl>
          </a:graphicData>
        </a:graphic>
      </p:graphicFrame>
      <p:sp>
        <p:nvSpPr>
          <p:cNvPr id="65" name="テキスト プレースホルダー 2"/>
          <p:cNvSpPr txBox="1">
            <a:spLocks/>
          </p:cNvSpPr>
          <p:nvPr/>
        </p:nvSpPr>
        <p:spPr>
          <a:xfrm>
            <a:off x="467544" y="1365817"/>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＜改善内容＞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Tree>
    <p:extLst>
      <p:ext uri="{BB962C8B-B14F-4D97-AF65-F5344CB8AC3E}">
        <p14:creationId xmlns:p14="http://schemas.microsoft.com/office/powerpoint/2010/main" val="1510960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70</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代替支払先を使用して支払予定データを作成する場合、仕入先と代替支払先のマスタ設定を合わせる必要がありますが</a:t>
            </a:r>
            <a:endParaRPr lang="en-US" altLang="ja-JP" dirty="0">
              <a:solidFill>
                <a:prstClr val="black"/>
              </a:solidFill>
            </a:endParaRPr>
          </a:p>
          <a:p>
            <a:pPr lvl="0">
              <a:lnSpc>
                <a:spcPts val="1900"/>
              </a:lnSpc>
              <a:buClr>
                <a:srgbClr val="F9BE00"/>
              </a:buClr>
            </a:pPr>
            <a:r>
              <a:rPr lang="ja-JP" altLang="en-US" dirty="0">
                <a:solidFill>
                  <a:prstClr val="black"/>
                </a:solidFill>
              </a:rPr>
              <a:t>　マスタ登録時に特にチェックはかけておらず、支払確定時にマスタ不備に気付くケースが散見されていました</a:t>
            </a:r>
            <a:endParaRPr lang="en-US" altLang="ja-JP" dirty="0">
              <a:solidFill>
                <a:prstClr val="black"/>
              </a:solidFill>
            </a:endParaRPr>
          </a:p>
          <a:p>
            <a:pPr lvl="0">
              <a:lnSpc>
                <a:spcPts val="1900"/>
              </a:lnSpc>
              <a:buClr>
                <a:srgbClr val="F9BE00"/>
              </a:buClr>
            </a:pPr>
            <a:r>
              <a:rPr lang="ja-JP" altLang="en-US" dirty="0">
                <a:solidFill>
                  <a:prstClr val="black"/>
                </a:solidFill>
              </a:rPr>
              <a:t>　このため、仕入先マスタの登録・更新時に、仕入先の振込情報および債務条件が代替支払先に存在するかをチェック</a:t>
            </a:r>
            <a:endParaRPr lang="en-US" altLang="ja-JP" dirty="0">
              <a:solidFill>
                <a:prstClr val="black"/>
              </a:solidFill>
            </a:endParaRPr>
          </a:p>
          <a:p>
            <a:pPr lvl="0">
              <a:lnSpc>
                <a:spcPts val="1900"/>
              </a:lnSpc>
              <a:buClr>
                <a:srgbClr val="F9BE00"/>
              </a:buClr>
            </a:pPr>
            <a:r>
              <a:rPr lang="ja-JP" altLang="en-US" dirty="0">
                <a:solidFill>
                  <a:prstClr val="black"/>
                </a:solidFill>
              </a:rPr>
              <a:t>　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ja-JP" altLang="en-US" sz="900" dirty="0">
                <a:solidFill>
                  <a:srgbClr val="FF0000"/>
                </a:solidFill>
              </a:rPr>
              <a:t>（</a:t>
            </a:r>
            <a:r>
              <a:rPr lang="en-US" altLang="ja-JP" sz="900" dirty="0">
                <a:solidFill>
                  <a:srgbClr val="FF0000"/>
                </a:solidFill>
              </a:rPr>
              <a:t>※</a:t>
            </a:r>
            <a:r>
              <a:rPr lang="ja-JP" altLang="en-US" sz="900" dirty="0">
                <a:solidFill>
                  <a:srgbClr val="FF0000"/>
                </a:solidFill>
              </a:rPr>
              <a:t>）集中支払先会社の仕入先マスタに対する整合性チェックは対象外としています</a:t>
            </a:r>
            <a:endParaRPr lang="en-US" altLang="ja-JP" sz="900" dirty="0">
              <a:solidFill>
                <a:srgbClr val="FF0000"/>
              </a:solidFill>
            </a:endParaRPr>
          </a:p>
          <a:p>
            <a:pPr>
              <a:lnSpc>
                <a:spcPts val="1900"/>
              </a:lnSpc>
              <a:buClr>
                <a:srgbClr val="F9BE00"/>
              </a:buClr>
            </a:pP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	</a:t>
            </a: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11.</a:t>
            </a:r>
            <a:r>
              <a:rPr lang="ja-JP" altLang="en-US" sz="1800" dirty="0">
                <a:solidFill>
                  <a:prstClr val="white"/>
                </a:solidFill>
              </a:rPr>
              <a:t>代替支払先の運用改善対応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1" name="テキスト プレースホルダー 2"/>
          <p:cNvSpPr txBox="1">
            <a:spLocks/>
          </p:cNvSpPr>
          <p:nvPr/>
        </p:nvSpPr>
        <p:spPr>
          <a:xfrm>
            <a:off x="324464" y="2805977"/>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＜対象機能＞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8" name="表 7"/>
          <p:cNvGraphicFramePr>
            <a:graphicFrameLocks noGrp="1"/>
          </p:cNvGraphicFramePr>
          <p:nvPr/>
        </p:nvGraphicFramePr>
        <p:xfrm>
          <a:off x="503548" y="3064366"/>
          <a:ext cx="4608512" cy="731520"/>
        </p:xfrm>
        <a:graphic>
          <a:graphicData uri="http://schemas.openxmlformats.org/drawingml/2006/table">
            <a:tbl>
              <a:tblPr firstRow="1" bandRow="1">
                <a:tableStyleId>{21E4AEA4-8DFA-4A89-87EB-49C32662AFE0}</a:tableStyleId>
              </a:tblPr>
              <a:tblGrid>
                <a:gridCol w="1228937">
                  <a:extLst>
                    <a:ext uri="{9D8B030D-6E8A-4147-A177-3AD203B41FA5}">
                      <a16:colId xmlns:a16="http://schemas.microsoft.com/office/drawing/2014/main" val="744128327"/>
                    </a:ext>
                  </a:extLst>
                </a:gridCol>
                <a:gridCol w="3379575">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APM03000</a:t>
                      </a:r>
                      <a:endParaRPr kumimoji="1" lang="ja-JP" altLang="en-US" sz="1000" dirty="0">
                        <a:latin typeface="+mn-ea"/>
                        <a:ea typeface="+mn-ea"/>
                      </a:endParaRPr>
                    </a:p>
                  </a:txBody>
                  <a:tcPr/>
                </a:tc>
                <a:tc>
                  <a:txBody>
                    <a:bodyPr/>
                    <a:lstStyle/>
                    <a:p>
                      <a:r>
                        <a:rPr kumimoji="1" lang="ja-JP" altLang="en-US" sz="1000" dirty="0">
                          <a:latin typeface="+mn-ea"/>
                          <a:ea typeface="+mn-ea"/>
                        </a:rPr>
                        <a:t>仕入先マスタ登録</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NCF00100</a:t>
                      </a:r>
                      <a:endParaRPr kumimoji="1" lang="ja-JP" altLang="en-US" sz="1000" dirty="0">
                        <a:latin typeface="+mn-ea"/>
                        <a:ea typeface="+mn-ea"/>
                      </a:endParaRPr>
                    </a:p>
                  </a:txBody>
                  <a:tcPr/>
                </a:tc>
                <a:tc>
                  <a:txBody>
                    <a:bodyPr/>
                    <a:lstStyle/>
                    <a:p>
                      <a:r>
                        <a:rPr kumimoji="1" lang="ja-JP" altLang="en-US" sz="1000" dirty="0">
                          <a:latin typeface="+mn-ea"/>
                          <a:ea typeface="+mn-ea"/>
                        </a:rPr>
                        <a:t>マスタデータ取込（仕入先条件マスタ／振込先マスタ）</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bl>
          </a:graphicData>
        </a:graphic>
      </p:graphicFrame>
    </p:spTree>
    <p:extLst>
      <p:ext uri="{BB962C8B-B14F-4D97-AF65-F5344CB8AC3E}">
        <p14:creationId xmlns:p14="http://schemas.microsoft.com/office/powerpoint/2010/main" val="1458259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71</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口座別支払一覧表について、次の対応をおこないました</a:t>
            </a:r>
            <a:endParaRPr lang="en-US" altLang="ja-JP" dirty="0">
              <a:solidFill>
                <a:prstClr val="black"/>
              </a:solidFill>
            </a:endParaRPr>
          </a:p>
          <a:p>
            <a:pPr lvl="0">
              <a:lnSpc>
                <a:spcPts val="1900"/>
              </a:lnSpc>
              <a:buClr>
                <a:srgbClr val="F9BE00"/>
              </a:buClr>
            </a:pPr>
            <a:r>
              <a:rPr lang="ja-JP" altLang="en-US" dirty="0">
                <a:solidFill>
                  <a:prstClr val="black"/>
                </a:solidFill>
              </a:rPr>
              <a:t>　① 振込手数料を加味した「振込・引落金額」を出力するよう対応しました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② 実際に支払が発生する件数（支払金額がゼロやマイナスとなる明細を除いた件数）を出力するよう対応しました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③ 口座別支払明細表に「振込先口座名（ＦＢ用）」を出力するよう対応しました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④ 社員支払についても出力するよう対応しました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⑤ 支払方法の支払元区分が「</a:t>
            </a:r>
            <a:r>
              <a:rPr lang="en-US" altLang="ja-JP" dirty="0">
                <a:solidFill>
                  <a:prstClr val="black"/>
                </a:solidFill>
              </a:rPr>
              <a:t>2:</a:t>
            </a:r>
            <a:r>
              <a:rPr lang="ja-JP" altLang="en-US" dirty="0">
                <a:solidFill>
                  <a:prstClr val="black"/>
                </a:solidFill>
              </a:rPr>
              <a:t>集中支払」であるデータについて、</a:t>
            </a:r>
            <a:endParaRPr lang="en-US" altLang="ja-JP" dirty="0">
              <a:solidFill>
                <a:prstClr val="black"/>
              </a:solidFill>
            </a:endParaRPr>
          </a:p>
          <a:p>
            <a:pPr lvl="0">
              <a:lnSpc>
                <a:spcPts val="1900"/>
              </a:lnSpc>
              <a:buClr>
                <a:srgbClr val="F9BE00"/>
              </a:buClr>
            </a:pPr>
            <a:r>
              <a:rPr lang="ja-JP" altLang="en-US" dirty="0">
                <a:solidFill>
                  <a:prstClr val="black"/>
                </a:solidFill>
              </a:rPr>
              <a:t>　　 起票元会社では出力対象外とし、集中支払元会社でのみ出力するよう対応しました</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12</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口座別支払一覧表への項目追加、出力条件追加対応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Tree>
    <p:extLst>
      <p:ext uri="{BB962C8B-B14F-4D97-AF65-F5344CB8AC3E}">
        <p14:creationId xmlns:p14="http://schemas.microsoft.com/office/powerpoint/2010/main" val="1214699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口座別支払一覧表</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ea typeface="メイリオ" panose="020B0604030504040204" pitchFamily="50" charset="-128"/>
              </a:rPr>
              <a:t>12</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口座別支払一覧表への項目追加、出力条件追加対応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7" name="図 6"/>
          <p:cNvPicPr>
            <a:picLocks noChangeAspect="1"/>
          </p:cNvPicPr>
          <p:nvPr/>
        </p:nvPicPr>
        <p:blipFill>
          <a:blip r:embed="rId2"/>
          <a:stretch>
            <a:fillRect/>
          </a:stretch>
        </p:blipFill>
        <p:spPr>
          <a:xfrm>
            <a:off x="683568" y="1301945"/>
            <a:ext cx="6266728" cy="3518507"/>
          </a:xfrm>
          <a:prstGeom prst="rect">
            <a:avLst/>
          </a:prstGeom>
        </p:spPr>
      </p:pic>
      <p:sp>
        <p:nvSpPr>
          <p:cNvPr id="13" name="正方形/長方形 12"/>
          <p:cNvSpPr/>
          <p:nvPr/>
        </p:nvSpPr>
        <p:spPr>
          <a:xfrm>
            <a:off x="755576" y="1923678"/>
            <a:ext cx="2412268" cy="324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3430356" y="2031690"/>
            <a:ext cx="5138087" cy="947181"/>
          </a:xfrm>
          <a:prstGeom prst="borderCallout2">
            <a:avLst>
              <a:gd name="adj1" fmla="val 47313"/>
              <a:gd name="adj2" fmla="val -697"/>
              <a:gd name="adj3" fmla="val 47316"/>
              <a:gd name="adj4" fmla="val -7682"/>
              <a:gd name="adj5" fmla="val 9647"/>
              <a:gd name="adj6" fmla="val -1007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［出力金額」で「振込・引落金額」を指定した場合は、</a:t>
            </a:r>
            <a:endParaRPr lang="en-US" altLang="ja-JP" sz="1100" dirty="0">
              <a:solidFill>
                <a:schemeClr val="bg1"/>
              </a:solidFill>
              <a:latin typeface="+mn-ea"/>
            </a:endParaRPr>
          </a:p>
          <a:p>
            <a:r>
              <a:rPr lang="ja-JP" altLang="en-US" sz="1100" dirty="0">
                <a:solidFill>
                  <a:schemeClr val="bg1"/>
                </a:solidFill>
                <a:latin typeface="+mn-ea"/>
              </a:rPr>
              <a:t>　振込手数料を加味した金額で表示</a:t>
            </a:r>
            <a:endParaRPr lang="en-US" altLang="ja-JP" sz="1100" dirty="0">
              <a:solidFill>
                <a:schemeClr val="bg1"/>
              </a:solidFill>
              <a:latin typeface="+mn-ea"/>
            </a:endParaRPr>
          </a:p>
          <a:p>
            <a:r>
              <a:rPr lang="ja-JP" altLang="en-US" sz="1100" dirty="0">
                <a:solidFill>
                  <a:schemeClr val="bg1"/>
                </a:solidFill>
                <a:latin typeface="+mn-ea"/>
              </a:rPr>
              <a:t>［出力件数］で「支払先件数」を指定した場合は、</a:t>
            </a:r>
            <a:endParaRPr lang="en-US" altLang="ja-JP" sz="1100" dirty="0">
              <a:solidFill>
                <a:schemeClr val="bg1"/>
              </a:solidFill>
              <a:latin typeface="+mn-ea"/>
            </a:endParaRPr>
          </a:p>
          <a:p>
            <a:r>
              <a:rPr lang="ja-JP" altLang="en-US" sz="1100" dirty="0">
                <a:solidFill>
                  <a:schemeClr val="bg1"/>
                </a:solidFill>
                <a:latin typeface="+mn-ea"/>
              </a:rPr>
              <a:t>　実際に支払が発生している件数</a:t>
            </a:r>
            <a:endParaRPr lang="en-US" altLang="ja-JP" sz="1100" dirty="0">
              <a:solidFill>
                <a:schemeClr val="bg1"/>
              </a:solidFill>
              <a:latin typeface="+mn-ea"/>
            </a:endParaRPr>
          </a:p>
          <a:p>
            <a:r>
              <a:rPr lang="ja-JP" altLang="en-US" sz="1100" dirty="0">
                <a:solidFill>
                  <a:schemeClr val="bg1"/>
                </a:solidFill>
                <a:latin typeface="+mn-ea"/>
              </a:rPr>
              <a:t>（支払金額がゼロやマイナスとなる明細を除いた件数）を表示</a:t>
            </a:r>
            <a:endParaRPr lang="en-US" altLang="ja-JP" sz="1100" dirty="0">
              <a:solidFill>
                <a:schemeClr val="bg1"/>
              </a:solidFill>
              <a:latin typeface="+mn-ea"/>
            </a:endParaRPr>
          </a:p>
        </p:txBody>
      </p:sp>
      <p:sp>
        <p:nvSpPr>
          <p:cNvPr id="12" name="正方形/長方形 11"/>
          <p:cNvSpPr/>
          <p:nvPr/>
        </p:nvSpPr>
        <p:spPr>
          <a:xfrm>
            <a:off x="755576" y="2607754"/>
            <a:ext cx="2160240" cy="360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6" name="線吹き出し 2 (枠付き) 15"/>
          <p:cNvSpPr/>
          <p:nvPr/>
        </p:nvSpPr>
        <p:spPr>
          <a:xfrm>
            <a:off x="3432044" y="3219822"/>
            <a:ext cx="3870000" cy="396628"/>
          </a:xfrm>
          <a:prstGeom prst="borderCallout2">
            <a:avLst>
              <a:gd name="adj1" fmla="val 47313"/>
              <a:gd name="adj2" fmla="val -1287"/>
              <a:gd name="adj3" fmla="val 47316"/>
              <a:gd name="adj4" fmla="val -7682"/>
              <a:gd name="adj5" fmla="val -83747"/>
              <a:gd name="adj6" fmla="val -17456"/>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社員支払についても出力できるよう対応しました</a:t>
            </a:r>
            <a:endParaRPr lang="en-US" altLang="ja-JP" sz="1100" dirty="0">
              <a:solidFill>
                <a:schemeClr val="bg1"/>
              </a:solidFill>
              <a:latin typeface="+mn-ea"/>
            </a:endParaRPr>
          </a:p>
        </p:txBody>
      </p:sp>
    </p:spTree>
    <p:extLst>
      <p:ext uri="{BB962C8B-B14F-4D97-AF65-F5344CB8AC3E}">
        <p14:creationId xmlns:p14="http://schemas.microsoft.com/office/powerpoint/2010/main" val="2051987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7522" y="1108515"/>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21" name="図 20"/>
          <p:cNvPicPr>
            <a:picLocks noChangeAspect="1"/>
          </p:cNvPicPr>
          <p:nvPr/>
        </p:nvPicPr>
        <p:blipFill>
          <a:blip r:embed="rId2"/>
          <a:stretch>
            <a:fillRect/>
          </a:stretch>
        </p:blipFill>
        <p:spPr>
          <a:xfrm>
            <a:off x="503548" y="1195326"/>
            <a:ext cx="5076564" cy="1697428"/>
          </a:xfrm>
          <a:prstGeom prst="rect">
            <a:avLst/>
          </a:prstGeom>
          <a:ln>
            <a:solidFill>
              <a:schemeClr val="bg1">
                <a:lumMod val="50000"/>
              </a:schemeClr>
            </a:solidFill>
          </a:ln>
        </p:spPr>
      </p:pic>
      <p:pic>
        <p:nvPicPr>
          <p:cNvPr id="23" name="図 22"/>
          <p:cNvPicPr>
            <a:picLocks noChangeAspect="1"/>
          </p:cNvPicPr>
          <p:nvPr/>
        </p:nvPicPr>
        <p:blipFill>
          <a:blip r:embed="rId3"/>
          <a:stretch>
            <a:fillRect/>
          </a:stretch>
        </p:blipFill>
        <p:spPr>
          <a:xfrm>
            <a:off x="3455876" y="2979565"/>
            <a:ext cx="5076564" cy="1665993"/>
          </a:xfrm>
          <a:prstGeom prst="rect">
            <a:avLst/>
          </a:prstGeom>
          <a:ln>
            <a:solidFill>
              <a:schemeClr val="bg1">
                <a:lumMod val="50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口座別支払一覧表</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ea typeface="メイリオ" panose="020B0604030504040204" pitchFamily="50" charset="-128"/>
              </a:rPr>
              <a:t>12</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口座別支払一覧表への項目追加、出力条件追加対応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9" name="正方形/長方形 18"/>
          <p:cNvSpPr/>
          <p:nvPr/>
        </p:nvSpPr>
        <p:spPr>
          <a:xfrm>
            <a:off x="1265938" y="2247714"/>
            <a:ext cx="648072" cy="108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2" name="正方形/長方形 21"/>
          <p:cNvSpPr/>
          <p:nvPr/>
        </p:nvSpPr>
        <p:spPr>
          <a:xfrm>
            <a:off x="4247964" y="4032424"/>
            <a:ext cx="648072" cy="108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9" name="線吹き出し 2 (枠付き) 28"/>
          <p:cNvSpPr/>
          <p:nvPr/>
        </p:nvSpPr>
        <p:spPr>
          <a:xfrm>
            <a:off x="4427984" y="2690194"/>
            <a:ext cx="4121978" cy="396628"/>
          </a:xfrm>
          <a:prstGeom prst="borderCallout2">
            <a:avLst>
              <a:gd name="adj1" fmla="val 47313"/>
              <a:gd name="adj2" fmla="val -1287"/>
              <a:gd name="adj3" fmla="val 47316"/>
              <a:gd name="adj4" fmla="val -7682"/>
              <a:gd name="adj5" fmla="val 103868"/>
              <a:gd name="adj6" fmla="val -15175"/>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口座別支払一覧表画面での指定値により出力内容が変わります</a:t>
            </a:r>
            <a:endParaRPr lang="en-US" altLang="ja-JP" sz="1100" dirty="0">
              <a:solidFill>
                <a:schemeClr val="bg1"/>
              </a:solidFill>
              <a:latin typeface="+mn-ea"/>
            </a:endParaRPr>
          </a:p>
        </p:txBody>
      </p:sp>
    </p:spTree>
    <p:extLst>
      <p:ext uri="{BB962C8B-B14F-4D97-AF65-F5344CB8AC3E}">
        <p14:creationId xmlns:p14="http://schemas.microsoft.com/office/powerpoint/2010/main" val="25057422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8" name="図 17"/>
          <p:cNvPicPr>
            <a:picLocks noChangeAspect="1"/>
          </p:cNvPicPr>
          <p:nvPr/>
        </p:nvPicPr>
        <p:blipFill>
          <a:blip r:embed="rId2"/>
          <a:stretch>
            <a:fillRect/>
          </a:stretch>
        </p:blipFill>
        <p:spPr>
          <a:xfrm>
            <a:off x="585057" y="1271980"/>
            <a:ext cx="4938488" cy="1735351"/>
          </a:xfrm>
          <a:prstGeom prst="rect">
            <a:avLst/>
          </a:prstGeom>
          <a:ln>
            <a:solidFill>
              <a:schemeClr val="bg1">
                <a:lumMod val="50000"/>
              </a:schemeClr>
            </a:solidFill>
          </a:ln>
        </p:spPr>
      </p:pic>
      <p:pic>
        <p:nvPicPr>
          <p:cNvPr id="19" name="図 18"/>
          <p:cNvPicPr>
            <a:picLocks noChangeAspect="1"/>
          </p:cNvPicPr>
          <p:nvPr/>
        </p:nvPicPr>
        <p:blipFill>
          <a:blip r:embed="rId3"/>
          <a:stretch>
            <a:fillRect/>
          </a:stretch>
        </p:blipFill>
        <p:spPr>
          <a:xfrm>
            <a:off x="3491800" y="2823778"/>
            <a:ext cx="4938488" cy="1756925"/>
          </a:xfrm>
          <a:prstGeom prst="rect">
            <a:avLst/>
          </a:prstGeom>
          <a:ln>
            <a:solidFill>
              <a:schemeClr val="bg1">
                <a:lumMod val="50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74</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口座別支払明細表</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ea typeface="メイリオ" panose="020B0604030504040204" pitchFamily="50" charset="-128"/>
              </a:rPr>
              <a:t>12</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口座別支払一覧表への項目追加、出力条件追加対応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30" name="正方形/長方形 29"/>
          <p:cNvSpPr/>
          <p:nvPr/>
        </p:nvSpPr>
        <p:spPr>
          <a:xfrm>
            <a:off x="5842920" y="3795886"/>
            <a:ext cx="612068" cy="116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正方形/長方形 19"/>
          <p:cNvSpPr/>
          <p:nvPr/>
        </p:nvSpPr>
        <p:spPr>
          <a:xfrm>
            <a:off x="2951820" y="2248046"/>
            <a:ext cx="612068" cy="116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2" name="正方形/長方形 11"/>
          <p:cNvSpPr/>
          <p:nvPr/>
        </p:nvSpPr>
        <p:spPr>
          <a:xfrm>
            <a:off x="3489015" y="2504862"/>
            <a:ext cx="612068" cy="116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1" name="線吹き出し 2 (枠付き) 20"/>
          <p:cNvSpPr/>
          <p:nvPr/>
        </p:nvSpPr>
        <p:spPr>
          <a:xfrm>
            <a:off x="4368177" y="2364472"/>
            <a:ext cx="4240733" cy="396628"/>
          </a:xfrm>
          <a:prstGeom prst="borderCallout2">
            <a:avLst>
              <a:gd name="adj1" fmla="val 47313"/>
              <a:gd name="adj2" fmla="val -1287"/>
              <a:gd name="adj3" fmla="val 47316"/>
              <a:gd name="adj4" fmla="val -7682"/>
              <a:gd name="adj5" fmla="val 149977"/>
              <a:gd name="adj6" fmla="val -1599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口座別支払一覧表画面での指定値により出力内容が変わります</a:t>
            </a:r>
            <a:endParaRPr lang="en-US" altLang="ja-JP" sz="1100" dirty="0">
              <a:solidFill>
                <a:schemeClr val="bg1"/>
              </a:solidFill>
              <a:latin typeface="+mn-ea"/>
            </a:endParaRPr>
          </a:p>
          <a:p>
            <a:r>
              <a:rPr lang="ja-JP" altLang="en-US" sz="1100" dirty="0">
                <a:solidFill>
                  <a:schemeClr val="bg1"/>
                </a:solidFill>
                <a:latin typeface="+mn-ea"/>
              </a:rPr>
              <a:t>また、振込先口座名（ＦＢ用）を出力するよう対応しました</a:t>
            </a:r>
            <a:endParaRPr lang="en-US" altLang="ja-JP" sz="1100" dirty="0">
              <a:solidFill>
                <a:schemeClr val="bg1"/>
              </a:solidFill>
              <a:latin typeface="+mn-ea"/>
            </a:endParaRPr>
          </a:p>
          <a:p>
            <a:endParaRPr lang="en-US" altLang="ja-JP" sz="1100" dirty="0">
              <a:solidFill>
                <a:schemeClr val="bg1"/>
              </a:solidFill>
              <a:latin typeface="+mn-ea"/>
            </a:endParaRPr>
          </a:p>
        </p:txBody>
      </p:sp>
      <p:sp>
        <p:nvSpPr>
          <p:cNvPr id="13" name="正方形/長方形 12"/>
          <p:cNvSpPr/>
          <p:nvPr/>
        </p:nvSpPr>
        <p:spPr>
          <a:xfrm>
            <a:off x="6372200" y="4047914"/>
            <a:ext cx="612068" cy="116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4" name="正方形/長方形 13"/>
          <p:cNvSpPr/>
          <p:nvPr/>
        </p:nvSpPr>
        <p:spPr>
          <a:xfrm>
            <a:off x="6372200" y="4326610"/>
            <a:ext cx="612068" cy="116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3165440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75</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銀行口座マスタに設定された内容により、</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FB</a:t>
            </a:r>
            <a:r>
              <a:rPr lang="ja-JP" altLang="en-US" dirty="0">
                <a:solidFill>
                  <a:prstClr val="black"/>
                </a:solidFill>
              </a:rPr>
              <a:t>データの「顧客コード１」、「顧客コード２」に支払先コードをセットするよう対応しました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FB</a:t>
            </a:r>
            <a:r>
              <a:rPr lang="ja-JP" altLang="en-US" dirty="0">
                <a:solidFill>
                  <a:prstClr val="black"/>
                </a:solidFill>
              </a:rPr>
              <a:t>データへの設定内容は次の通りです</a:t>
            </a:r>
            <a:endParaRPr lang="en-US" altLang="ja-JP" dirty="0">
              <a:solidFill>
                <a:prstClr val="black"/>
              </a:solidFill>
            </a:endParaRPr>
          </a:p>
          <a:p>
            <a:pPr>
              <a:lnSpc>
                <a:spcPts val="1900"/>
              </a:lnSpc>
              <a:buClr>
                <a:srgbClr val="F9BE00"/>
              </a:buClr>
            </a:pPr>
            <a:endParaRPr lang="ja-JP" altLang="en-US" dirty="0"/>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13</a:t>
            </a:r>
            <a:r>
              <a:rPr lang="en-US" altLang="ja-JP" sz="1800" dirty="0">
                <a:solidFill>
                  <a:prstClr val="white"/>
                </a:solidFill>
                <a:latin typeface="メイリオ" panose="020B0604030504040204" pitchFamily="50" charset="-128"/>
                <a:ea typeface="メイリオ" panose="020B0604030504040204" pitchFamily="50" charset="-128"/>
              </a:rPr>
              <a:t>.FB</a:t>
            </a:r>
            <a:r>
              <a:rPr lang="ja-JP" altLang="en-US" sz="1800" dirty="0">
                <a:solidFill>
                  <a:prstClr val="white"/>
                </a:solidFill>
                <a:latin typeface="メイリオ" panose="020B0604030504040204" pitchFamily="50" charset="-128"/>
                <a:ea typeface="メイリオ" panose="020B0604030504040204" pitchFamily="50" charset="-128"/>
              </a:rPr>
              <a:t>データへの出力内容の改善対応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テキスト プレースホルダー 2"/>
          <p:cNvSpPr txBox="1">
            <a:spLocks/>
          </p:cNvSpPr>
          <p:nvPr/>
        </p:nvSpPr>
        <p:spPr>
          <a:xfrm>
            <a:off x="324464" y="2031690"/>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a:t>
            </a:r>
            <a:r>
              <a:rPr lang="en-US" altLang="ja-JP" dirty="0">
                <a:solidFill>
                  <a:prstClr val="black"/>
                </a:solidFill>
              </a:rPr>
              <a:t>FB</a:t>
            </a:r>
            <a:r>
              <a:rPr lang="ja-JP" altLang="en-US" dirty="0">
                <a:solidFill>
                  <a:prstClr val="black"/>
                </a:solidFill>
              </a:rPr>
              <a:t>データへの設定内容＞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9" name="表 8"/>
          <p:cNvGraphicFramePr>
            <a:graphicFrameLocks noGrp="1"/>
          </p:cNvGraphicFramePr>
          <p:nvPr/>
        </p:nvGraphicFramePr>
        <p:xfrm>
          <a:off x="345570" y="2310451"/>
          <a:ext cx="8186870" cy="1306854"/>
        </p:xfrm>
        <a:graphic>
          <a:graphicData uri="http://schemas.openxmlformats.org/drawingml/2006/table">
            <a:tbl>
              <a:tblPr firstRow="1" bandRow="1">
                <a:tableStyleId>{21E4AEA4-8DFA-4A89-87EB-49C32662AFE0}</a:tableStyleId>
              </a:tblPr>
              <a:tblGrid>
                <a:gridCol w="3974402">
                  <a:extLst>
                    <a:ext uri="{9D8B030D-6E8A-4147-A177-3AD203B41FA5}">
                      <a16:colId xmlns:a16="http://schemas.microsoft.com/office/drawing/2014/main" val="744128327"/>
                    </a:ext>
                  </a:extLst>
                </a:gridCol>
                <a:gridCol w="2952328">
                  <a:extLst>
                    <a:ext uri="{9D8B030D-6E8A-4147-A177-3AD203B41FA5}">
                      <a16:colId xmlns:a16="http://schemas.microsoft.com/office/drawing/2014/main" val="2024137198"/>
                    </a:ext>
                  </a:extLst>
                </a:gridCol>
                <a:gridCol w="1260140">
                  <a:extLst>
                    <a:ext uri="{9D8B030D-6E8A-4147-A177-3AD203B41FA5}">
                      <a16:colId xmlns:a16="http://schemas.microsoft.com/office/drawing/2014/main" val="2220448455"/>
                    </a:ext>
                  </a:extLst>
                </a:gridCol>
              </a:tblGrid>
              <a:tr h="0">
                <a:tc>
                  <a:txBody>
                    <a:bodyPr/>
                    <a:lstStyle/>
                    <a:p>
                      <a:r>
                        <a:rPr kumimoji="1" lang="ja-JP" altLang="en-US" sz="1000" dirty="0">
                          <a:latin typeface="+mn-ea"/>
                          <a:ea typeface="+mn-ea"/>
                        </a:rPr>
                        <a:t>銀行口座マスタ</a:t>
                      </a:r>
                      <a:endParaRPr kumimoji="1" lang="en-US" altLang="ja-JP" sz="1000" dirty="0">
                        <a:latin typeface="+mn-ea"/>
                        <a:ea typeface="+mn-ea"/>
                      </a:endParaRPr>
                    </a:p>
                    <a:p>
                      <a:r>
                        <a:rPr kumimoji="1" lang="ja-JP" altLang="en-US" sz="1000" dirty="0">
                          <a:latin typeface="+mn-ea"/>
                          <a:ea typeface="+mn-ea"/>
                        </a:rPr>
                        <a:t>［</a:t>
                      </a:r>
                      <a:r>
                        <a:rPr kumimoji="1" lang="en-US" altLang="ja-JP" sz="1000" dirty="0">
                          <a:latin typeface="+mn-ea"/>
                          <a:ea typeface="+mn-ea"/>
                        </a:rPr>
                        <a:t>FB</a:t>
                      </a:r>
                      <a:r>
                        <a:rPr kumimoji="1" lang="ja-JP" altLang="en-US" sz="1000" dirty="0">
                          <a:latin typeface="+mn-ea"/>
                          <a:ea typeface="+mn-ea"/>
                        </a:rPr>
                        <a:t>顧客コード</a:t>
                      </a:r>
                      <a:r>
                        <a:rPr kumimoji="1" lang="en-US" altLang="ja-JP" sz="1000" dirty="0">
                          <a:latin typeface="+mn-ea"/>
                          <a:ea typeface="+mn-ea"/>
                        </a:rPr>
                        <a:t>1</a:t>
                      </a:r>
                      <a:r>
                        <a:rPr kumimoji="1" lang="ja-JP" altLang="en-US" sz="1000" dirty="0" err="1">
                          <a:latin typeface="+mn-ea"/>
                          <a:ea typeface="+mn-ea"/>
                        </a:rPr>
                        <a:t>、</a:t>
                      </a:r>
                      <a:r>
                        <a:rPr kumimoji="1" lang="en-US" altLang="ja-JP" sz="1000" dirty="0">
                          <a:latin typeface="+mn-ea"/>
                          <a:ea typeface="+mn-ea"/>
                        </a:rPr>
                        <a:t>2</a:t>
                      </a:r>
                      <a:r>
                        <a:rPr kumimoji="1" lang="ja-JP" altLang="en-US" sz="1000" dirty="0">
                          <a:latin typeface="+mn-ea"/>
                          <a:ea typeface="+mn-ea"/>
                        </a:rPr>
                        <a:t>設定区分］</a:t>
                      </a: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FB</a:t>
                      </a:r>
                      <a:r>
                        <a:rPr kumimoji="1" lang="ja-JP" altLang="en-US" sz="1000" dirty="0">
                          <a:latin typeface="+mn-ea"/>
                          <a:ea typeface="+mn-ea"/>
                        </a:rPr>
                        <a:t>データ「顧客コード１」、「顧客コード２」への設定内容</a:t>
                      </a:r>
                      <a:endParaRPr kumimoji="1" lang="en-US" altLang="ja-JP" sz="1000" dirty="0">
                        <a:latin typeface="+mn-ea"/>
                        <a:ea typeface="+mn-ea"/>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「識別コード」</a:t>
                      </a:r>
                      <a:endParaRPr kumimoji="1" lang="en-US" altLang="ja-JP" sz="100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err="1">
                          <a:latin typeface="+mn-ea"/>
                          <a:ea typeface="+mn-ea"/>
                        </a:rPr>
                        <a:t>への</a:t>
                      </a:r>
                      <a:r>
                        <a:rPr kumimoji="1" lang="ja-JP" altLang="en-US" sz="1000" dirty="0">
                          <a:latin typeface="+mn-ea"/>
                          <a:ea typeface="+mn-ea"/>
                        </a:rPr>
                        <a:t>設定内容</a:t>
                      </a:r>
                      <a:endParaRPr kumimoji="1" lang="en-US" altLang="ja-JP" sz="1000" dirty="0">
                        <a:latin typeface="+mn-ea"/>
                        <a:ea typeface="+mn-ea"/>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303538">
                <a:tc>
                  <a:txBody>
                    <a:bodyPr/>
                    <a:lstStyle/>
                    <a:p>
                      <a:r>
                        <a:rPr kumimoji="1" lang="en-US" altLang="ja-JP" sz="1000" dirty="0">
                          <a:latin typeface="+mn-ea"/>
                          <a:ea typeface="+mn-ea"/>
                        </a:rPr>
                        <a:t>0:</a:t>
                      </a:r>
                      <a:r>
                        <a:rPr kumimoji="1" lang="ja-JP" altLang="en-US" sz="1000" dirty="0">
                          <a:latin typeface="+mn-ea"/>
                          <a:ea typeface="+mn-ea"/>
                        </a:rPr>
                        <a:t>セットしない</a:t>
                      </a:r>
                    </a:p>
                  </a:txBody>
                  <a:tcPr/>
                </a:tc>
                <a:tc>
                  <a:txBody>
                    <a:bodyPr/>
                    <a:lstStyle/>
                    <a:p>
                      <a:r>
                        <a:rPr kumimoji="1" lang="ja-JP" altLang="en-US" sz="1000" dirty="0">
                          <a:latin typeface="+mn-ea"/>
                          <a:ea typeface="+mn-ea"/>
                        </a:rPr>
                        <a:t>全桁スペース</a:t>
                      </a:r>
                    </a:p>
                  </a:txBody>
                  <a:tcPr/>
                </a:tc>
                <a:tc>
                  <a:txBody>
                    <a:bodyPr/>
                    <a:lstStyle/>
                    <a:p>
                      <a:r>
                        <a:rPr kumimoji="1" lang="ja-JP" altLang="en-US" sz="1000" dirty="0">
                          <a:latin typeface="+mn-ea"/>
                          <a:ea typeface="+mn-ea"/>
                        </a:rPr>
                        <a:t>スペース</a:t>
                      </a: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303538">
                <a:tc>
                  <a:txBody>
                    <a:bodyPr/>
                    <a:lstStyle/>
                    <a:p>
                      <a:r>
                        <a:rPr kumimoji="1" lang="en-US" altLang="ja-JP" sz="1000" dirty="0">
                          <a:latin typeface="+mn-ea"/>
                          <a:ea typeface="+mn-ea"/>
                        </a:rPr>
                        <a:t>1:</a:t>
                      </a:r>
                      <a:r>
                        <a:rPr kumimoji="1" lang="ja-JP" altLang="en-US" sz="1000" dirty="0">
                          <a:latin typeface="+mn-ea"/>
                          <a:ea typeface="+mn-ea"/>
                        </a:rPr>
                        <a:t>支払先コードを数値としてセット（識別コード「スペース」）</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支払先コード（ゼロ左埋め </a:t>
                      </a:r>
                      <a:r>
                        <a:rPr kumimoji="1" lang="en-US" altLang="ja-JP" sz="1000" dirty="0">
                          <a:latin typeface="+mn-ea"/>
                          <a:ea typeface="+mn-ea"/>
                        </a:rPr>
                        <a:t>20</a:t>
                      </a:r>
                      <a:r>
                        <a:rPr kumimoji="1" lang="ja-JP" altLang="en-US" sz="1000" dirty="0">
                          <a:latin typeface="+mn-ea"/>
                          <a:ea typeface="+mn-ea"/>
                        </a:rPr>
                        <a:t>桁）</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スペース</a:t>
                      </a: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922695081"/>
                  </a:ext>
                </a:extLst>
              </a:tr>
              <a:tr h="303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n-ea"/>
                          <a:ea typeface="+mn-ea"/>
                        </a:rPr>
                        <a:t>2:</a:t>
                      </a:r>
                      <a:r>
                        <a:rPr kumimoji="1" lang="ja-JP" altLang="en-US" sz="1000" dirty="0">
                          <a:latin typeface="+mn-ea"/>
                          <a:ea typeface="+mn-ea"/>
                        </a:rPr>
                        <a:t>支払先コードを文字列としてセット（識別コード「</a:t>
                      </a:r>
                      <a:r>
                        <a:rPr kumimoji="1" lang="en-US" altLang="ja-JP" sz="1000" dirty="0">
                          <a:latin typeface="+mn-ea"/>
                          <a:ea typeface="+mn-ea"/>
                        </a:rPr>
                        <a:t>Y</a:t>
                      </a:r>
                      <a:r>
                        <a:rPr kumimoji="1" lang="ja-JP" altLang="en-US" sz="1000" dirty="0">
                          <a:latin typeface="+mn-ea"/>
                          <a:ea typeface="+mn-ea"/>
                        </a:rPr>
                        <a:t>」）</a:t>
                      </a:r>
                    </a:p>
                  </a:txBody>
                  <a:tcPr/>
                </a:tc>
                <a:tc>
                  <a:txBody>
                    <a:bodyPr/>
                    <a:lstStyle/>
                    <a:p>
                      <a:r>
                        <a:rPr kumimoji="1" lang="ja-JP" altLang="en-US" sz="1000" dirty="0">
                          <a:latin typeface="+mn-ea"/>
                          <a:ea typeface="+mn-ea"/>
                        </a:rPr>
                        <a:t>支払先コード（スペース右埋め </a:t>
                      </a:r>
                      <a:r>
                        <a:rPr kumimoji="1" lang="en-US" altLang="ja-JP" sz="1000" dirty="0">
                          <a:latin typeface="+mn-ea"/>
                          <a:ea typeface="+mn-ea"/>
                        </a:rPr>
                        <a:t>20</a:t>
                      </a:r>
                      <a:r>
                        <a:rPr kumimoji="1" lang="ja-JP" altLang="en-US" sz="1000" dirty="0">
                          <a:latin typeface="+mn-ea"/>
                          <a:ea typeface="+mn-ea"/>
                        </a:rPr>
                        <a:t>桁）</a:t>
                      </a:r>
                    </a:p>
                  </a:txBody>
                  <a:tcPr/>
                </a:tc>
                <a:tc>
                  <a:txBody>
                    <a:bodyPr/>
                    <a:lstStyle/>
                    <a:p>
                      <a:r>
                        <a:rPr kumimoji="1" lang="en-US" altLang="ja-JP" sz="1000" dirty="0">
                          <a:latin typeface="+mn-ea"/>
                          <a:ea typeface="+mn-ea"/>
                        </a:rPr>
                        <a:t>Y</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983472213"/>
                  </a:ext>
                </a:extLst>
              </a:tr>
            </a:tbl>
          </a:graphicData>
        </a:graphic>
      </p:graphicFrame>
    </p:spTree>
    <p:extLst>
      <p:ext uri="{BB962C8B-B14F-4D97-AF65-F5344CB8AC3E}">
        <p14:creationId xmlns:p14="http://schemas.microsoft.com/office/powerpoint/2010/main" val="511586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4662" y="1132094"/>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76</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銀行口座マスタ登録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13</a:t>
            </a:r>
            <a:r>
              <a:rPr lang="en-US" altLang="ja-JP" sz="1800" dirty="0">
                <a:solidFill>
                  <a:prstClr val="white"/>
                </a:solidFill>
                <a:latin typeface="メイリオ" panose="020B0604030504040204" pitchFamily="50" charset="-128"/>
                <a:ea typeface="メイリオ" panose="020B0604030504040204" pitchFamily="50" charset="-128"/>
              </a:rPr>
              <a:t>.FB</a:t>
            </a:r>
            <a:r>
              <a:rPr lang="ja-JP" altLang="en-US" sz="1800" dirty="0">
                <a:solidFill>
                  <a:prstClr val="white"/>
                </a:solidFill>
                <a:latin typeface="メイリオ" panose="020B0604030504040204" pitchFamily="50" charset="-128"/>
                <a:ea typeface="メイリオ" panose="020B0604030504040204" pitchFamily="50" charset="-128"/>
              </a:rPr>
              <a:t>データへの出力内容の改善対応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6" name="図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556" y="1219522"/>
            <a:ext cx="5965714" cy="3600000"/>
          </a:xfrm>
          <a:prstGeom prst="rect">
            <a:avLst/>
          </a:prstGeom>
          <a:noFill/>
          <a:extLst>
            <a:ext uri="{909E8E84-426E-40DD-AFC4-6F175D3DCCD1}">
              <a14:hiddenFill xmlns:a14="http://schemas.microsoft.com/office/drawing/2010/main">
                <a:solidFill>
                  <a:srgbClr val="FFFFFF"/>
                </a:solidFill>
              </a14:hiddenFill>
            </a:ext>
          </a:extLst>
        </p:spPr>
      </p:pic>
      <p:sp>
        <p:nvSpPr>
          <p:cNvPr id="12" name="四角形吹き出し 11"/>
          <p:cNvSpPr/>
          <p:nvPr/>
        </p:nvSpPr>
        <p:spPr>
          <a:xfrm>
            <a:off x="3743908" y="3113908"/>
            <a:ext cx="3446032" cy="775273"/>
          </a:xfrm>
          <a:prstGeom prst="wedgeRectCallout">
            <a:avLst>
              <a:gd name="adj1" fmla="val -62452"/>
              <a:gd name="adj2" fmla="val 9689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3830460" y="3205105"/>
            <a:ext cx="3305175" cy="609600"/>
          </a:xfrm>
          <a:prstGeom prst="rect">
            <a:avLst/>
          </a:prstGeom>
          <a:ln>
            <a:solidFill>
              <a:schemeClr val="bg1">
                <a:lumMod val="75000"/>
              </a:schemeClr>
            </a:solidFill>
          </a:ln>
        </p:spPr>
      </p:pic>
    </p:spTree>
    <p:extLst>
      <p:ext uri="{BB962C8B-B14F-4D97-AF65-F5344CB8AC3E}">
        <p14:creationId xmlns:p14="http://schemas.microsoft.com/office/powerpoint/2010/main" val="12948733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77</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en-US" altLang="ja-JP" sz="1400" b="1" dirty="0">
                <a:solidFill>
                  <a:schemeClr val="tx2"/>
                </a:solidFill>
              </a:rPr>
              <a:t>FB</a:t>
            </a:r>
            <a:r>
              <a:rPr lang="ja-JP" altLang="en-US" sz="1400" b="1" dirty="0">
                <a:solidFill>
                  <a:schemeClr val="tx2"/>
                </a:solidFill>
              </a:rPr>
              <a:t>データ作成</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13</a:t>
            </a:r>
            <a:r>
              <a:rPr lang="en-US" altLang="ja-JP" sz="1800" dirty="0">
                <a:solidFill>
                  <a:prstClr val="white"/>
                </a:solidFill>
                <a:latin typeface="メイリオ" panose="020B0604030504040204" pitchFamily="50" charset="-128"/>
                <a:ea typeface="メイリオ" panose="020B0604030504040204" pitchFamily="50" charset="-128"/>
              </a:rPr>
              <a:t>.FB</a:t>
            </a:r>
            <a:r>
              <a:rPr lang="ja-JP" altLang="en-US" sz="1800" dirty="0">
                <a:solidFill>
                  <a:prstClr val="white"/>
                </a:solidFill>
                <a:latin typeface="メイリオ" panose="020B0604030504040204" pitchFamily="50" charset="-128"/>
                <a:ea typeface="メイリオ" panose="020B0604030504040204" pitchFamily="50" charset="-128"/>
              </a:rPr>
              <a:t>データへの出力内容の改善対応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0" name="図 9"/>
          <p:cNvPicPr>
            <a:picLocks noChangeAspect="1"/>
          </p:cNvPicPr>
          <p:nvPr/>
        </p:nvPicPr>
        <p:blipFill>
          <a:blip r:embed="rId2"/>
          <a:stretch>
            <a:fillRect/>
          </a:stretch>
        </p:blipFill>
        <p:spPr>
          <a:xfrm>
            <a:off x="467544" y="1207129"/>
            <a:ext cx="3989526" cy="2493454"/>
          </a:xfrm>
          <a:prstGeom prst="rect">
            <a:avLst/>
          </a:prstGeom>
        </p:spPr>
      </p:pic>
      <p:pic>
        <p:nvPicPr>
          <p:cNvPr id="14" name="図 13"/>
          <p:cNvPicPr>
            <a:picLocks noChangeAspect="1"/>
          </p:cNvPicPr>
          <p:nvPr/>
        </p:nvPicPr>
        <p:blipFill>
          <a:blip r:embed="rId3"/>
          <a:stretch>
            <a:fillRect/>
          </a:stretch>
        </p:blipFill>
        <p:spPr>
          <a:xfrm>
            <a:off x="2741591" y="1515125"/>
            <a:ext cx="5862857" cy="1222857"/>
          </a:xfrm>
          <a:prstGeom prst="rect">
            <a:avLst/>
          </a:prstGeom>
        </p:spPr>
      </p:pic>
      <p:pic>
        <p:nvPicPr>
          <p:cNvPr id="15" name="図 14"/>
          <p:cNvPicPr>
            <a:picLocks noChangeAspect="1"/>
          </p:cNvPicPr>
          <p:nvPr/>
        </p:nvPicPr>
        <p:blipFill>
          <a:blip r:embed="rId4"/>
          <a:stretch>
            <a:fillRect/>
          </a:stretch>
        </p:blipFill>
        <p:spPr>
          <a:xfrm>
            <a:off x="2729398" y="2509272"/>
            <a:ext cx="5891429" cy="1228571"/>
          </a:xfrm>
          <a:prstGeom prst="rect">
            <a:avLst/>
          </a:prstGeom>
        </p:spPr>
      </p:pic>
      <p:pic>
        <p:nvPicPr>
          <p:cNvPr id="18" name="図 17"/>
          <p:cNvPicPr>
            <a:picLocks noChangeAspect="1"/>
          </p:cNvPicPr>
          <p:nvPr/>
        </p:nvPicPr>
        <p:blipFill>
          <a:blip r:embed="rId5"/>
          <a:stretch>
            <a:fillRect/>
          </a:stretch>
        </p:blipFill>
        <p:spPr>
          <a:xfrm>
            <a:off x="2741591" y="3537704"/>
            <a:ext cx="5902857" cy="1194286"/>
          </a:xfrm>
          <a:prstGeom prst="rect">
            <a:avLst/>
          </a:prstGeom>
        </p:spPr>
      </p:pic>
      <p:sp>
        <p:nvSpPr>
          <p:cNvPr id="20" name="正方形/長方形 19"/>
          <p:cNvSpPr/>
          <p:nvPr/>
        </p:nvSpPr>
        <p:spPr>
          <a:xfrm>
            <a:off x="6552220" y="3098888"/>
            <a:ext cx="779476" cy="901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正方形/長方形 22"/>
          <p:cNvSpPr/>
          <p:nvPr/>
        </p:nvSpPr>
        <p:spPr>
          <a:xfrm>
            <a:off x="6558526" y="2102599"/>
            <a:ext cx="779476" cy="901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4" name="正方形/長方形 23"/>
          <p:cNvSpPr/>
          <p:nvPr/>
        </p:nvSpPr>
        <p:spPr>
          <a:xfrm>
            <a:off x="6552220" y="4126228"/>
            <a:ext cx="779476" cy="901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5" name="正方形/長方形 24"/>
          <p:cNvSpPr/>
          <p:nvPr/>
        </p:nvSpPr>
        <p:spPr>
          <a:xfrm>
            <a:off x="7386618" y="4127290"/>
            <a:ext cx="65702" cy="828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6" name="線吹き出し 2 (枠付き) 25"/>
          <p:cNvSpPr/>
          <p:nvPr/>
        </p:nvSpPr>
        <p:spPr>
          <a:xfrm>
            <a:off x="1522139" y="1491630"/>
            <a:ext cx="4850061" cy="396628"/>
          </a:xfrm>
          <a:prstGeom prst="borderCallout2">
            <a:avLst>
              <a:gd name="adj1" fmla="val 101305"/>
              <a:gd name="adj2" fmla="val 80117"/>
              <a:gd name="adj3" fmla="val 164576"/>
              <a:gd name="adj4" fmla="val 87473"/>
              <a:gd name="adj5" fmla="val 167068"/>
              <a:gd name="adj6" fmla="val 9439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銀行口座マスタ［</a:t>
            </a:r>
            <a:r>
              <a:rPr lang="en-US" altLang="ja-JP" sz="1100" dirty="0">
                <a:solidFill>
                  <a:schemeClr val="bg1"/>
                </a:solidFill>
                <a:latin typeface="+mn-ea"/>
              </a:rPr>
              <a:t>FB</a:t>
            </a:r>
            <a:r>
              <a:rPr lang="ja-JP" altLang="en-US" sz="1100" dirty="0">
                <a:solidFill>
                  <a:schemeClr val="bg1"/>
                </a:solidFill>
                <a:latin typeface="+mn-ea"/>
              </a:rPr>
              <a:t>顧客コード</a:t>
            </a:r>
            <a:r>
              <a:rPr lang="en-US" altLang="ja-JP" sz="1100" dirty="0">
                <a:solidFill>
                  <a:schemeClr val="bg1"/>
                </a:solidFill>
                <a:latin typeface="+mn-ea"/>
              </a:rPr>
              <a:t>1</a:t>
            </a:r>
            <a:r>
              <a:rPr lang="ja-JP" altLang="en-US" sz="1100" dirty="0" err="1">
                <a:solidFill>
                  <a:schemeClr val="bg1"/>
                </a:solidFill>
                <a:latin typeface="+mn-ea"/>
              </a:rPr>
              <a:t>、</a:t>
            </a:r>
            <a:r>
              <a:rPr lang="en-US" altLang="ja-JP" sz="1100" dirty="0">
                <a:solidFill>
                  <a:schemeClr val="bg1"/>
                </a:solidFill>
                <a:latin typeface="+mn-ea"/>
              </a:rPr>
              <a:t>2</a:t>
            </a:r>
            <a:r>
              <a:rPr lang="ja-JP" altLang="en-US" sz="1100" dirty="0">
                <a:solidFill>
                  <a:schemeClr val="bg1"/>
                </a:solidFill>
                <a:latin typeface="+mn-ea"/>
              </a:rPr>
              <a:t>設定区分］が</a:t>
            </a:r>
          </a:p>
          <a:p>
            <a:r>
              <a:rPr lang="ja-JP" altLang="en-US" sz="1100" dirty="0">
                <a:solidFill>
                  <a:schemeClr val="bg1"/>
                </a:solidFill>
                <a:latin typeface="+mn-ea"/>
              </a:rPr>
              <a:t>「</a:t>
            </a:r>
            <a:r>
              <a:rPr lang="en-US" altLang="ja-JP" sz="1100" dirty="0">
                <a:solidFill>
                  <a:schemeClr val="bg1"/>
                </a:solidFill>
                <a:latin typeface="+mn-ea"/>
              </a:rPr>
              <a:t>0:</a:t>
            </a:r>
            <a:r>
              <a:rPr lang="ja-JP" altLang="en-US" sz="1100" dirty="0">
                <a:solidFill>
                  <a:schemeClr val="bg1"/>
                </a:solidFill>
                <a:latin typeface="+mn-ea"/>
              </a:rPr>
              <a:t>セットしない」</a:t>
            </a:r>
            <a:endParaRPr lang="en-US" altLang="ja-JP" sz="1100" dirty="0">
              <a:solidFill>
                <a:schemeClr val="bg1"/>
              </a:solidFill>
              <a:latin typeface="+mn-ea"/>
            </a:endParaRPr>
          </a:p>
        </p:txBody>
      </p:sp>
      <p:sp>
        <p:nvSpPr>
          <p:cNvPr id="27" name="線吹き出し 2 (枠付き) 26"/>
          <p:cNvSpPr/>
          <p:nvPr/>
        </p:nvSpPr>
        <p:spPr>
          <a:xfrm>
            <a:off x="1522139" y="2499158"/>
            <a:ext cx="4850061" cy="396628"/>
          </a:xfrm>
          <a:prstGeom prst="borderCallout2">
            <a:avLst>
              <a:gd name="adj1" fmla="val 101305"/>
              <a:gd name="adj2" fmla="val 80117"/>
              <a:gd name="adj3" fmla="val 164576"/>
              <a:gd name="adj4" fmla="val 87473"/>
              <a:gd name="adj5" fmla="val 167068"/>
              <a:gd name="adj6" fmla="val 9439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銀行口座マスタ［</a:t>
            </a:r>
            <a:r>
              <a:rPr lang="en-US" altLang="ja-JP" sz="1100" dirty="0">
                <a:solidFill>
                  <a:schemeClr val="bg1"/>
                </a:solidFill>
                <a:latin typeface="+mn-ea"/>
              </a:rPr>
              <a:t>FB</a:t>
            </a:r>
            <a:r>
              <a:rPr lang="ja-JP" altLang="en-US" sz="1100" dirty="0">
                <a:solidFill>
                  <a:schemeClr val="bg1"/>
                </a:solidFill>
                <a:latin typeface="+mn-ea"/>
              </a:rPr>
              <a:t>顧客コード</a:t>
            </a:r>
            <a:r>
              <a:rPr lang="en-US" altLang="ja-JP" sz="1100" dirty="0">
                <a:solidFill>
                  <a:schemeClr val="bg1"/>
                </a:solidFill>
                <a:latin typeface="+mn-ea"/>
              </a:rPr>
              <a:t>1</a:t>
            </a:r>
            <a:r>
              <a:rPr lang="ja-JP" altLang="en-US" sz="1100" dirty="0" err="1">
                <a:solidFill>
                  <a:schemeClr val="bg1"/>
                </a:solidFill>
                <a:latin typeface="+mn-ea"/>
              </a:rPr>
              <a:t>、</a:t>
            </a:r>
            <a:r>
              <a:rPr lang="en-US" altLang="ja-JP" sz="1100" dirty="0">
                <a:solidFill>
                  <a:schemeClr val="bg1"/>
                </a:solidFill>
                <a:latin typeface="+mn-ea"/>
              </a:rPr>
              <a:t>2</a:t>
            </a:r>
            <a:r>
              <a:rPr lang="ja-JP" altLang="en-US" sz="1100" dirty="0">
                <a:solidFill>
                  <a:schemeClr val="bg1"/>
                </a:solidFill>
                <a:latin typeface="+mn-ea"/>
              </a:rPr>
              <a:t>設定区分］が</a:t>
            </a:r>
          </a:p>
          <a:p>
            <a:r>
              <a:rPr lang="ja-JP" altLang="en-US" sz="1100" dirty="0">
                <a:solidFill>
                  <a:schemeClr val="bg1"/>
                </a:solidFill>
                <a:latin typeface="+mn-ea"/>
              </a:rPr>
              <a:t>「</a:t>
            </a:r>
            <a:r>
              <a:rPr lang="en-US" altLang="ja-JP" sz="1100" dirty="0">
                <a:solidFill>
                  <a:schemeClr val="bg1"/>
                </a:solidFill>
                <a:latin typeface="+mn-ea"/>
              </a:rPr>
              <a:t>1:</a:t>
            </a:r>
            <a:r>
              <a:rPr lang="ja-JP" altLang="en-US" sz="1100" dirty="0">
                <a:solidFill>
                  <a:schemeClr val="bg1"/>
                </a:solidFill>
                <a:latin typeface="+mn-ea"/>
              </a:rPr>
              <a:t>支払先コードを数値としてセット（識別コード「スペース」）」</a:t>
            </a:r>
            <a:endParaRPr lang="en-US" altLang="ja-JP" sz="1100" dirty="0">
              <a:solidFill>
                <a:schemeClr val="bg1"/>
              </a:solidFill>
              <a:latin typeface="+mn-ea"/>
            </a:endParaRPr>
          </a:p>
        </p:txBody>
      </p:sp>
      <p:sp>
        <p:nvSpPr>
          <p:cNvPr id="28" name="線吹き出し 2 (枠付き) 27"/>
          <p:cNvSpPr/>
          <p:nvPr/>
        </p:nvSpPr>
        <p:spPr>
          <a:xfrm>
            <a:off x="1522139" y="3503146"/>
            <a:ext cx="4850061" cy="396628"/>
          </a:xfrm>
          <a:prstGeom prst="borderCallout2">
            <a:avLst>
              <a:gd name="adj1" fmla="val 101305"/>
              <a:gd name="adj2" fmla="val 80117"/>
              <a:gd name="adj3" fmla="val 164576"/>
              <a:gd name="adj4" fmla="val 87473"/>
              <a:gd name="adj5" fmla="val 167068"/>
              <a:gd name="adj6" fmla="val 9439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銀行口座マスタ［</a:t>
            </a:r>
            <a:r>
              <a:rPr lang="en-US" altLang="ja-JP" sz="1100" dirty="0">
                <a:solidFill>
                  <a:schemeClr val="bg1"/>
                </a:solidFill>
                <a:latin typeface="+mn-ea"/>
              </a:rPr>
              <a:t>FB</a:t>
            </a:r>
            <a:r>
              <a:rPr lang="ja-JP" altLang="en-US" sz="1100" dirty="0">
                <a:solidFill>
                  <a:schemeClr val="bg1"/>
                </a:solidFill>
                <a:latin typeface="+mn-ea"/>
              </a:rPr>
              <a:t>顧客コード</a:t>
            </a:r>
            <a:r>
              <a:rPr lang="en-US" altLang="ja-JP" sz="1100" dirty="0">
                <a:solidFill>
                  <a:schemeClr val="bg1"/>
                </a:solidFill>
                <a:latin typeface="+mn-ea"/>
              </a:rPr>
              <a:t>1</a:t>
            </a:r>
            <a:r>
              <a:rPr lang="ja-JP" altLang="en-US" sz="1100" dirty="0" err="1">
                <a:solidFill>
                  <a:schemeClr val="bg1"/>
                </a:solidFill>
                <a:latin typeface="+mn-ea"/>
              </a:rPr>
              <a:t>、</a:t>
            </a:r>
            <a:r>
              <a:rPr lang="en-US" altLang="ja-JP" sz="1100" dirty="0">
                <a:solidFill>
                  <a:schemeClr val="bg1"/>
                </a:solidFill>
                <a:latin typeface="+mn-ea"/>
              </a:rPr>
              <a:t>2</a:t>
            </a:r>
            <a:r>
              <a:rPr lang="ja-JP" altLang="en-US" sz="1100" dirty="0">
                <a:solidFill>
                  <a:schemeClr val="bg1"/>
                </a:solidFill>
                <a:latin typeface="+mn-ea"/>
              </a:rPr>
              <a:t>設定区分］が</a:t>
            </a:r>
          </a:p>
          <a:p>
            <a:r>
              <a:rPr lang="ja-JP" altLang="en-US" sz="1100" dirty="0">
                <a:solidFill>
                  <a:schemeClr val="bg1"/>
                </a:solidFill>
                <a:latin typeface="+mn-ea"/>
              </a:rPr>
              <a:t>「</a:t>
            </a:r>
            <a:r>
              <a:rPr lang="en-US" altLang="ja-JP" sz="1100" dirty="0">
                <a:solidFill>
                  <a:schemeClr val="bg1"/>
                </a:solidFill>
                <a:latin typeface="+mn-ea"/>
              </a:rPr>
              <a:t>2:</a:t>
            </a:r>
            <a:r>
              <a:rPr lang="ja-JP" altLang="en-US" sz="1100" dirty="0">
                <a:solidFill>
                  <a:schemeClr val="bg1"/>
                </a:solidFill>
                <a:latin typeface="+mn-ea"/>
              </a:rPr>
              <a:t>支払先コードを文字列としてセット（識別コード「</a:t>
            </a:r>
            <a:r>
              <a:rPr lang="en-US" altLang="ja-JP" sz="1100" dirty="0">
                <a:solidFill>
                  <a:schemeClr val="bg1"/>
                </a:solidFill>
                <a:latin typeface="+mn-ea"/>
              </a:rPr>
              <a:t>Y</a:t>
            </a:r>
            <a:r>
              <a:rPr lang="ja-JP" altLang="en-US" sz="1100" dirty="0">
                <a:solidFill>
                  <a:schemeClr val="bg1"/>
                </a:solidFill>
                <a:latin typeface="+mn-ea"/>
              </a:rPr>
              <a:t>」）」</a:t>
            </a:r>
            <a:endParaRPr lang="en-US" altLang="ja-JP" sz="1100" dirty="0">
              <a:solidFill>
                <a:schemeClr val="bg1"/>
              </a:solidFill>
              <a:latin typeface="+mn-ea"/>
            </a:endParaRPr>
          </a:p>
        </p:txBody>
      </p:sp>
    </p:spTree>
    <p:extLst>
      <p:ext uri="{BB962C8B-B14F-4D97-AF65-F5344CB8AC3E}">
        <p14:creationId xmlns:p14="http://schemas.microsoft.com/office/powerpoint/2010/main" val="3138920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4662" y="1132094"/>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78</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外部連携サービス（銀行口座マスタ）</a:t>
            </a:r>
            <a:endParaRPr lang="en-US" altLang="ja-JP" sz="1400" b="1" dirty="0">
              <a:solidFill>
                <a:schemeClr val="tx2"/>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13</a:t>
            </a:r>
            <a:r>
              <a:rPr lang="en-US" altLang="ja-JP" sz="1800" dirty="0">
                <a:solidFill>
                  <a:prstClr val="white"/>
                </a:solidFill>
                <a:latin typeface="メイリオ" panose="020B0604030504040204" pitchFamily="50" charset="-128"/>
                <a:ea typeface="メイリオ" panose="020B0604030504040204" pitchFamily="50" charset="-128"/>
              </a:rPr>
              <a:t>.FB</a:t>
            </a:r>
            <a:r>
              <a:rPr lang="ja-JP" altLang="en-US" sz="1800" dirty="0">
                <a:solidFill>
                  <a:prstClr val="white"/>
                </a:solidFill>
                <a:latin typeface="メイリオ" panose="020B0604030504040204" pitchFamily="50" charset="-128"/>
                <a:ea typeface="メイリオ" panose="020B0604030504040204" pitchFamily="50" charset="-128"/>
              </a:rPr>
              <a:t>データへの出力内容の改善対応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0" name="テキスト プレースホルダー 2"/>
          <p:cNvSpPr txBox="1">
            <a:spLocks/>
          </p:cNvSpPr>
          <p:nvPr/>
        </p:nvSpPr>
        <p:spPr>
          <a:xfrm>
            <a:off x="468480" y="1239602"/>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＜出力項目＞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1" name="表 10"/>
          <p:cNvGraphicFramePr>
            <a:graphicFrameLocks noGrp="1"/>
          </p:cNvGraphicFramePr>
          <p:nvPr/>
        </p:nvGraphicFramePr>
        <p:xfrm>
          <a:off x="647564" y="1455626"/>
          <a:ext cx="5616624" cy="1463040"/>
        </p:xfrm>
        <a:graphic>
          <a:graphicData uri="http://schemas.openxmlformats.org/drawingml/2006/table">
            <a:tbl>
              <a:tblPr firstRow="1" bandRow="1">
                <a:tableStyleId>{21E4AEA4-8DFA-4A89-87EB-49C32662AFE0}</a:tableStyleId>
              </a:tblPr>
              <a:tblGrid>
                <a:gridCol w="684076">
                  <a:extLst>
                    <a:ext uri="{9D8B030D-6E8A-4147-A177-3AD203B41FA5}">
                      <a16:colId xmlns:a16="http://schemas.microsoft.com/office/drawing/2014/main" val="744128327"/>
                    </a:ext>
                  </a:extLst>
                </a:gridCol>
                <a:gridCol w="2376264">
                  <a:extLst>
                    <a:ext uri="{9D8B030D-6E8A-4147-A177-3AD203B41FA5}">
                      <a16:colId xmlns:a16="http://schemas.microsoft.com/office/drawing/2014/main" val="2012858881"/>
                    </a:ext>
                  </a:extLst>
                </a:gridCol>
                <a:gridCol w="2556284">
                  <a:extLst>
                    <a:ext uri="{9D8B030D-6E8A-4147-A177-3AD203B41FA5}">
                      <a16:colId xmlns:a16="http://schemas.microsoft.com/office/drawing/2014/main" val="294743708"/>
                    </a:ext>
                  </a:extLst>
                </a:gridCol>
              </a:tblGrid>
              <a:tr h="0">
                <a:tc>
                  <a:txBody>
                    <a:bodyPr/>
                    <a:lstStyle/>
                    <a:p>
                      <a:r>
                        <a:rPr kumimoji="1" lang="en-US" altLang="ja-JP" sz="1000" dirty="0">
                          <a:latin typeface="+mn-ea"/>
                          <a:ea typeface="+mn-ea"/>
                        </a:rPr>
                        <a:t>NO</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項目名</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カラム名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1</a:t>
                      </a:r>
                      <a:endParaRPr kumimoji="1" lang="ja-JP" altLang="en-US" sz="1000" dirty="0">
                        <a:latin typeface="+mn-ea"/>
                        <a:ea typeface="+mn-ea"/>
                      </a:endParaRPr>
                    </a:p>
                  </a:txBody>
                  <a:tcPr/>
                </a:tc>
                <a:tc>
                  <a:txBody>
                    <a:bodyPr/>
                    <a:lstStyle/>
                    <a:p>
                      <a:r>
                        <a:rPr kumimoji="1" lang="ja-JP" altLang="en-US" sz="1000" dirty="0">
                          <a:latin typeface="+mn-ea"/>
                          <a:ea typeface="+mn-ea"/>
                        </a:rPr>
                        <a:t>会社コード</a:t>
                      </a:r>
                    </a:p>
                  </a:txBody>
                  <a:tcPr/>
                </a:tc>
                <a:tc>
                  <a:txBody>
                    <a:bodyPr/>
                    <a:lstStyle/>
                    <a:p>
                      <a:r>
                        <a:rPr kumimoji="1" lang="en-US" altLang="ja-JP" sz="1000" dirty="0">
                          <a:latin typeface="+mn-ea"/>
                          <a:ea typeface="+mn-ea"/>
                        </a:rPr>
                        <a:t>KAI_CODE</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2</a:t>
                      </a:r>
                      <a:endParaRPr kumimoji="1" lang="ja-JP" altLang="en-US" sz="1000" dirty="0">
                        <a:latin typeface="+mn-ea"/>
                        <a:ea typeface="+mn-ea"/>
                      </a:endParaRPr>
                    </a:p>
                  </a:txBody>
                  <a:tcPr/>
                </a:tc>
                <a:tc>
                  <a:txBody>
                    <a:bodyPr/>
                    <a:lstStyle/>
                    <a:p>
                      <a:r>
                        <a:rPr kumimoji="1" lang="ja-JP" altLang="en-US" sz="1000" dirty="0">
                          <a:latin typeface="+mn-ea"/>
                          <a:ea typeface="+mn-ea"/>
                        </a:rPr>
                        <a:t>口座管理コード</a:t>
                      </a:r>
                    </a:p>
                  </a:txBody>
                  <a:tcPr/>
                </a:tc>
                <a:tc>
                  <a:txBody>
                    <a:bodyPr/>
                    <a:lstStyle/>
                    <a:p>
                      <a:r>
                        <a:rPr kumimoji="1" lang="en-US" altLang="ja-JP" sz="1000" dirty="0">
                          <a:latin typeface="+mn-ea"/>
                          <a:ea typeface="+mn-ea"/>
                        </a:rPr>
                        <a:t>KOZ_KNR_CODE</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ja-JP" altLang="en-US" sz="1000" dirty="0">
                          <a:latin typeface="+mn-ea"/>
                          <a:ea typeface="+mn-ea"/>
                        </a:rPr>
                        <a:t>・・・</a:t>
                      </a:r>
                    </a:p>
                  </a:txBody>
                  <a:tcPr/>
                </a:tc>
                <a:tc>
                  <a:txBody>
                    <a:bodyPr/>
                    <a:lstStyle/>
                    <a:p>
                      <a:r>
                        <a:rPr kumimoji="1" lang="ja-JP" altLang="en-US" sz="1000" dirty="0">
                          <a:latin typeface="+mn-ea"/>
                          <a:ea typeface="+mn-ea"/>
                        </a:rPr>
                        <a:t>・・・</a:t>
                      </a:r>
                    </a:p>
                  </a:txBody>
                  <a:tcPr/>
                </a:tc>
                <a:tc>
                  <a:txBody>
                    <a:bodyPr/>
                    <a:lstStyle/>
                    <a:p>
                      <a:r>
                        <a:rPr kumimoji="1" lang="ja-JP" altLang="en-US" sz="1000" dirty="0">
                          <a:latin typeface="+mn-ea"/>
                          <a:ea typeface="+mn-ea"/>
                        </a:rPr>
                        <a:t>・・・</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58420354"/>
                  </a:ext>
                </a:extLst>
              </a:tr>
              <a:tr h="0">
                <a:tc>
                  <a:txBody>
                    <a:bodyPr/>
                    <a:lstStyle/>
                    <a:p>
                      <a:r>
                        <a:rPr kumimoji="1" lang="en-US" altLang="ja-JP" sz="1000" dirty="0">
                          <a:latin typeface="+mn-ea"/>
                          <a:ea typeface="+mn-ea"/>
                        </a:rPr>
                        <a:t>34</a:t>
                      </a:r>
                      <a:endParaRPr kumimoji="1" lang="ja-JP" altLang="en-US" sz="1000" dirty="0">
                        <a:latin typeface="+mn-ea"/>
                        <a:ea typeface="+mn-ea"/>
                      </a:endParaRPr>
                    </a:p>
                  </a:txBody>
                  <a:tcPr/>
                </a:tc>
                <a:tc>
                  <a:txBody>
                    <a:bodyPr/>
                    <a:lstStyle/>
                    <a:p>
                      <a:r>
                        <a:rPr kumimoji="1" lang="en-US" altLang="ja-JP" sz="1000" dirty="0">
                          <a:latin typeface="+mn-ea"/>
                          <a:ea typeface="+mn-ea"/>
                        </a:rPr>
                        <a:t>FB</a:t>
                      </a:r>
                      <a:r>
                        <a:rPr kumimoji="1" lang="ja-JP" altLang="en-US" sz="1000" dirty="0">
                          <a:latin typeface="+mn-ea"/>
                          <a:ea typeface="+mn-ea"/>
                        </a:rPr>
                        <a:t>データ／新規コード</a:t>
                      </a:r>
                    </a:p>
                  </a:txBody>
                  <a:tcPr/>
                </a:tc>
                <a:tc>
                  <a:txBody>
                    <a:bodyPr/>
                    <a:lstStyle/>
                    <a:p>
                      <a:r>
                        <a:rPr kumimoji="1" lang="en-US" altLang="ja-JP" sz="1000" dirty="0">
                          <a:latin typeface="+mn-ea"/>
                          <a:ea typeface="+mn-ea"/>
                        </a:rPr>
                        <a:t>FB_NEW_CODE</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7339900"/>
                  </a:ext>
                </a:extLst>
              </a:tr>
              <a:tr h="0">
                <a:tc>
                  <a:txBody>
                    <a:bodyPr/>
                    <a:lstStyle/>
                    <a:p>
                      <a:r>
                        <a:rPr kumimoji="1" lang="en-US" altLang="ja-JP" sz="1000" dirty="0">
                          <a:solidFill>
                            <a:srgbClr val="FF0000"/>
                          </a:solidFill>
                          <a:latin typeface="+mn-ea"/>
                          <a:ea typeface="+mn-ea"/>
                        </a:rPr>
                        <a:t>35</a:t>
                      </a:r>
                    </a:p>
                  </a:txBody>
                  <a:tcPr/>
                </a:tc>
                <a:tc>
                  <a:txBody>
                    <a:bodyPr/>
                    <a:lstStyle/>
                    <a:p>
                      <a:r>
                        <a:rPr kumimoji="1" lang="en-US" altLang="ja-JP" sz="1000" dirty="0">
                          <a:solidFill>
                            <a:srgbClr val="FF0000"/>
                          </a:solidFill>
                          <a:latin typeface="+mn-ea"/>
                          <a:ea typeface="+mn-ea"/>
                        </a:rPr>
                        <a:t>FB</a:t>
                      </a:r>
                      <a:r>
                        <a:rPr kumimoji="1" lang="ja-JP" altLang="en-US" sz="1000" dirty="0">
                          <a:solidFill>
                            <a:srgbClr val="FF0000"/>
                          </a:solidFill>
                          <a:latin typeface="+mn-ea"/>
                          <a:ea typeface="+mn-ea"/>
                        </a:rPr>
                        <a:t>顧客コード</a:t>
                      </a:r>
                      <a:r>
                        <a:rPr kumimoji="1" lang="en-US" altLang="ja-JP" sz="1000" dirty="0">
                          <a:solidFill>
                            <a:srgbClr val="FF0000"/>
                          </a:solidFill>
                          <a:latin typeface="+mn-ea"/>
                          <a:ea typeface="+mn-ea"/>
                        </a:rPr>
                        <a:t>1</a:t>
                      </a:r>
                      <a:r>
                        <a:rPr kumimoji="1" lang="ja-JP" altLang="en-US" sz="1000" dirty="0" err="1">
                          <a:solidFill>
                            <a:srgbClr val="FF0000"/>
                          </a:solidFill>
                          <a:latin typeface="+mn-ea"/>
                          <a:ea typeface="+mn-ea"/>
                        </a:rPr>
                        <a:t>、</a:t>
                      </a:r>
                      <a:r>
                        <a:rPr kumimoji="1" lang="en-US" altLang="ja-JP" sz="1000" dirty="0">
                          <a:solidFill>
                            <a:srgbClr val="FF0000"/>
                          </a:solidFill>
                          <a:latin typeface="+mn-ea"/>
                          <a:ea typeface="+mn-ea"/>
                        </a:rPr>
                        <a:t>2</a:t>
                      </a:r>
                      <a:r>
                        <a:rPr kumimoji="1" lang="ja-JP" altLang="en-US" sz="1000" dirty="0">
                          <a:solidFill>
                            <a:srgbClr val="FF0000"/>
                          </a:solidFill>
                          <a:latin typeface="+mn-ea"/>
                          <a:ea typeface="+mn-ea"/>
                        </a:rPr>
                        <a:t>設定区分</a:t>
                      </a:r>
                    </a:p>
                  </a:txBody>
                  <a:tcPr/>
                </a:tc>
                <a:tc>
                  <a:txBody>
                    <a:bodyPr/>
                    <a:lstStyle/>
                    <a:p>
                      <a:r>
                        <a:rPr kumimoji="1" lang="en-US" altLang="ja-JP" sz="1000" dirty="0">
                          <a:solidFill>
                            <a:srgbClr val="FF0000"/>
                          </a:solidFill>
                          <a:latin typeface="+mn-ea"/>
                          <a:ea typeface="+mn-ea"/>
                        </a:rPr>
                        <a:t>FB_KKYK_CODE_SET_KBN</a:t>
                      </a:r>
                      <a:endParaRPr kumimoji="1" lang="ja-JP" altLang="en-US" sz="1000" dirty="0">
                        <a:solidFill>
                          <a:srgbClr val="FF0000"/>
                        </a:solidFill>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4766074"/>
                  </a:ext>
                </a:extLst>
              </a:tr>
            </a:tbl>
          </a:graphicData>
        </a:graphic>
      </p:graphicFrame>
      <p:sp>
        <p:nvSpPr>
          <p:cNvPr id="13" name="線吹き出し 2 (枠付き) 12"/>
          <p:cNvSpPr/>
          <p:nvPr/>
        </p:nvSpPr>
        <p:spPr>
          <a:xfrm>
            <a:off x="6228184" y="2836412"/>
            <a:ext cx="1044115" cy="292687"/>
          </a:xfrm>
          <a:prstGeom prst="borderCallout2">
            <a:avLst>
              <a:gd name="adj1" fmla="val 48897"/>
              <a:gd name="adj2" fmla="val -500"/>
              <a:gd name="adj3" fmla="val 47316"/>
              <a:gd name="adj4" fmla="val -16499"/>
              <a:gd name="adj5" fmla="val 19742"/>
              <a:gd name="adj6" fmla="val -3202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a:t>
            </a:r>
            <a:endParaRPr lang="en-US" altLang="ja-JP" sz="1100" dirty="0">
              <a:solidFill>
                <a:schemeClr val="bg1"/>
              </a:solidFill>
              <a:latin typeface="+mn-ea"/>
            </a:endParaRPr>
          </a:p>
        </p:txBody>
      </p:sp>
    </p:spTree>
    <p:extLst>
      <p:ext uri="{BB962C8B-B14F-4D97-AF65-F5344CB8AC3E}">
        <p14:creationId xmlns:p14="http://schemas.microsoft.com/office/powerpoint/2010/main" val="15491960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79</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為替評価替の結果、為替差損益が発生しなかった伝票についても評価替結果表に出力するよう対応しました</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14</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債権債務評価替データ作成：ゼロ円データ出力対応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8" name="テキスト プレースホルダー 2"/>
          <p:cNvSpPr txBox="1">
            <a:spLocks/>
          </p:cNvSpPr>
          <p:nvPr/>
        </p:nvSpPr>
        <p:spPr>
          <a:xfrm>
            <a:off x="468480" y="1797865"/>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＜対象機能＞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9" name="表 8"/>
          <p:cNvGraphicFramePr>
            <a:graphicFrameLocks noGrp="1"/>
          </p:cNvGraphicFramePr>
          <p:nvPr/>
        </p:nvGraphicFramePr>
        <p:xfrm>
          <a:off x="647564" y="2056254"/>
          <a:ext cx="4608512" cy="731520"/>
        </p:xfrm>
        <a:graphic>
          <a:graphicData uri="http://schemas.openxmlformats.org/drawingml/2006/table">
            <a:tbl>
              <a:tblPr firstRow="1" bandRow="1">
                <a:tableStyleId>{21E4AEA4-8DFA-4A89-87EB-49C32662AFE0}</a:tableStyleId>
              </a:tblPr>
              <a:tblGrid>
                <a:gridCol w="1228937">
                  <a:extLst>
                    <a:ext uri="{9D8B030D-6E8A-4147-A177-3AD203B41FA5}">
                      <a16:colId xmlns:a16="http://schemas.microsoft.com/office/drawing/2014/main" val="744128327"/>
                    </a:ext>
                  </a:extLst>
                </a:gridCol>
                <a:gridCol w="3379575">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ACE00100</a:t>
                      </a:r>
                      <a:endParaRPr kumimoji="1" lang="ja-JP" altLang="en-US" sz="1000" dirty="0">
                        <a:latin typeface="+mn-ea"/>
                        <a:ea typeface="+mn-ea"/>
                      </a:endParaRPr>
                    </a:p>
                  </a:txBody>
                  <a:tcPr/>
                </a:tc>
                <a:tc>
                  <a:txBody>
                    <a:bodyPr/>
                    <a:lstStyle/>
                    <a:p>
                      <a:r>
                        <a:rPr kumimoji="1" lang="ja-JP" altLang="en-US" sz="1000" dirty="0">
                          <a:latin typeface="+mn-ea"/>
                          <a:ea typeface="+mn-ea"/>
                        </a:rPr>
                        <a:t>債権債務為替評価替データ作成</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AGE01200</a:t>
                      </a:r>
                      <a:endParaRPr kumimoji="1" lang="ja-JP" altLang="en-US" sz="1000" dirty="0">
                        <a:latin typeface="+mn-ea"/>
                        <a:ea typeface="+mn-ea"/>
                      </a:endParaRPr>
                    </a:p>
                  </a:txBody>
                  <a:tcPr/>
                </a:tc>
                <a:tc>
                  <a:txBody>
                    <a:bodyPr/>
                    <a:lstStyle/>
                    <a:p>
                      <a:r>
                        <a:rPr kumimoji="1" lang="ja-JP" altLang="en-US" sz="1000" dirty="0">
                          <a:latin typeface="+mn-ea"/>
                          <a:ea typeface="+mn-ea"/>
                        </a:rPr>
                        <a:t>為替評価替データ作成</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bl>
          </a:graphicData>
        </a:graphic>
      </p:graphicFrame>
      <p:sp>
        <p:nvSpPr>
          <p:cNvPr id="12" name="テキスト プレースホルダー 2"/>
          <p:cNvSpPr txBox="1">
            <a:spLocks/>
          </p:cNvSpPr>
          <p:nvPr/>
        </p:nvSpPr>
        <p:spPr>
          <a:xfrm>
            <a:off x="539552" y="1347614"/>
            <a:ext cx="8424000" cy="25878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）出力の対象は評価替結果表のみとなります 為替差損益が</a:t>
            </a:r>
            <a:r>
              <a:rPr lang="en-US" altLang="ja-JP" sz="900" dirty="0">
                <a:solidFill>
                  <a:srgbClr val="FF0000"/>
                </a:solidFill>
              </a:rPr>
              <a:t>0</a:t>
            </a:r>
            <a:r>
              <a:rPr lang="ja-JP" altLang="en-US" sz="900" dirty="0">
                <a:solidFill>
                  <a:srgbClr val="FF0000"/>
                </a:solidFill>
              </a:rPr>
              <a:t>円の評価替仕訳は現行同様に作成しません</a:t>
            </a:r>
            <a:endParaRPr lang="en-US" altLang="ja-JP" sz="900" dirty="0">
              <a:solidFill>
                <a:srgbClr val="FF0000"/>
              </a:solidFill>
            </a:endParaRPr>
          </a:p>
        </p:txBody>
      </p:sp>
    </p:spTree>
    <p:extLst>
      <p:ext uri="{BB962C8B-B14F-4D97-AF65-F5344CB8AC3E}">
        <p14:creationId xmlns:p14="http://schemas.microsoft.com/office/powerpoint/2010/main" val="216395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a:xfrm>
            <a:off x="360000" y="879562"/>
            <a:ext cx="8424000" cy="406845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8" name="角丸四角形 7"/>
          <p:cNvSpPr/>
          <p:nvPr/>
        </p:nvSpPr>
        <p:spPr>
          <a:xfrm>
            <a:off x="281818" y="1275606"/>
            <a:ext cx="8473096" cy="3341369"/>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0" name="Picture 25"/>
          <p:cNvPicPr>
            <a:picLocks noChangeAspect="1" noChangeArrowheads="1"/>
          </p:cNvPicPr>
          <p:nvPr/>
        </p:nvPicPr>
        <p:blipFill>
          <a:blip r:embed="rId2" cstate="screen"/>
          <a:srcRect/>
          <a:stretch>
            <a:fillRect/>
          </a:stretch>
        </p:blipFill>
        <p:spPr bwMode="auto">
          <a:xfrm>
            <a:off x="611560" y="2265761"/>
            <a:ext cx="339508" cy="329145"/>
          </a:xfrm>
          <a:prstGeom prst="rect">
            <a:avLst/>
          </a:prstGeom>
          <a:noFill/>
          <a:ln w="9525">
            <a:noFill/>
            <a:miter lim="800000"/>
            <a:headEnd/>
            <a:tailEnd/>
          </a:ln>
          <a:effectLst/>
        </p:spPr>
      </p:pic>
      <p:sp>
        <p:nvSpPr>
          <p:cNvPr id="11" name="テキスト プレースホルダー 2"/>
          <p:cNvSpPr txBox="1">
            <a:spLocks/>
          </p:cNvSpPr>
          <p:nvPr/>
        </p:nvSpPr>
        <p:spPr>
          <a:xfrm>
            <a:off x="555859" y="2621435"/>
            <a:ext cx="502899" cy="19631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請求書</a:t>
            </a:r>
            <a:endParaRPr lang="en-US" altLang="ja-JP" sz="800" dirty="0">
              <a:latin typeface="+mn-ea"/>
            </a:endParaRPr>
          </a:p>
        </p:txBody>
      </p:sp>
      <p:cxnSp>
        <p:nvCxnSpPr>
          <p:cNvPr id="12" name="直線矢印コネクタ 11"/>
          <p:cNvCxnSpPr/>
          <p:nvPr/>
        </p:nvCxnSpPr>
        <p:spPr>
          <a:xfrm>
            <a:off x="935596" y="2412003"/>
            <a:ext cx="299598"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13" name="正方形/長方形 12"/>
          <p:cNvSpPr/>
          <p:nvPr/>
        </p:nvSpPr>
        <p:spPr>
          <a:xfrm>
            <a:off x="1259632" y="1993638"/>
            <a:ext cx="402057" cy="86058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6"/>
          <p:cNvPicPr>
            <a:picLocks noChangeAspect="1" noChangeArrowheads="1"/>
          </p:cNvPicPr>
          <p:nvPr/>
        </p:nvPicPr>
        <p:blipFill>
          <a:blip r:embed="rId3" cstate="screen"/>
          <a:srcRect/>
          <a:stretch>
            <a:fillRect/>
          </a:stretch>
        </p:blipFill>
        <p:spPr bwMode="auto">
          <a:xfrm>
            <a:off x="1331640" y="2056517"/>
            <a:ext cx="258866" cy="323051"/>
          </a:xfrm>
          <a:prstGeom prst="rect">
            <a:avLst/>
          </a:prstGeom>
          <a:noFill/>
          <a:ln w="9525">
            <a:noFill/>
            <a:miter lim="800000"/>
            <a:headEnd/>
            <a:tailEnd/>
          </a:ln>
          <a:effectLst/>
        </p:spPr>
      </p:pic>
      <p:pic>
        <p:nvPicPr>
          <p:cNvPr id="15" name="Picture 6"/>
          <p:cNvPicPr>
            <a:picLocks noChangeAspect="1" noChangeArrowheads="1"/>
          </p:cNvPicPr>
          <p:nvPr/>
        </p:nvPicPr>
        <p:blipFill>
          <a:blip r:embed="rId3" cstate="screen"/>
          <a:srcRect/>
          <a:stretch>
            <a:fillRect/>
          </a:stretch>
        </p:blipFill>
        <p:spPr bwMode="auto">
          <a:xfrm>
            <a:off x="1337846" y="2463521"/>
            <a:ext cx="258866" cy="323051"/>
          </a:xfrm>
          <a:prstGeom prst="rect">
            <a:avLst/>
          </a:prstGeom>
          <a:noFill/>
          <a:ln w="9525">
            <a:noFill/>
            <a:miter lim="800000"/>
            <a:headEnd/>
            <a:tailEnd/>
          </a:ln>
          <a:effectLst/>
        </p:spPr>
      </p:pic>
      <p:sp>
        <p:nvSpPr>
          <p:cNvPr id="16" name="テキスト プレースホルダー 2"/>
          <p:cNvSpPr txBox="1">
            <a:spLocks/>
          </p:cNvSpPr>
          <p:nvPr/>
        </p:nvSpPr>
        <p:spPr>
          <a:xfrm>
            <a:off x="1108662" y="2846934"/>
            <a:ext cx="765074" cy="33213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請求書格納</a:t>
            </a:r>
            <a:endParaRPr lang="en-US" altLang="ja-JP" sz="800" dirty="0">
              <a:latin typeface="+mn-ea"/>
            </a:endParaRPr>
          </a:p>
          <a:p>
            <a:pPr marL="0" indent="0" algn="ctr">
              <a:buClr>
                <a:srgbClr val="F9BE00"/>
              </a:buClr>
              <a:buNone/>
              <a:defRPr/>
            </a:pPr>
            <a:r>
              <a:rPr lang="ja-JP" altLang="en-US" sz="800" dirty="0">
                <a:latin typeface="+mn-ea"/>
              </a:rPr>
              <a:t>フォルダ</a:t>
            </a:r>
            <a:endParaRPr lang="en-US" altLang="ja-JP" sz="800" dirty="0">
              <a:latin typeface="+mn-ea"/>
            </a:endParaRPr>
          </a:p>
        </p:txBody>
      </p:sp>
      <p:cxnSp>
        <p:nvCxnSpPr>
          <p:cNvPr id="17" name="直線矢印コネクタ 16"/>
          <p:cNvCxnSpPr/>
          <p:nvPr/>
        </p:nvCxnSpPr>
        <p:spPr>
          <a:xfrm>
            <a:off x="1655676" y="2405638"/>
            <a:ext cx="299598"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18" name="正方形/長方形 17"/>
          <p:cNvSpPr/>
          <p:nvPr/>
        </p:nvSpPr>
        <p:spPr>
          <a:xfrm>
            <a:off x="1979712" y="2226568"/>
            <a:ext cx="844521"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AIOCR</a:t>
            </a:r>
            <a:r>
              <a:rPr lang="ja-JP" altLang="en-US" sz="800" dirty="0">
                <a:solidFill>
                  <a:schemeClr val="tx1"/>
                </a:solidFill>
                <a:latin typeface="+mn-ea"/>
              </a:rPr>
              <a:t>連携</a:t>
            </a:r>
            <a:endParaRPr lang="en-US" altLang="ja-JP" sz="800" dirty="0">
              <a:solidFill>
                <a:schemeClr val="tx1"/>
              </a:solidFill>
              <a:latin typeface="+mn-ea"/>
            </a:endParaRPr>
          </a:p>
          <a:p>
            <a:pPr algn="ctr"/>
            <a:r>
              <a:rPr kumimoji="1" lang="ja-JP" altLang="en-US" sz="800" dirty="0">
                <a:solidFill>
                  <a:schemeClr val="tx1"/>
                </a:solidFill>
                <a:latin typeface="+mn-ea"/>
              </a:rPr>
              <a:t>バッチ処理</a:t>
            </a:r>
          </a:p>
        </p:txBody>
      </p:sp>
      <p:cxnSp>
        <p:nvCxnSpPr>
          <p:cNvPr id="19" name="直線矢印コネクタ 18"/>
          <p:cNvCxnSpPr/>
          <p:nvPr/>
        </p:nvCxnSpPr>
        <p:spPr>
          <a:xfrm>
            <a:off x="2304997" y="2587457"/>
            <a:ext cx="0" cy="678367"/>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20" name="直線矢印コネクタ 19"/>
          <p:cNvCxnSpPr/>
          <p:nvPr/>
        </p:nvCxnSpPr>
        <p:spPr>
          <a:xfrm>
            <a:off x="2483768" y="2587457"/>
            <a:ext cx="0" cy="678367"/>
          </a:xfrm>
          <a:prstGeom prst="straightConnector1">
            <a:avLst/>
          </a:prstGeom>
          <a:ln w="6350">
            <a:solidFill>
              <a:schemeClr val="tx1"/>
            </a:solidFill>
            <a:headEnd type="triangle"/>
            <a:tailEnd type="none"/>
          </a:ln>
        </p:spPr>
        <p:style>
          <a:lnRef idx="1">
            <a:schemeClr val="accent3"/>
          </a:lnRef>
          <a:fillRef idx="0">
            <a:schemeClr val="accent3"/>
          </a:fillRef>
          <a:effectRef idx="0">
            <a:schemeClr val="accent3"/>
          </a:effectRef>
          <a:fontRef idx="minor">
            <a:schemeClr val="tx1"/>
          </a:fontRef>
        </p:style>
      </p:cxnSp>
      <p:pic>
        <p:nvPicPr>
          <p:cNvPr id="21" name="Picture 6"/>
          <p:cNvPicPr>
            <a:picLocks noChangeAspect="1" noChangeArrowheads="1"/>
          </p:cNvPicPr>
          <p:nvPr/>
        </p:nvPicPr>
        <p:blipFill>
          <a:blip r:embed="rId3" cstate="screen"/>
          <a:srcRect/>
          <a:stretch>
            <a:fillRect/>
          </a:stretch>
        </p:blipFill>
        <p:spPr bwMode="auto">
          <a:xfrm>
            <a:off x="2101257" y="2643758"/>
            <a:ext cx="217238" cy="271101"/>
          </a:xfrm>
          <a:prstGeom prst="rect">
            <a:avLst/>
          </a:prstGeom>
          <a:noFill/>
          <a:ln w="9525">
            <a:noFill/>
            <a:miter lim="800000"/>
            <a:headEnd/>
            <a:tailEnd/>
          </a:ln>
          <a:effectLst/>
        </p:spPr>
      </p:pic>
      <p:pic>
        <p:nvPicPr>
          <p:cNvPr id="22" name="Picture 6"/>
          <p:cNvPicPr>
            <a:picLocks noChangeAspect="1" noChangeArrowheads="1"/>
          </p:cNvPicPr>
          <p:nvPr/>
        </p:nvPicPr>
        <p:blipFill>
          <a:blip r:embed="rId3" cstate="screen"/>
          <a:srcRect/>
          <a:stretch>
            <a:fillRect/>
          </a:stretch>
        </p:blipFill>
        <p:spPr bwMode="auto">
          <a:xfrm>
            <a:off x="2193835" y="2830342"/>
            <a:ext cx="217238" cy="271101"/>
          </a:xfrm>
          <a:prstGeom prst="rect">
            <a:avLst/>
          </a:prstGeom>
          <a:noFill/>
          <a:ln w="9525">
            <a:noFill/>
            <a:miter lim="800000"/>
            <a:headEnd/>
            <a:tailEnd/>
          </a:ln>
          <a:effectLst/>
        </p:spPr>
      </p:pic>
      <p:sp>
        <p:nvSpPr>
          <p:cNvPr id="23" name="円柱 22"/>
          <p:cNvSpPr/>
          <p:nvPr/>
        </p:nvSpPr>
        <p:spPr>
          <a:xfrm>
            <a:off x="3248945" y="2201075"/>
            <a:ext cx="927011" cy="420360"/>
          </a:xfrm>
          <a:prstGeom prst="can">
            <a:avLst>
              <a:gd name="adj" fmla="val 17208"/>
            </a:avLst>
          </a:prstGeom>
          <a:solidFill>
            <a:schemeClr val="accent6">
              <a:lumMod val="40000"/>
              <a:lumOff val="6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chemeClr val="tx1"/>
                </a:solidFill>
                <a:latin typeface="+mn-ea"/>
              </a:rPr>
              <a:t>請求書情報</a:t>
            </a:r>
            <a:endParaRPr lang="en-US" altLang="ja-JP" sz="800" dirty="0">
              <a:solidFill>
                <a:schemeClr val="tx1"/>
              </a:solidFill>
              <a:latin typeface="+mn-ea"/>
            </a:endParaRPr>
          </a:p>
          <a:p>
            <a:pPr algn="ctr"/>
            <a:r>
              <a:rPr kumimoji="1" lang="ja-JP" altLang="en-US" sz="800" dirty="0">
                <a:solidFill>
                  <a:schemeClr val="tx1"/>
                </a:solidFill>
                <a:latin typeface="+mn-ea"/>
              </a:rPr>
              <a:t>格納テーブル</a:t>
            </a:r>
          </a:p>
        </p:txBody>
      </p:sp>
      <p:cxnSp>
        <p:nvCxnSpPr>
          <p:cNvPr id="24" name="直線矢印コネクタ 23"/>
          <p:cNvCxnSpPr/>
          <p:nvPr/>
        </p:nvCxnSpPr>
        <p:spPr>
          <a:xfrm>
            <a:off x="2824233" y="2405638"/>
            <a:ext cx="415619"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25" name="正方形/長方形 24"/>
          <p:cNvSpPr/>
          <p:nvPr/>
        </p:nvSpPr>
        <p:spPr>
          <a:xfrm>
            <a:off x="3275856" y="2666914"/>
            <a:ext cx="837297" cy="4213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Picture 6"/>
          <p:cNvPicPr>
            <a:picLocks noChangeAspect="1" noChangeArrowheads="1"/>
          </p:cNvPicPr>
          <p:nvPr/>
        </p:nvPicPr>
        <p:blipFill>
          <a:blip r:embed="rId3" cstate="screen"/>
          <a:srcRect/>
          <a:stretch>
            <a:fillRect/>
          </a:stretch>
        </p:blipFill>
        <p:spPr bwMode="auto">
          <a:xfrm>
            <a:off x="3416811" y="2715766"/>
            <a:ext cx="258866" cy="323051"/>
          </a:xfrm>
          <a:prstGeom prst="rect">
            <a:avLst/>
          </a:prstGeom>
          <a:noFill/>
          <a:ln w="9525">
            <a:noFill/>
            <a:miter lim="800000"/>
            <a:headEnd/>
            <a:tailEnd/>
          </a:ln>
          <a:effectLst/>
        </p:spPr>
      </p:pic>
      <p:pic>
        <p:nvPicPr>
          <p:cNvPr id="27" name="Picture 6"/>
          <p:cNvPicPr>
            <a:picLocks noChangeAspect="1" noChangeArrowheads="1"/>
          </p:cNvPicPr>
          <p:nvPr/>
        </p:nvPicPr>
        <p:blipFill>
          <a:blip r:embed="rId3" cstate="screen"/>
          <a:srcRect/>
          <a:stretch>
            <a:fillRect/>
          </a:stretch>
        </p:blipFill>
        <p:spPr bwMode="auto">
          <a:xfrm>
            <a:off x="3737070" y="2715766"/>
            <a:ext cx="258866" cy="323051"/>
          </a:xfrm>
          <a:prstGeom prst="rect">
            <a:avLst/>
          </a:prstGeom>
          <a:noFill/>
          <a:ln w="9525">
            <a:noFill/>
            <a:miter lim="800000"/>
            <a:headEnd/>
            <a:tailEnd/>
          </a:ln>
          <a:effectLst/>
        </p:spPr>
      </p:pic>
      <p:sp>
        <p:nvSpPr>
          <p:cNvPr id="28" name="テキスト プレースホルダー 2"/>
          <p:cNvSpPr txBox="1">
            <a:spLocks/>
          </p:cNvSpPr>
          <p:nvPr/>
        </p:nvSpPr>
        <p:spPr>
          <a:xfrm>
            <a:off x="3011805" y="3098962"/>
            <a:ext cx="1416179" cy="18705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読取済請求書フォルダ</a:t>
            </a:r>
            <a:endParaRPr lang="en-US" altLang="ja-JP" sz="800" dirty="0">
              <a:latin typeface="+mn-ea"/>
            </a:endParaRPr>
          </a:p>
        </p:txBody>
      </p:sp>
      <p:cxnSp>
        <p:nvCxnSpPr>
          <p:cNvPr id="29" name="カギ線コネクタ 28"/>
          <p:cNvCxnSpPr/>
          <p:nvPr/>
        </p:nvCxnSpPr>
        <p:spPr>
          <a:xfrm rot="16200000" flipH="1">
            <a:off x="2906280" y="2513398"/>
            <a:ext cx="464207" cy="274945"/>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endCxn id="32" idx="1"/>
          </p:cNvCxnSpPr>
          <p:nvPr/>
        </p:nvCxnSpPr>
        <p:spPr>
          <a:xfrm>
            <a:off x="4202726" y="2415836"/>
            <a:ext cx="324036"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32" name="正方形/長方形 31"/>
          <p:cNvSpPr/>
          <p:nvPr/>
        </p:nvSpPr>
        <p:spPr>
          <a:xfrm>
            <a:off x="4526762" y="2236766"/>
            <a:ext cx="837326"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a:t>
            </a:r>
            <a:r>
              <a:rPr lang="ja-JP" altLang="en-US" sz="800" dirty="0">
                <a:solidFill>
                  <a:schemeClr val="tx1"/>
                </a:solidFill>
                <a:latin typeface="+mn-ea"/>
              </a:rPr>
              <a:t>請求書一覧</a:t>
            </a:r>
            <a:endParaRPr lang="en-US" altLang="ja-JP" sz="800" dirty="0">
              <a:solidFill>
                <a:schemeClr val="tx1"/>
              </a:solidFill>
              <a:latin typeface="+mn-ea"/>
            </a:endParaRPr>
          </a:p>
          <a:p>
            <a:pPr algn="ctr"/>
            <a:r>
              <a:rPr kumimoji="1" lang="ja-JP" altLang="en-US" sz="800" dirty="0">
                <a:solidFill>
                  <a:schemeClr val="tx1"/>
                </a:solidFill>
                <a:latin typeface="+mn-ea"/>
              </a:rPr>
              <a:t>画面</a:t>
            </a:r>
          </a:p>
        </p:txBody>
      </p:sp>
      <p:sp>
        <p:nvSpPr>
          <p:cNvPr id="34" name="正方形/長方形 33"/>
          <p:cNvSpPr/>
          <p:nvPr/>
        </p:nvSpPr>
        <p:spPr>
          <a:xfrm>
            <a:off x="5678890" y="2260159"/>
            <a:ext cx="797349"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a:t>
            </a:r>
            <a:r>
              <a:rPr lang="ja-JP" altLang="en-US" sz="800" dirty="0">
                <a:solidFill>
                  <a:schemeClr val="tx1"/>
                </a:solidFill>
                <a:latin typeface="+mn-ea"/>
              </a:rPr>
              <a:t>支払伝票</a:t>
            </a:r>
            <a:endParaRPr lang="en-US" altLang="ja-JP" sz="800" dirty="0">
              <a:solidFill>
                <a:schemeClr val="tx1"/>
              </a:solidFill>
              <a:latin typeface="+mn-ea"/>
            </a:endParaRPr>
          </a:p>
          <a:p>
            <a:pPr algn="ctr"/>
            <a:r>
              <a:rPr lang="ja-JP" altLang="en-US" sz="800" dirty="0">
                <a:solidFill>
                  <a:schemeClr val="tx1"/>
                </a:solidFill>
                <a:latin typeface="+mn-ea"/>
              </a:rPr>
              <a:t>作成</a:t>
            </a:r>
            <a:r>
              <a:rPr kumimoji="1" lang="ja-JP" altLang="en-US" sz="800" dirty="0">
                <a:solidFill>
                  <a:schemeClr val="tx1"/>
                </a:solidFill>
                <a:latin typeface="+mn-ea"/>
              </a:rPr>
              <a:t>画面</a:t>
            </a:r>
          </a:p>
        </p:txBody>
      </p:sp>
      <p:cxnSp>
        <p:nvCxnSpPr>
          <p:cNvPr id="35" name="直線矢印コネクタ 34"/>
          <p:cNvCxnSpPr/>
          <p:nvPr/>
        </p:nvCxnSpPr>
        <p:spPr>
          <a:xfrm>
            <a:off x="6507124" y="2395527"/>
            <a:ext cx="414713"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36" name="正方形/長方形 35"/>
          <p:cNvSpPr/>
          <p:nvPr/>
        </p:nvSpPr>
        <p:spPr>
          <a:xfrm>
            <a:off x="6933488" y="2228160"/>
            <a:ext cx="854519"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chemeClr val="tx1"/>
                </a:solidFill>
                <a:latin typeface="+mn-ea"/>
              </a:rPr>
              <a:t>ワークフロー</a:t>
            </a:r>
            <a:endParaRPr lang="en-US" altLang="ja-JP" sz="800" dirty="0">
              <a:solidFill>
                <a:schemeClr val="tx1"/>
              </a:solidFill>
              <a:latin typeface="+mn-ea"/>
            </a:endParaRPr>
          </a:p>
          <a:p>
            <a:pPr algn="ctr"/>
            <a:r>
              <a:rPr kumimoji="1" lang="ja-JP" altLang="en-US" sz="800" dirty="0">
                <a:solidFill>
                  <a:schemeClr val="tx1"/>
                </a:solidFill>
                <a:latin typeface="+mn-ea"/>
              </a:rPr>
              <a:t>承認</a:t>
            </a:r>
            <a:r>
              <a:rPr lang="ja-JP" altLang="en-US" sz="800" dirty="0">
                <a:solidFill>
                  <a:schemeClr val="tx1"/>
                </a:solidFill>
                <a:latin typeface="+mn-ea"/>
              </a:rPr>
              <a:t>画面</a:t>
            </a:r>
            <a:endParaRPr kumimoji="1" lang="ja-JP" altLang="en-US" sz="800" dirty="0">
              <a:solidFill>
                <a:schemeClr val="tx1"/>
              </a:solidFill>
              <a:latin typeface="+mn-ea"/>
            </a:endParaRPr>
          </a:p>
        </p:txBody>
      </p:sp>
      <p:sp>
        <p:nvSpPr>
          <p:cNvPr id="37" name="円柱 36"/>
          <p:cNvSpPr/>
          <p:nvPr/>
        </p:nvSpPr>
        <p:spPr>
          <a:xfrm>
            <a:off x="5724128" y="2835466"/>
            <a:ext cx="631318" cy="420360"/>
          </a:xfrm>
          <a:prstGeom prst="can">
            <a:avLst>
              <a:gd name="adj" fmla="val 17208"/>
            </a:avLst>
          </a:prstGeom>
          <a:solidFill>
            <a:schemeClr val="accent6">
              <a:lumMod val="40000"/>
              <a:lumOff val="6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800" dirty="0">
                <a:solidFill>
                  <a:schemeClr val="tx1"/>
                </a:solidFill>
                <a:latin typeface="+mn-ea"/>
              </a:rPr>
              <a:t>仕入先</a:t>
            </a:r>
            <a:endParaRPr kumimoji="1" lang="en-US" altLang="ja-JP" sz="800" dirty="0">
              <a:solidFill>
                <a:schemeClr val="tx1"/>
              </a:solidFill>
              <a:latin typeface="+mn-ea"/>
            </a:endParaRPr>
          </a:p>
          <a:p>
            <a:pPr algn="ctr"/>
            <a:r>
              <a:rPr lang="ja-JP" altLang="en-US" sz="800" dirty="0">
                <a:solidFill>
                  <a:schemeClr val="tx1"/>
                </a:solidFill>
                <a:latin typeface="+mn-ea"/>
              </a:rPr>
              <a:t>マスタ</a:t>
            </a:r>
            <a:endParaRPr kumimoji="1" lang="ja-JP" altLang="en-US" sz="800" dirty="0">
              <a:solidFill>
                <a:schemeClr val="tx1"/>
              </a:solidFill>
              <a:latin typeface="+mn-ea"/>
            </a:endParaRPr>
          </a:p>
        </p:txBody>
      </p:sp>
      <p:cxnSp>
        <p:nvCxnSpPr>
          <p:cNvPr id="38" name="直線矢印コネクタ 37"/>
          <p:cNvCxnSpPr/>
          <p:nvPr/>
        </p:nvCxnSpPr>
        <p:spPr>
          <a:xfrm flipV="1">
            <a:off x="6045218" y="2611280"/>
            <a:ext cx="0" cy="206134"/>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39" name="テキスト プレースホルダー 2"/>
          <p:cNvSpPr txBox="1">
            <a:spLocks/>
          </p:cNvSpPr>
          <p:nvPr/>
        </p:nvSpPr>
        <p:spPr>
          <a:xfrm>
            <a:off x="6012660" y="2594906"/>
            <a:ext cx="494464" cy="1710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800" dirty="0">
                <a:latin typeface="+mn-ea"/>
              </a:rPr>
              <a:t>参照</a:t>
            </a:r>
            <a:endParaRPr lang="en-US" altLang="ja-JP" sz="800" dirty="0">
              <a:latin typeface="+mn-ea"/>
            </a:endParaRPr>
          </a:p>
        </p:txBody>
      </p:sp>
      <p:sp>
        <p:nvSpPr>
          <p:cNvPr id="40" name="正方形/長方形 39"/>
          <p:cNvSpPr/>
          <p:nvPr/>
        </p:nvSpPr>
        <p:spPr>
          <a:xfrm>
            <a:off x="6980108" y="2703542"/>
            <a:ext cx="583614" cy="4092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Picture 6"/>
          <p:cNvPicPr>
            <a:picLocks noChangeAspect="1" noChangeArrowheads="1"/>
          </p:cNvPicPr>
          <p:nvPr/>
        </p:nvPicPr>
        <p:blipFill>
          <a:blip r:embed="rId3" cstate="screen"/>
          <a:srcRect/>
          <a:stretch>
            <a:fillRect/>
          </a:stretch>
        </p:blipFill>
        <p:spPr bwMode="auto">
          <a:xfrm>
            <a:off x="7077695" y="2746168"/>
            <a:ext cx="258866" cy="323051"/>
          </a:xfrm>
          <a:prstGeom prst="rect">
            <a:avLst/>
          </a:prstGeom>
          <a:noFill/>
          <a:ln w="9525">
            <a:noFill/>
            <a:miter lim="800000"/>
            <a:headEnd/>
            <a:tailEnd/>
          </a:ln>
          <a:effectLst/>
        </p:spPr>
      </p:pic>
      <p:cxnSp>
        <p:nvCxnSpPr>
          <p:cNvPr id="42" name="カギ線コネクタ 41"/>
          <p:cNvCxnSpPr/>
          <p:nvPr/>
        </p:nvCxnSpPr>
        <p:spPr>
          <a:xfrm rot="16200000" flipH="1">
            <a:off x="6582489" y="2558148"/>
            <a:ext cx="498953" cy="188330"/>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プレースホルダー 2"/>
          <p:cNvSpPr txBox="1">
            <a:spLocks/>
          </p:cNvSpPr>
          <p:nvPr/>
        </p:nvSpPr>
        <p:spPr>
          <a:xfrm>
            <a:off x="6372200" y="3147814"/>
            <a:ext cx="2203738" cy="30802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標準添付／拡張添付／拡張添付</a:t>
            </a:r>
            <a:r>
              <a:rPr lang="en-US" altLang="ja-JP" sz="800" dirty="0">
                <a:latin typeface="+mn-ea"/>
              </a:rPr>
              <a:t>(e</a:t>
            </a:r>
            <a:r>
              <a:rPr lang="ja-JP" altLang="en-US" sz="800" dirty="0">
                <a:latin typeface="+mn-ea"/>
              </a:rPr>
              <a:t>文書</a:t>
            </a:r>
            <a:r>
              <a:rPr lang="en-US" altLang="ja-JP" sz="800" dirty="0">
                <a:latin typeface="+mn-ea"/>
              </a:rPr>
              <a:t>)</a:t>
            </a:r>
          </a:p>
        </p:txBody>
      </p:sp>
      <p:sp>
        <p:nvSpPr>
          <p:cNvPr id="44" name="正方形/長方形 43"/>
          <p:cNvSpPr/>
          <p:nvPr/>
        </p:nvSpPr>
        <p:spPr>
          <a:xfrm>
            <a:off x="4433962" y="1563638"/>
            <a:ext cx="936104"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a:t>
            </a:r>
            <a:r>
              <a:rPr lang="ja-JP" altLang="en-US" sz="800" dirty="0">
                <a:solidFill>
                  <a:schemeClr val="tx1"/>
                </a:solidFill>
                <a:latin typeface="+mn-ea"/>
              </a:rPr>
              <a:t>経費パターン</a:t>
            </a:r>
            <a:endParaRPr lang="en-US" altLang="ja-JP" sz="800" dirty="0">
              <a:solidFill>
                <a:schemeClr val="tx1"/>
              </a:solidFill>
              <a:latin typeface="+mn-ea"/>
            </a:endParaRPr>
          </a:p>
          <a:p>
            <a:pPr algn="ctr"/>
            <a:r>
              <a:rPr kumimoji="1" lang="ja-JP" altLang="en-US" sz="800" dirty="0">
                <a:solidFill>
                  <a:schemeClr val="tx1"/>
                </a:solidFill>
                <a:latin typeface="+mn-ea"/>
              </a:rPr>
              <a:t>マスタ登録 画面 </a:t>
            </a:r>
          </a:p>
        </p:txBody>
      </p:sp>
      <p:sp>
        <p:nvSpPr>
          <p:cNvPr id="46" name="正方形/長方形 45"/>
          <p:cNvSpPr/>
          <p:nvPr/>
        </p:nvSpPr>
        <p:spPr>
          <a:xfrm>
            <a:off x="6921837" y="1563638"/>
            <a:ext cx="854519"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chemeClr val="tx1"/>
                </a:solidFill>
                <a:latin typeface="+mn-ea"/>
              </a:rPr>
              <a:t>マスタデータ</a:t>
            </a:r>
            <a:endParaRPr lang="en-US" altLang="ja-JP" sz="800" dirty="0">
              <a:solidFill>
                <a:schemeClr val="tx1"/>
              </a:solidFill>
              <a:latin typeface="+mn-ea"/>
            </a:endParaRPr>
          </a:p>
          <a:p>
            <a:pPr algn="ctr"/>
            <a:r>
              <a:rPr kumimoji="1" lang="ja-JP" altLang="en-US" sz="800" dirty="0">
                <a:solidFill>
                  <a:schemeClr val="tx1"/>
                </a:solidFill>
                <a:latin typeface="+mn-ea"/>
              </a:rPr>
              <a:t>取込画面</a:t>
            </a:r>
          </a:p>
        </p:txBody>
      </p:sp>
      <p:sp>
        <p:nvSpPr>
          <p:cNvPr id="48" name="テキスト プレースホルダー 2"/>
          <p:cNvSpPr txBox="1">
            <a:spLocks/>
          </p:cNvSpPr>
          <p:nvPr/>
        </p:nvSpPr>
        <p:spPr>
          <a:xfrm>
            <a:off x="5733720" y="1982838"/>
            <a:ext cx="494464" cy="1710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800" dirty="0">
                <a:latin typeface="+mn-ea"/>
              </a:rPr>
              <a:t>参照</a:t>
            </a:r>
            <a:endParaRPr lang="en-US" altLang="ja-JP" sz="800" dirty="0">
              <a:latin typeface="+mn-ea"/>
            </a:endParaRPr>
          </a:p>
        </p:txBody>
      </p:sp>
      <p:sp>
        <p:nvSpPr>
          <p:cNvPr id="49" name="テキスト プレースホルダー 2"/>
          <p:cNvSpPr txBox="1">
            <a:spLocks/>
          </p:cNvSpPr>
          <p:nvPr/>
        </p:nvSpPr>
        <p:spPr>
          <a:xfrm>
            <a:off x="6264188" y="2010425"/>
            <a:ext cx="797390" cy="18099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800" dirty="0">
                <a:latin typeface="+mn-ea"/>
              </a:rPr>
              <a:t>登録・更新</a:t>
            </a:r>
            <a:endParaRPr lang="en-US" altLang="ja-JP" sz="800" dirty="0">
              <a:latin typeface="+mn-ea"/>
            </a:endParaRPr>
          </a:p>
        </p:txBody>
      </p:sp>
      <p:cxnSp>
        <p:nvCxnSpPr>
          <p:cNvPr id="50" name="カギ線コネクタ 49"/>
          <p:cNvCxnSpPr>
            <a:stCxn id="18" idx="0"/>
          </p:cNvCxnSpPr>
          <p:nvPr/>
        </p:nvCxnSpPr>
        <p:spPr>
          <a:xfrm rot="5400000" flipH="1" flipV="1">
            <a:off x="3994405" y="460840"/>
            <a:ext cx="173297" cy="3358160"/>
          </a:xfrm>
          <a:prstGeom prst="bentConnector2">
            <a:avLst/>
          </a:prstGeom>
          <a:ln w="63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249728" y="1383618"/>
            <a:ext cx="1405948" cy="283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100" i="0" u="none" strike="noStrike" kern="1200" cap="none" spc="0" normalizeH="0" baseline="0" noProof="0" dirty="0">
                <a:ln>
                  <a:noFill/>
                </a:ln>
                <a:solidFill>
                  <a:schemeClr val="tx1">
                    <a:lumMod val="75000"/>
                    <a:lumOff val="25000"/>
                  </a:schemeClr>
                </a:solidFill>
                <a:effectLst/>
                <a:uLnTx/>
                <a:uFillTx/>
                <a:latin typeface="メイリオ"/>
                <a:ea typeface="メイリオ"/>
              </a:rPr>
              <a:t>【2020</a:t>
            </a:r>
            <a:r>
              <a:rPr kumimoji="1" lang="ja-JP" altLang="en-US" sz="1100" i="0" u="none" strike="noStrike" kern="1200" cap="none" spc="0" normalizeH="0" baseline="0" noProof="0" dirty="0">
                <a:ln>
                  <a:noFill/>
                </a:ln>
                <a:solidFill>
                  <a:schemeClr val="tx1">
                    <a:lumMod val="75000"/>
                    <a:lumOff val="25000"/>
                  </a:schemeClr>
                </a:solidFill>
                <a:effectLst/>
                <a:uLnTx/>
                <a:uFillTx/>
                <a:latin typeface="メイリオ"/>
                <a:ea typeface="メイリオ"/>
              </a:rPr>
              <a:t>年版概要</a:t>
            </a:r>
            <a:r>
              <a:rPr kumimoji="1" lang="en-US" altLang="ja-JP" sz="1100" i="0" u="none" strike="noStrike" kern="1200" cap="none" spc="0" normalizeH="0" baseline="0" noProof="0" dirty="0">
                <a:ln>
                  <a:noFill/>
                </a:ln>
                <a:solidFill>
                  <a:schemeClr val="tx1">
                    <a:lumMod val="75000"/>
                    <a:lumOff val="25000"/>
                  </a:schemeClr>
                </a:solidFill>
                <a:effectLst/>
                <a:uLnTx/>
                <a:uFillTx/>
                <a:latin typeface="メイリオ"/>
                <a:ea typeface="メイリオ"/>
              </a:rPr>
              <a:t>】</a:t>
            </a:r>
          </a:p>
        </p:txBody>
      </p:sp>
      <p:sp>
        <p:nvSpPr>
          <p:cNvPr id="56" name="角丸四角形 55"/>
          <p:cNvSpPr/>
          <p:nvPr/>
        </p:nvSpPr>
        <p:spPr>
          <a:xfrm>
            <a:off x="1547664" y="3317904"/>
            <a:ext cx="1806033" cy="285186"/>
          </a:xfrm>
          <a:prstGeom prst="roundRect">
            <a:avLst>
              <a:gd name="adj" fmla="val 4184"/>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en-US" altLang="ja-JP" sz="800" dirty="0">
                <a:solidFill>
                  <a:schemeClr val="tx1"/>
                </a:solidFill>
                <a:latin typeface="+mn-ea"/>
              </a:rPr>
              <a:t>AI-OCR</a:t>
            </a:r>
            <a:r>
              <a:rPr lang="ja-JP" altLang="en-US" sz="800" dirty="0">
                <a:solidFill>
                  <a:schemeClr val="tx1"/>
                </a:solidFill>
                <a:latin typeface="+mn-ea"/>
              </a:rPr>
              <a:t>（クラウドサービス）</a:t>
            </a:r>
            <a:endParaRPr kumimoji="1" lang="ja-JP" altLang="en-US" sz="800" dirty="0">
              <a:solidFill>
                <a:schemeClr val="tx1"/>
              </a:solidFill>
              <a:latin typeface="+mn-ea"/>
            </a:endParaRPr>
          </a:p>
        </p:txBody>
      </p:sp>
      <p:cxnSp>
        <p:nvCxnSpPr>
          <p:cNvPr id="57" name="直線矢印コネクタ 56"/>
          <p:cNvCxnSpPr/>
          <p:nvPr/>
        </p:nvCxnSpPr>
        <p:spPr>
          <a:xfrm>
            <a:off x="6516216" y="1737008"/>
            <a:ext cx="396044" cy="0"/>
          </a:xfrm>
          <a:prstGeom prst="straightConnector1">
            <a:avLst/>
          </a:prstGeom>
          <a:ln w="6350">
            <a:solidFill>
              <a:schemeClr val="tx1"/>
            </a:solidFill>
            <a:headEnd type="triangle"/>
            <a:tailEnd type="none"/>
          </a:ln>
        </p:spPr>
        <p:style>
          <a:lnRef idx="1">
            <a:schemeClr val="accent3"/>
          </a:lnRef>
          <a:fillRef idx="0">
            <a:schemeClr val="accent3"/>
          </a:fillRef>
          <a:effectRef idx="0">
            <a:schemeClr val="accent3"/>
          </a:effectRef>
          <a:fontRef idx="minor">
            <a:schemeClr val="tx1"/>
          </a:fontRef>
        </p:style>
      </p:cxnSp>
      <p:cxnSp>
        <p:nvCxnSpPr>
          <p:cNvPr id="62" name="直線矢印コネクタ 61"/>
          <p:cNvCxnSpPr/>
          <p:nvPr/>
        </p:nvCxnSpPr>
        <p:spPr>
          <a:xfrm flipV="1">
            <a:off x="6300192" y="1964966"/>
            <a:ext cx="0" cy="269638"/>
          </a:xfrm>
          <a:prstGeom prst="straightConnector1">
            <a:avLst/>
          </a:prstGeom>
          <a:ln w="6350">
            <a:solidFill>
              <a:schemeClr val="tx1"/>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63" name="直線矢印コネクタ 62"/>
          <p:cNvCxnSpPr/>
          <p:nvPr/>
        </p:nvCxnSpPr>
        <p:spPr>
          <a:xfrm flipH="1" flipV="1">
            <a:off x="5796136" y="1978482"/>
            <a:ext cx="1" cy="256620"/>
          </a:xfrm>
          <a:prstGeom prst="straightConnector1">
            <a:avLst/>
          </a:prstGeom>
          <a:ln w="6350">
            <a:solidFill>
              <a:schemeClr val="tx1"/>
            </a:solidFill>
            <a:headEnd type="triangle"/>
            <a:tailEnd type="none"/>
          </a:ln>
        </p:spPr>
        <p:style>
          <a:lnRef idx="1">
            <a:schemeClr val="accent3"/>
          </a:lnRef>
          <a:fillRef idx="0">
            <a:schemeClr val="accent3"/>
          </a:fillRef>
          <a:effectRef idx="0">
            <a:schemeClr val="accent3"/>
          </a:effectRef>
          <a:fontRef idx="minor">
            <a:schemeClr val="tx1"/>
          </a:fontRef>
        </p:style>
      </p:cxnSp>
      <p:cxnSp>
        <p:nvCxnSpPr>
          <p:cNvPr id="74" name="直線矢印コネクタ 73"/>
          <p:cNvCxnSpPr/>
          <p:nvPr/>
        </p:nvCxnSpPr>
        <p:spPr>
          <a:xfrm>
            <a:off x="5393370" y="1748227"/>
            <a:ext cx="174042" cy="248"/>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87" name="直線矢印コネクタ 86"/>
          <p:cNvCxnSpPr/>
          <p:nvPr/>
        </p:nvCxnSpPr>
        <p:spPr>
          <a:xfrm flipV="1">
            <a:off x="5364088" y="2355726"/>
            <a:ext cx="314802" cy="95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92" name="カギ線コネクタ 91"/>
          <p:cNvCxnSpPr/>
          <p:nvPr/>
        </p:nvCxnSpPr>
        <p:spPr>
          <a:xfrm flipV="1">
            <a:off x="4103948" y="2414886"/>
            <a:ext cx="173132" cy="477589"/>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円柱 44"/>
          <p:cNvSpPr/>
          <p:nvPr/>
        </p:nvSpPr>
        <p:spPr>
          <a:xfrm>
            <a:off x="5584085" y="1527634"/>
            <a:ext cx="932131" cy="420360"/>
          </a:xfrm>
          <a:prstGeom prst="can">
            <a:avLst>
              <a:gd name="adj" fmla="val 17208"/>
            </a:avLst>
          </a:prstGeom>
          <a:solidFill>
            <a:schemeClr val="accent6">
              <a:lumMod val="40000"/>
              <a:lumOff val="6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800" dirty="0">
                <a:solidFill>
                  <a:schemeClr val="tx1"/>
                </a:solidFill>
                <a:latin typeface="+mn-ea"/>
              </a:rPr>
              <a:t>AI</a:t>
            </a:r>
            <a:r>
              <a:rPr kumimoji="1" lang="ja-JP" altLang="en-US" sz="800" dirty="0">
                <a:solidFill>
                  <a:schemeClr val="tx1"/>
                </a:solidFill>
                <a:latin typeface="+mn-ea"/>
              </a:rPr>
              <a:t>経費パターン</a:t>
            </a:r>
            <a:endParaRPr kumimoji="1" lang="en-US" altLang="ja-JP" sz="800" dirty="0">
              <a:solidFill>
                <a:schemeClr val="tx1"/>
              </a:solidFill>
              <a:latin typeface="+mn-ea"/>
            </a:endParaRPr>
          </a:p>
          <a:p>
            <a:pPr algn="ctr"/>
            <a:r>
              <a:rPr lang="ja-JP" altLang="en-US" sz="800" dirty="0">
                <a:solidFill>
                  <a:schemeClr val="tx1"/>
                </a:solidFill>
                <a:latin typeface="+mn-ea"/>
              </a:rPr>
              <a:t>マスタ</a:t>
            </a:r>
            <a:endParaRPr kumimoji="1" lang="ja-JP" altLang="en-US" sz="800" dirty="0">
              <a:solidFill>
                <a:schemeClr val="tx1"/>
              </a:solidFill>
              <a:latin typeface="+mn-ea"/>
            </a:endParaRPr>
          </a:p>
        </p:txBody>
      </p:sp>
      <p:cxnSp>
        <p:nvCxnSpPr>
          <p:cNvPr id="138" name="カギ線コネクタ 137"/>
          <p:cNvCxnSpPr/>
          <p:nvPr/>
        </p:nvCxnSpPr>
        <p:spPr>
          <a:xfrm rot="10800000" flipV="1">
            <a:off x="3353698" y="2528407"/>
            <a:ext cx="2325193" cy="979446"/>
          </a:xfrm>
          <a:prstGeom prst="bentConnector3">
            <a:avLst>
              <a:gd name="adj1" fmla="val 767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カギ線コネクタ 146"/>
          <p:cNvCxnSpPr/>
          <p:nvPr/>
        </p:nvCxnSpPr>
        <p:spPr>
          <a:xfrm flipV="1">
            <a:off x="3353697" y="2602316"/>
            <a:ext cx="2334427" cy="941542"/>
          </a:xfrm>
          <a:prstGeom prst="bentConnector3">
            <a:avLst>
              <a:gd name="adj1" fmla="val 9488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p:cNvSpPr txBox="1">
            <a:spLocks/>
          </p:cNvSpPr>
          <p:nvPr/>
        </p:nvSpPr>
        <p:spPr>
          <a:xfrm>
            <a:off x="4718400" y="3103331"/>
            <a:ext cx="573679" cy="24408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900" dirty="0">
                <a:latin typeface="+mn-ea"/>
              </a:rPr>
              <a:t>請求書</a:t>
            </a:r>
            <a:endParaRPr lang="en-US" altLang="ja-JP" sz="900" dirty="0">
              <a:latin typeface="+mn-ea"/>
            </a:endParaRPr>
          </a:p>
          <a:p>
            <a:pPr marL="0" indent="0">
              <a:buClr>
                <a:srgbClr val="F9BE00"/>
              </a:buClr>
              <a:buNone/>
              <a:defRPr/>
            </a:pPr>
            <a:r>
              <a:rPr lang="ja-JP" altLang="en-US" sz="900" dirty="0">
                <a:latin typeface="+mn-ea"/>
              </a:rPr>
              <a:t>情報</a:t>
            </a:r>
            <a:endParaRPr lang="en-US" altLang="ja-JP" sz="900" dirty="0">
              <a:latin typeface="+mn-ea"/>
            </a:endParaRPr>
          </a:p>
        </p:txBody>
      </p:sp>
      <p:sp>
        <p:nvSpPr>
          <p:cNvPr id="67" name="スライド番号プレースホルダー 1"/>
          <p:cNvSpPr txBox="1">
            <a:spLocks/>
          </p:cNvSpPr>
          <p:nvPr/>
        </p:nvSpPr>
        <p:spPr>
          <a:xfrm>
            <a:off x="8424000" y="4643976"/>
            <a:ext cx="360000" cy="135000"/>
          </a:xfrm>
          <a:prstGeom prst="rect">
            <a:avLst/>
          </a:prstGeom>
        </p:spPr>
        <p:txBody>
          <a:bodyPr vert="horz" lIns="0" tIns="0" rIns="0" bIns="0" rtlCol="0" anchor="b" anchorCtr="0"/>
          <a:lstStyle>
            <a:defPPr>
              <a:defRPr lang="ja-JP"/>
            </a:defPPr>
            <a:lvl1pPr marL="0" algn="r" defTabSz="914400" rtl="0" eaLnBrk="1" latinLnBrk="0" hangingPunct="1">
              <a:defRPr kumimoji="1" sz="900"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8AE49ED-73EF-499C-8307-28EB0E7CF529}" type="slidenum">
              <a:rPr lang="ja-JP" altLang="en-US" smtClean="0"/>
              <a:pPr/>
              <a:t>8</a:t>
            </a:fld>
            <a:endParaRPr lang="ja-JP" altLang="en-US" dirty="0"/>
          </a:p>
        </p:txBody>
      </p:sp>
      <p:sp>
        <p:nvSpPr>
          <p:cNvPr id="68" name="フッター プレースホルダー 4"/>
          <p:cNvSpPr txBox="1">
            <a:spLocks/>
          </p:cNvSpPr>
          <p:nvPr/>
        </p:nvSpPr>
        <p:spPr>
          <a:xfrm>
            <a:off x="360000" y="4616976"/>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©SuperStream Inc. All rights reserved.</a:t>
            </a:r>
            <a:endParaRPr lang="ja-JP" altLang="en-US" dirty="0"/>
          </a:p>
        </p:txBody>
      </p:sp>
      <p:cxnSp>
        <p:nvCxnSpPr>
          <p:cNvPr id="65" name="カギ線コネクタ 64"/>
          <p:cNvCxnSpPr/>
          <p:nvPr/>
        </p:nvCxnSpPr>
        <p:spPr>
          <a:xfrm rot="10800000" flipV="1">
            <a:off x="3347866" y="2594907"/>
            <a:ext cx="1370535" cy="776519"/>
          </a:xfrm>
          <a:prstGeom prst="bentConnector3">
            <a:avLst>
              <a:gd name="adj1" fmla="val 89"/>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カギ線コネクタ 68"/>
          <p:cNvCxnSpPr/>
          <p:nvPr/>
        </p:nvCxnSpPr>
        <p:spPr>
          <a:xfrm rot="10800000" flipV="1">
            <a:off x="3371058" y="2602316"/>
            <a:ext cx="1416967" cy="817522"/>
          </a:xfrm>
          <a:prstGeom prst="bentConnector3">
            <a:avLst>
              <a:gd name="adj1" fmla="val -246"/>
            </a:avLst>
          </a:prstGeom>
          <a:ln w="63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 name="テキスト プレースホルダー 2"/>
          <p:cNvSpPr txBox="1">
            <a:spLocks/>
          </p:cNvSpPr>
          <p:nvPr/>
        </p:nvSpPr>
        <p:spPr>
          <a:xfrm>
            <a:off x="4608004" y="3543858"/>
            <a:ext cx="755547" cy="1651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900" dirty="0">
                <a:latin typeface="+mn-ea"/>
              </a:rPr>
              <a:t>請求書情報</a:t>
            </a:r>
            <a:endParaRPr lang="en-US" altLang="ja-JP" sz="900" dirty="0">
              <a:latin typeface="+mn-ea"/>
            </a:endParaRPr>
          </a:p>
        </p:txBody>
      </p:sp>
      <p:pic>
        <p:nvPicPr>
          <p:cNvPr id="60" name="Picture 6"/>
          <p:cNvPicPr>
            <a:picLocks noChangeAspect="1" noChangeArrowheads="1"/>
          </p:cNvPicPr>
          <p:nvPr/>
        </p:nvPicPr>
        <p:blipFill>
          <a:blip r:embed="rId3" cstate="screen"/>
          <a:srcRect/>
          <a:stretch>
            <a:fillRect/>
          </a:stretch>
        </p:blipFill>
        <p:spPr bwMode="auto">
          <a:xfrm>
            <a:off x="4534782" y="3034455"/>
            <a:ext cx="217238" cy="271101"/>
          </a:xfrm>
          <a:prstGeom prst="rect">
            <a:avLst/>
          </a:prstGeom>
          <a:noFill/>
          <a:ln w="9525">
            <a:noFill/>
            <a:miter lim="800000"/>
            <a:headEnd/>
            <a:tailEnd/>
          </a:ln>
          <a:effectLst/>
        </p:spPr>
      </p:pic>
      <p:pic>
        <p:nvPicPr>
          <p:cNvPr id="72" name="Picture 6"/>
          <p:cNvPicPr>
            <a:picLocks noChangeAspect="1" noChangeArrowheads="1"/>
          </p:cNvPicPr>
          <p:nvPr/>
        </p:nvPicPr>
        <p:blipFill>
          <a:blip r:embed="rId3" cstate="screen"/>
          <a:srcRect/>
          <a:stretch>
            <a:fillRect/>
          </a:stretch>
        </p:blipFill>
        <p:spPr bwMode="auto">
          <a:xfrm>
            <a:off x="5350502" y="3020729"/>
            <a:ext cx="217238" cy="271101"/>
          </a:xfrm>
          <a:prstGeom prst="rect">
            <a:avLst/>
          </a:prstGeom>
          <a:noFill/>
          <a:ln w="9525">
            <a:noFill/>
            <a:miter lim="800000"/>
            <a:headEnd/>
            <a:tailEnd/>
          </a:ln>
          <a:effectLst/>
        </p:spPr>
      </p:pic>
      <p:sp>
        <p:nvSpPr>
          <p:cNvPr id="7" name="タイトル 3">
            <a:extLst>
              <a:ext uri="{FF2B5EF4-FFF2-40B4-BE49-F238E27FC236}">
                <a16:creationId xmlns:a16="http://schemas.microsoft.com/office/drawing/2014/main" id="{4246CAF8-1872-4FB7-8509-59D280E08BEF}"/>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9" name="図 8" descr="ダイアグラム が含まれている画像&#10;&#10;説明は自動で生成されたものです">
            <a:extLst>
              <a:ext uri="{FF2B5EF4-FFF2-40B4-BE49-F238E27FC236}">
                <a16:creationId xmlns:a16="http://schemas.microsoft.com/office/drawing/2014/main" id="{9B7EE58C-C530-421A-90CE-B9BB47C05BB0}"/>
              </a:ext>
            </a:extLst>
          </p:cNvPr>
          <p:cNvPicPr>
            <a:picLocks noChangeAspect="1"/>
          </p:cNvPicPr>
          <p:nvPr/>
        </p:nvPicPr>
        <p:blipFill>
          <a:blip r:embed="rId4"/>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9628946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80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為替評価替データ作成／債権債務為替評価替データ作成</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ea typeface="メイリオ" panose="020B0604030504040204" pitchFamily="50" charset="-128"/>
              </a:rPr>
              <a:t>14</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債権債務評価替データ作成：ゼロ円データ出力対応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3" name="正方形/長方形 12"/>
          <p:cNvSpPr/>
          <p:nvPr/>
        </p:nvSpPr>
        <p:spPr>
          <a:xfrm>
            <a:off x="3599892" y="1995686"/>
            <a:ext cx="158417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1" name="図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33760"/>
            <a:ext cx="6106377" cy="2028572"/>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2" name="図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675" y="2450352"/>
            <a:ext cx="6087325" cy="227203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4002242" y="2139703"/>
            <a:ext cx="1649878" cy="1440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6" name="正方形/長方形 15"/>
          <p:cNvSpPr/>
          <p:nvPr/>
        </p:nvSpPr>
        <p:spPr>
          <a:xfrm>
            <a:off x="5940152" y="3331419"/>
            <a:ext cx="1649878" cy="1440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8" name="線吹き出し 2 (枠付き) 17"/>
          <p:cNvSpPr/>
          <p:nvPr/>
        </p:nvSpPr>
        <p:spPr>
          <a:xfrm>
            <a:off x="1153450" y="3685565"/>
            <a:ext cx="4226887" cy="398353"/>
          </a:xfrm>
          <a:prstGeom prst="borderCallout2">
            <a:avLst>
              <a:gd name="adj1" fmla="val 50480"/>
              <a:gd name="adj2" fmla="val 99716"/>
              <a:gd name="adj3" fmla="val 37818"/>
              <a:gd name="adj4" fmla="val 108064"/>
              <a:gd name="adj5" fmla="val -4004"/>
              <a:gd name="adj6" fmla="val 11057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［差損益金額</a:t>
            </a:r>
            <a:r>
              <a:rPr lang="en-US" altLang="ja-JP" sz="1100" dirty="0">
                <a:solidFill>
                  <a:schemeClr val="bg1"/>
                </a:solidFill>
              </a:rPr>
              <a:t>0</a:t>
            </a:r>
            <a:r>
              <a:rPr lang="ja-JP" altLang="en-US" sz="1100" dirty="0">
                <a:solidFill>
                  <a:schemeClr val="bg1"/>
                </a:solidFill>
              </a:rPr>
              <a:t>円データ出力区分］にて出力有無を指定します</a:t>
            </a:r>
            <a:endParaRPr lang="en-US" altLang="ja-JP" sz="1100" dirty="0">
              <a:solidFill>
                <a:schemeClr val="bg1"/>
              </a:solidFill>
              <a:latin typeface="+mn-ea"/>
            </a:endParaRPr>
          </a:p>
        </p:txBody>
      </p:sp>
    </p:spTree>
    <p:extLst>
      <p:ext uri="{BB962C8B-B14F-4D97-AF65-F5344CB8AC3E}">
        <p14:creationId xmlns:p14="http://schemas.microsoft.com/office/powerpoint/2010/main" val="2712076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81</a:t>
            </a:fld>
            <a:endParaRPr kumimoji="1" lang="ja-JP" altLang="en-US" dirty="0"/>
          </a:p>
        </p:txBody>
      </p:sp>
      <p:sp>
        <p:nvSpPr>
          <p:cNvPr id="3" name="テキスト プレースホルダー 2"/>
          <p:cNvSpPr>
            <a:spLocks noGrp="1"/>
          </p:cNvSpPr>
          <p:nvPr>
            <p:ph type="body" sz="quarter" idx="14"/>
          </p:nvPr>
        </p:nvSpPr>
        <p:spPr>
          <a:xfrm>
            <a:off x="360000" y="879562"/>
            <a:ext cx="8424000" cy="56696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入金予定情報における入金予定日</a:t>
            </a:r>
            <a:r>
              <a:rPr lang="en-US" altLang="ja-JP" dirty="0">
                <a:solidFill>
                  <a:prstClr val="black"/>
                </a:solidFill>
              </a:rPr>
              <a:t>2</a:t>
            </a:r>
            <a:r>
              <a:rPr lang="ja-JP" altLang="en-US" dirty="0">
                <a:solidFill>
                  <a:prstClr val="black"/>
                </a:solidFill>
              </a:rPr>
              <a:t>の初期値を、入金予定日</a:t>
            </a:r>
            <a:r>
              <a:rPr lang="en-US" altLang="ja-JP" dirty="0">
                <a:solidFill>
                  <a:prstClr val="black"/>
                </a:solidFill>
              </a:rPr>
              <a:t>1</a:t>
            </a:r>
            <a:r>
              <a:rPr lang="ja-JP" altLang="en-US" dirty="0">
                <a:solidFill>
                  <a:prstClr val="black"/>
                </a:solidFill>
              </a:rPr>
              <a:t>以降の日付で自動的に算出できるよう対応しました　</a:t>
            </a:r>
            <a:endParaRPr lang="en-US" altLang="ja-JP" dirty="0">
              <a:solidFill>
                <a:prstClr val="black"/>
              </a:solidFill>
            </a:endParaRPr>
          </a:p>
          <a:p>
            <a:pPr>
              <a:lnSpc>
                <a:spcPts val="1900"/>
              </a:lnSpc>
              <a:buClr>
                <a:srgbClr val="F9BE00"/>
              </a:buClr>
            </a:pPr>
            <a:endParaRPr lang="ja-JP" altLang="en-US" dirty="0"/>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15</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得意先マスタ：入金予定日設定処理の改善対応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9" name="テキスト プレースホルダー 2"/>
          <p:cNvSpPr txBox="1">
            <a:spLocks/>
          </p:cNvSpPr>
          <p:nvPr/>
        </p:nvSpPr>
        <p:spPr>
          <a:xfrm>
            <a:off x="504484" y="1413679"/>
            <a:ext cx="3779484"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＜得意先マスタでの設定内容＞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1" name="表 10"/>
          <p:cNvGraphicFramePr>
            <a:graphicFrameLocks noGrp="1"/>
          </p:cNvGraphicFramePr>
          <p:nvPr/>
        </p:nvGraphicFramePr>
        <p:xfrm>
          <a:off x="647564" y="1665707"/>
          <a:ext cx="2700299" cy="731520"/>
        </p:xfrm>
        <a:graphic>
          <a:graphicData uri="http://schemas.openxmlformats.org/drawingml/2006/table">
            <a:tbl>
              <a:tblPr firstRow="1" bandRow="1">
                <a:tableStyleId>{21E4AEA4-8DFA-4A89-87EB-49C32662AFE0}</a:tableStyleId>
              </a:tblPr>
              <a:tblGrid>
                <a:gridCol w="950730">
                  <a:extLst>
                    <a:ext uri="{9D8B030D-6E8A-4147-A177-3AD203B41FA5}">
                      <a16:colId xmlns:a16="http://schemas.microsoft.com/office/drawing/2014/main" val="744128327"/>
                    </a:ext>
                  </a:extLst>
                </a:gridCol>
                <a:gridCol w="1749569">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項目</a:t>
                      </a: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設定内容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ja-JP" altLang="en-US" sz="1000" dirty="0">
                          <a:latin typeface="+mn-ea"/>
                          <a:ea typeface="+mn-ea"/>
                        </a:rPr>
                        <a:t>サイト（月）</a:t>
                      </a:r>
                    </a:p>
                  </a:txBody>
                  <a:tcPr/>
                </a:tc>
                <a:tc>
                  <a:txBody>
                    <a:bodyPr/>
                    <a:lstStyle/>
                    <a:p>
                      <a:r>
                        <a:rPr kumimoji="1" lang="en-US" altLang="ja-JP" sz="1000" dirty="0">
                          <a:latin typeface="+mn-ea"/>
                          <a:ea typeface="+mn-ea"/>
                        </a:rPr>
                        <a:t>2</a:t>
                      </a:r>
                      <a:endParaRPr kumimoji="1" lang="ja-JP" altLang="en-US" sz="1000" dirty="0">
                        <a:latin typeface="+mn-ea"/>
                        <a:ea typeface="+mn-ea"/>
                      </a:endParaRPr>
                    </a:p>
                  </a:txBody>
                  <a:tcPr/>
                </a:tc>
                <a:extLst>
                  <a:ext uri="{0D108BD9-81ED-4DB2-BD59-A6C34878D82A}">
                    <a16:rowId xmlns:a16="http://schemas.microsoft.com/office/drawing/2014/main" val="3937712758"/>
                  </a:ext>
                </a:extLst>
              </a:tr>
              <a:tr h="0">
                <a:tc>
                  <a:txBody>
                    <a:bodyPr/>
                    <a:lstStyle/>
                    <a:p>
                      <a:r>
                        <a:rPr kumimoji="1" lang="ja-JP" altLang="en-US" sz="1000" dirty="0">
                          <a:latin typeface="+mn-ea"/>
                          <a:ea typeface="+mn-ea"/>
                        </a:rPr>
                        <a:t>サイト（日）</a:t>
                      </a:r>
                    </a:p>
                  </a:txBody>
                  <a:tcPr/>
                </a:tc>
                <a:tc>
                  <a:txBody>
                    <a:bodyPr/>
                    <a:lstStyle/>
                    <a:p>
                      <a:r>
                        <a:rPr kumimoji="1" lang="en-US" altLang="ja-JP" sz="1000" dirty="0">
                          <a:latin typeface="+mn-ea"/>
                          <a:ea typeface="+mn-ea"/>
                        </a:rPr>
                        <a:t>27</a:t>
                      </a:r>
                      <a:endParaRPr kumimoji="1" lang="ja-JP" altLang="en-US" sz="1000" dirty="0">
                        <a:latin typeface="+mn-ea"/>
                        <a:ea typeface="+mn-ea"/>
                      </a:endParaRPr>
                    </a:p>
                  </a:txBody>
                  <a:tcPr/>
                </a:tc>
                <a:extLst>
                  <a:ext uri="{0D108BD9-81ED-4DB2-BD59-A6C34878D82A}">
                    <a16:rowId xmlns:a16="http://schemas.microsoft.com/office/drawing/2014/main" val="2286974158"/>
                  </a:ext>
                </a:extLst>
              </a:tr>
            </a:tbl>
          </a:graphicData>
        </a:graphic>
      </p:graphicFrame>
      <p:sp>
        <p:nvSpPr>
          <p:cNvPr id="14" name="テキスト プレースホルダー 2"/>
          <p:cNvSpPr txBox="1">
            <a:spLocks/>
          </p:cNvSpPr>
          <p:nvPr/>
        </p:nvSpPr>
        <p:spPr>
          <a:xfrm>
            <a:off x="4284904" y="1413679"/>
            <a:ext cx="3779484"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＜入金予定データ＞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15" name="表 14"/>
          <p:cNvGraphicFramePr>
            <a:graphicFrameLocks noGrp="1"/>
          </p:cNvGraphicFramePr>
          <p:nvPr/>
        </p:nvGraphicFramePr>
        <p:xfrm>
          <a:off x="4427984" y="1665707"/>
          <a:ext cx="3816424" cy="1219200"/>
        </p:xfrm>
        <a:graphic>
          <a:graphicData uri="http://schemas.openxmlformats.org/drawingml/2006/table">
            <a:tbl>
              <a:tblPr firstRow="1" bandRow="1">
                <a:tableStyleId>{21E4AEA4-8DFA-4A89-87EB-49C32662AFE0}</a:tableStyleId>
              </a:tblPr>
              <a:tblGrid>
                <a:gridCol w="1343699">
                  <a:extLst>
                    <a:ext uri="{9D8B030D-6E8A-4147-A177-3AD203B41FA5}">
                      <a16:colId xmlns:a16="http://schemas.microsoft.com/office/drawing/2014/main" val="744128327"/>
                    </a:ext>
                  </a:extLst>
                </a:gridCol>
                <a:gridCol w="2472725">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項目</a:t>
                      </a: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設定内容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ja-JP" altLang="en-US" sz="1000" dirty="0">
                          <a:latin typeface="+mn-ea"/>
                          <a:ea typeface="+mn-ea"/>
                        </a:rPr>
                        <a:t>入金予定日１</a:t>
                      </a:r>
                    </a:p>
                  </a:txBody>
                  <a:tcPr/>
                </a:tc>
                <a:tc>
                  <a:txBody>
                    <a:bodyPr/>
                    <a:lstStyle/>
                    <a:p>
                      <a:r>
                        <a:rPr kumimoji="1" lang="en-US" altLang="ja-JP" sz="1000" dirty="0">
                          <a:latin typeface="+mn-ea"/>
                          <a:ea typeface="+mn-ea"/>
                        </a:rPr>
                        <a:t>2021/05/31</a:t>
                      </a:r>
                      <a:endParaRPr kumimoji="1" lang="ja-JP" altLang="en-US" sz="1000" dirty="0">
                        <a:latin typeface="+mn-ea"/>
                        <a:ea typeface="+mn-ea"/>
                      </a:endParaRPr>
                    </a:p>
                  </a:txBody>
                  <a:tcPr/>
                </a:tc>
                <a:extLst>
                  <a:ext uri="{0D108BD9-81ED-4DB2-BD59-A6C34878D82A}">
                    <a16:rowId xmlns:a16="http://schemas.microsoft.com/office/drawing/2014/main" val="3937712758"/>
                  </a:ext>
                </a:extLst>
              </a:tr>
              <a:tr h="0">
                <a:tc>
                  <a:txBody>
                    <a:bodyPr/>
                    <a:lstStyle/>
                    <a:p>
                      <a:r>
                        <a:rPr kumimoji="1" lang="ja-JP" altLang="en-US" sz="1000" dirty="0">
                          <a:latin typeface="+mn-ea"/>
                          <a:ea typeface="+mn-ea"/>
                        </a:rPr>
                        <a:t>入金方法</a:t>
                      </a:r>
                      <a:r>
                        <a:rPr kumimoji="1" lang="en-US" altLang="ja-JP" sz="1000" dirty="0">
                          <a:latin typeface="+mn-ea"/>
                          <a:ea typeface="+mn-ea"/>
                        </a:rPr>
                        <a:t>1</a:t>
                      </a:r>
                      <a:endParaRPr kumimoji="1" lang="ja-JP" altLang="en-US" sz="1000" dirty="0">
                        <a:latin typeface="+mn-ea"/>
                        <a:ea typeface="+mn-ea"/>
                      </a:endParaRPr>
                    </a:p>
                  </a:txBody>
                  <a:tcPr/>
                </a:tc>
                <a:tc>
                  <a:txBody>
                    <a:bodyPr/>
                    <a:lstStyle/>
                    <a:p>
                      <a:r>
                        <a:rPr kumimoji="1" lang="ja-JP" altLang="en-US" sz="1000" dirty="0">
                          <a:latin typeface="+mn-ea"/>
                          <a:ea typeface="+mn-ea"/>
                        </a:rPr>
                        <a:t>振込（みずほ銀行）</a:t>
                      </a:r>
                    </a:p>
                  </a:txBody>
                  <a:tcPr/>
                </a:tc>
                <a:extLst>
                  <a:ext uri="{0D108BD9-81ED-4DB2-BD59-A6C34878D82A}">
                    <a16:rowId xmlns:a16="http://schemas.microsoft.com/office/drawing/2014/main" val="2286974158"/>
                  </a:ext>
                </a:extLst>
              </a:tr>
              <a:tr h="0">
                <a:tc>
                  <a:txBody>
                    <a:bodyPr/>
                    <a:lstStyle/>
                    <a:p>
                      <a:r>
                        <a:rPr kumimoji="1" lang="ja-JP" altLang="en-US" sz="1000" dirty="0">
                          <a:latin typeface="+mn-ea"/>
                          <a:ea typeface="+mn-ea"/>
                        </a:rPr>
                        <a:t>入金予定日２</a:t>
                      </a:r>
                    </a:p>
                  </a:txBody>
                  <a:tcPr/>
                </a:tc>
                <a:tc>
                  <a:txBody>
                    <a:bodyPr/>
                    <a:lstStyle/>
                    <a:p>
                      <a:r>
                        <a:rPr kumimoji="1" lang="en-US" altLang="ja-JP" sz="1000" dirty="0">
                          <a:solidFill>
                            <a:srgbClr val="FF0000"/>
                          </a:solidFill>
                          <a:latin typeface="+mn-ea"/>
                          <a:ea typeface="+mn-ea"/>
                        </a:rPr>
                        <a:t>2021/07/27</a:t>
                      </a:r>
                      <a:endParaRPr kumimoji="1" lang="ja-JP" altLang="en-US" sz="1000" dirty="0">
                        <a:solidFill>
                          <a:srgbClr val="FF0000"/>
                        </a:solidFill>
                        <a:latin typeface="+mn-ea"/>
                        <a:ea typeface="+mn-ea"/>
                      </a:endParaRPr>
                    </a:p>
                  </a:txBody>
                  <a:tcPr/>
                </a:tc>
                <a:extLst>
                  <a:ext uri="{0D108BD9-81ED-4DB2-BD59-A6C34878D82A}">
                    <a16:rowId xmlns:a16="http://schemas.microsoft.com/office/drawing/2014/main" val="1548107191"/>
                  </a:ext>
                </a:extLst>
              </a:tr>
              <a:tr h="0">
                <a:tc>
                  <a:txBody>
                    <a:bodyPr/>
                    <a:lstStyle/>
                    <a:p>
                      <a:r>
                        <a:rPr kumimoji="1" lang="ja-JP" altLang="en-US" sz="1000" dirty="0">
                          <a:latin typeface="+mn-ea"/>
                          <a:ea typeface="+mn-ea"/>
                        </a:rPr>
                        <a:t>入金方法</a:t>
                      </a:r>
                      <a:r>
                        <a:rPr kumimoji="1" lang="en-US" altLang="ja-JP" sz="1000" dirty="0">
                          <a:latin typeface="+mn-ea"/>
                          <a:ea typeface="+mn-ea"/>
                        </a:rPr>
                        <a:t>2</a:t>
                      </a:r>
                      <a:endParaRPr kumimoji="1" lang="ja-JP" altLang="en-US" sz="1000" dirty="0">
                        <a:latin typeface="+mn-ea"/>
                        <a:ea typeface="+mn-ea"/>
                      </a:endParaRPr>
                    </a:p>
                  </a:txBody>
                  <a:tcPr/>
                </a:tc>
                <a:tc>
                  <a:txBody>
                    <a:bodyPr/>
                    <a:lstStyle/>
                    <a:p>
                      <a:r>
                        <a:rPr kumimoji="1" lang="ja-JP" altLang="en-US" sz="1000" dirty="0">
                          <a:latin typeface="+mn-ea"/>
                          <a:ea typeface="+mn-ea"/>
                        </a:rPr>
                        <a:t>受取手形</a:t>
                      </a:r>
                    </a:p>
                  </a:txBody>
                  <a:tcPr/>
                </a:tc>
                <a:extLst>
                  <a:ext uri="{0D108BD9-81ED-4DB2-BD59-A6C34878D82A}">
                    <a16:rowId xmlns:a16="http://schemas.microsoft.com/office/drawing/2014/main" val="1921544017"/>
                  </a:ext>
                </a:extLst>
              </a:tr>
            </a:tbl>
          </a:graphicData>
        </a:graphic>
      </p:graphicFrame>
      <p:sp>
        <p:nvSpPr>
          <p:cNvPr id="61" name="線吹き出し 2 (枠付き) 60"/>
          <p:cNvSpPr/>
          <p:nvPr/>
        </p:nvSpPr>
        <p:spPr>
          <a:xfrm>
            <a:off x="5579644" y="2857473"/>
            <a:ext cx="3204356" cy="398353"/>
          </a:xfrm>
          <a:prstGeom prst="borderCallout2">
            <a:avLst>
              <a:gd name="adj1" fmla="val -13520"/>
              <a:gd name="adj2" fmla="val 59723"/>
              <a:gd name="adj3" fmla="val -88489"/>
              <a:gd name="adj4" fmla="val 52752"/>
              <a:gd name="adj5" fmla="val -97188"/>
              <a:gd name="adj6" fmla="val 42053"/>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入金予定日</a:t>
            </a:r>
            <a:r>
              <a:rPr lang="en-US" altLang="ja-JP" sz="1100" dirty="0">
                <a:solidFill>
                  <a:schemeClr val="bg1"/>
                </a:solidFill>
              </a:rPr>
              <a:t>1</a:t>
            </a:r>
            <a:r>
              <a:rPr lang="ja-JP" altLang="en-US" sz="1100" dirty="0">
                <a:solidFill>
                  <a:schemeClr val="bg1"/>
                </a:solidFill>
              </a:rPr>
              <a:t>の「</a:t>
            </a:r>
            <a:r>
              <a:rPr lang="en-US" altLang="ja-JP" sz="1100" dirty="0">
                <a:solidFill>
                  <a:schemeClr val="bg1"/>
                </a:solidFill>
              </a:rPr>
              <a:t>2</a:t>
            </a:r>
            <a:r>
              <a:rPr lang="ja-JP" altLang="en-US" sz="1100" dirty="0">
                <a:solidFill>
                  <a:schemeClr val="bg1"/>
                </a:solidFill>
              </a:rPr>
              <a:t>」</a:t>
            </a:r>
            <a:r>
              <a:rPr lang="ja-JP" altLang="en-US" sz="1100" dirty="0" err="1">
                <a:solidFill>
                  <a:schemeClr val="bg1"/>
                </a:solidFill>
              </a:rPr>
              <a:t>か</a:t>
            </a:r>
            <a:r>
              <a:rPr lang="ja-JP" altLang="en-US" sz="1100" dirty="0">
                <a:solidFill>
                  <a:schemeClr val="bg1"/>
                </a:solidFill>
              </a:rPr>
              <a:t>月後の「</a:t>
            </a:r>
            <a:r>
              <a:rPr lang="en-US" altLang="ja-JP" sz="1100" dirty="0">
                <a:solidFill>
                  <a:schemeClr val="bg1"/>
                </a:solidFill>
              </a:rPr>
              <a:t>27</a:t>
            </a:r>
            <a:r>
              <a:rPr lang="ja-JP" altLang="en-US" sz="1100" dirty="0">
                <a:solidFill>
                  <a:schemeClr val="bg1"/>
                </a:solidFill>
              </a:rPr>
              <a:t>」日で設定</a:t>
            </a:r>
            <a:endParaRPr lang="en-US" altLang="ja-JP" sz="1100" dirty="0">
              <a:solidFill>
                <a:schemeClr val="bg1"/>
              </a:solidFill>
              <a:latin typeface="+mn-ea"/>
            </a:endParaRPr>
          </a:p>
        </p:txBody>
      </p:sp>
      <p:sp>
        <p:nvSpPr>
          <p:cNvPr id="64" name="テキスト プレースホルダー 2"/>
          <p:cNvSpPr txBox="1">
            <a:spLocks/>
          </p:cNvSpPr>
          <p:nvPr/>
        </p:nvSpPr>
        <p:spPr>
          <a:xfrm>
            <a:off x="504484" y="3255826"/>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次の機能で入金予定</a:t>
            </a:r>
            <a:r>
              <a:rPr lang="en-US" altLang="ja-JP" dirty="0">
                <a:solidFill>
                  <a:prstClr val="black"/>
                </a:solidFill>
              </a:rPr>
              <a:t>2</a:t>
            </a:r>
            <a:r>
              <a:rPr lang="ja-JP" altLang="en-US" dirty="0">
                <a:solidFill>
                  <a:prstClr val="black"/>
                </a:solidFill>
              </a:rPr>
              <a:t>が自動算出されます</a:t>
            </a:r>
            <a:endParaRPr lang="en-US" altLang="ja-JP" dirty="0">
              <a:solidFill>
                <a:prstClr val="black"/>
              </a:solidFill>
            </a:endParaRPr>
          </a:p>
          <a:p>
            <a:pPr>
              <a:lnSpc>
                <a:spcPts val="1900"/>
              </a:lnSpc>
              <a:buClr>
                <a:srgbClr val="F9BE00"/>
              </a:buClr>
            </a:pPr>
            <a:r>
              <a:rPr lang="ja-JP" altLang="en-US" dirty="0">
                <a:solidFill>
                  <a:prstClr val="black"/>
                </a:solidFill>
              </a:rPr>
              <a:t>＜対象機能＞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65" name="表 64"/>
          <p:cNvGraphicFramePr>
            <a:graphicFrameLocks noGrp="1"/>
          </p:cNvGraphicFramePr>
          <p:nvPr/>
        </p:nvGraphicFramePr>
        <p:xfrm>
          <a:off x="683568" y="3730879"/>
          <a:ext cx="4608512" cy="975360"/>
        </p:xfrm>
        <a:graphic>
          <a:graphicData uri="http://schemas.openxmlformats.org/drawingml/2006/table">
            <a:tbl>
              <a:tblPr firstRow="1" bandRow="1">
                <a:tableStyleId>{21E4AEA4-8DFA-4A89-87EB-49C32662AFE0}</a:tableStyleId>
              </a:tblPr>
              <a:tblGrid>
                <a:gridCol w="1228937">
                  <a:extLst>
                    <a:ext uri="{9D8B030D-6E8A-4147-A177-3AD203B41FA5}">
                      <a16:colId xmlns:a16="http://schemas.microsoft.com/office/drawing/2014/main" val="744128327"/>
                    </a:ext>
                  </a:extLst>
                </a:gridCol>
                <a:gridCol w="3379575">
                  <a:extLst>
                    <a:ext uri="{9D8B030D-6E8A-4147-A177-3AD203B41FA5}">
                      <a16:colId xmlns:a16="http://schemas.microsoft.com/office/drawing/2014/main" val="2012858881"/>
                    </a:ext>
                  </a:extLst>
                </a:gridCol>
              </a:tblGrid>
              <a:tr h="0">
                <a:tc>
                  <a:txBody>
                    <a:bodyPr/>
                    <a:lstStyle/>
                    <a:p>
                      <a:r>
                        <a:rPr kumimoji="1" lang="ja-JP" altLang="en-US" sz="1000" dirty="0">
                          <a:latin typeface="+mn-ea"/>
                          <a:ea typeface="+mn-ea"/>
                        </a:rPr>
                        <a:t>機能</a:t>
                      </a:r>
                      <a:r>
                        <a:rPr kumimoji="1" lang="en-US" altLang="ja-JP" sz="1000" dirty="0">
                          <a:latin typeface="+mn-ea"/>
                          <a:ea typeface="+mn-ea"/>
                        </a:rPr>
                        <a:t>ID</a:t>
                      </a:r>
                      <a:endParaRPr kumimoji="1" lang="ja-JP" altLang="en-US" sz="1000" dirty="0">
                        <a:latin typeface="+mn-ea"/>
                        <a:ea typeface="+mn-ea"/>
                      </a:endParaRPr>
                    </a:p>
                  </a:txBody>
                  <a:tcPr>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n-ea"/>
                          <a:ea typeface="+mn-ea"/>
                        </a:rPr>
                        <a:t>機能名</a:t>
                      </a:r>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458625585"/>
                  </a:ext>
                </a:extLst>
              </a:tr>
              <a:tr h="0">
                <a:tc>
                  <a:txBody>
                    <a:bodyPr/>
                    <a:lstStyle/>
                    <a:p>
                      <a:r>
                        <a:rPr kumimoji="1" lang="en-US" altLang="ja-JP" sz="1000" dirty="0">
                          <a:latin typeface="+mn-ea"/>
                          <a:ea typeface="+mn-ea"/>
                        </a:rPr>
                        <a:t>ARE00100</a:t>
                      </a:r>
                      <a:endParaRPr kumimoji="1" lang="ja-JP" altLang="en-US" sz="1000" dirty="0">
                        <a:latin typeface="+mn-ea"/>
                        <a:ea typeface="+mn-ea"/>
                      </a:endParaRPr>
                    </a:p>
                  </a:txBody>
                  <a:tcPr/>
                </a:tc>
                <a:tc>
                  <a:txBody>
                    <a:bodyPr/>
                    <a:lstStyle/>
                    <a:p>
                      <a:r>
                        <a:rPr kumimoji="1" lang="ja-JP" altLang="en-US" sz="1000" dirty="0">
                          <a:latin typeface="+mn-ea"/>
                          <a:ea typeface="+mn-ea"/>
                        </a:rPr>
                        <a:t>債権伝票入力</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7712758"/>
                  </a:ext>
                </a:extLst>
              </a:tr>
              <a:tr h="0">
                <a:tc>
                  <a:txBody>
                    <a:bodyPr/>
                    <a:lstStyle/>
                    <a:p>
                      <a:r>
                        <a:rPr kumimoji="1" lang="en-US" altLang="ja-JP" sz="1000" dirty="0">
                          <a:latin typeface="+mn-ea"/>
                          <a:ea typeface="+mn-ea"/>
                        </a:rPr>
                        <a:t>ARU00400</a:t>
                      </a:r>
                      <a:endParaRPr kumimoji="1" lang="ja-JP" altLang="en-US" sz="1000" dirty="0">
                        <a:latin typeface="+mn-ea"/>
                        <a:ea typeface="+mn-ea"/>
                      </a:endParaRPr>
                    </a:p>
                  </a:txBody>
                  <a:tcPr/>
                </a:tc>
                <a:tc>
                  <a:txBody>
                    <a:bodyPr/>
                    <a:lstStyle/>
                    <a:p>
                      <a:r>
                        <a:rPr kumimoji="1" lang="zh-TW" altLang="en-US" sz="1000" dirty="0">
                          <a:latin typeface="+mn-ea"/>
                          <a:ea typeface="+mn-ea"/>
                        </a:rPr>
                        <a:t>債権締次残高更新</a:t>
                      </a:r>
                      <a:endParaRPr kumimoji="1" lang="ja-JP" altLang="en-US" sz="1000" dirty="0">
                        <a:latin typeface="+mn-ea"/>
                        <a:ea typeface="+mn-ea"/>
                      </a:endParaRP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286974158"/>
                  </a:ext>
                </a:extLst>
              </a:tr>
              <a:tr h="0">
                <a:tc>
                  <a:txBody>
                    <a:bodyPr/>
                    <a:lstStyle/>
                    <a:p>
                      <a:r>
                        <a:rPr kumimoji="1" lang="en-US" altLang="ja-JP" sz="1000" dirty="0">
                          <a:latin typeface="+mn-ea"/>
                          <a:ea typeface="+mn-ea"/>
                        </a:rPr>
                        <a:t>ARE01500</a:t>
                      </a:r>
                      <a:endParaRPr kumimoji="1" lang="ja-JP" altLang="en-US" sz="1000" dirty="0">
                        <a:latin typeface="+mn-ea"/>
                        <a:ea typeface="+mn-ea"/>
                      </a:endParaRPr>
                    </a:p>
                  </a:txBody>
                  <a:tcPr/>
                </a:tc>
                <a:tc>
                  <a:txBody>
                    <a:bodyPr/>
                    <a:lstStyle/>
                    <a:p>
                      <a:r>
                        <a:rPr kumimoji="1" lang="ja-JP" altLang="en-US" sz="1000" dirty="0">
                          <a:latin typeface="+mn-ea"/>
                          <a:ea typeface="+mn-ea"/>
                        </a:rPr>
                        <a:t>外部データ債権伝票修正</a:t>
                      </a:r>
                    </a:p>
                  </a:txBody>
                  <a:tcPr>
                    <a:lnR w="381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61988586"/>
                  </a:ext>
                </a:extLst>
              </a:tr>
            </a:tbl>
          </a:graphicData>
        </a:graphic>
      </p:graphicFrame>
      <p:sp>
        <p:nvSpPr>
          <p:cNvPr id="93" name="右矢印 92"/>
          <p:cNvSpPr/>
          <p:nvPr/>
        </p:nvSpPr>
        <p:spPr>
          <a:xfrm>
            <a:off x="3615212" y="1995686"/>
            <a:ext cx="546360" cy="291745"/>
          </a:xfrm>
          <a:prstGeom prst="rightArrow">
            <a:avLst>
              <a:gd name="adj1" fmla="val 50000"/>
              <a:gd name="adj2" fmla="val 66748"/>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254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82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得意先マスタ登録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a:t>
            </a:r>
            <a:r>
              <a:rPr lang="en-US" altLang="ja-JP" sz="1800" dirty="0">
                <a:solidFill>
                  <a:prstClr val="white"/>
                </a:solidFill>
                <a:ea typeface="メイリオ" panose="020B0604030504040204" pitchFamily="50" charset="-128"/>
              </a:rPr>
              <a:t>5</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得意先マスタ：入金予定日設定処理の改善対応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pic>
        <p:nvPicPr>
          <p:cNvPr id="14" name="図 13"/>
          <p:cNvPicPr>
            <a:picLocks noChangeAspect="1"/>
          </p:cNvPicPr>
          <p:nvPr/>
        </p:nvPicPr>
        <p:blipFill>
          <a:blip r:embed="rId2"/>
          <a:stretch>
            <a:fillRect/>
          </a:stretch>
        </p:blipFill>
        <p:spPr>
          <a:xfrm>
            <a:off x="863588" y="1266919"/>
            <a:ext cx="5400600" cy="3418204"/>
          </a:xfrm>
          <a:prstGeom prst="rect">
            <a:avLst/>
          </a:prstGeom>
        </p:spPr>
      </p:pic>
      <p:sp>
        <p:nvSpPr>
          <p:cNvPr id="10" name="正方形/長方形 9"/>
          <p:cNvSpPr/>
          <p:nvPr/>
        </p:nvSpPr>
        <p:spPr>
          <a:xfrm>
            <a:off x="3743908" y="2751770"/>
            <a:ext cx="234026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1" name="線吹き出し 2 (枠付き) 10"/>
          <p:cNvSpPr/>
          <p:nvPr/>
        </p:nvSpPr>
        <p:spPr>
          <a:xfrm>
            <a:off x="4557381" y="3507853"/>
            <a:ext cx="3204356" cy="398353"/>
          </a:xfrm>
          <a:prstGeom prst="borderCallout2">
            <a:avLst>
              <a:gd name="adj1" fmla="val -13520"/>
              <a:gd name="adj2" fmla="val 59723"/>
              <a:gd name="adj3" fmla="val -95498"/>
              <a:gd name="adj4" fmla="val 54712"/>
              <a:gd name="adj5" fmla="val -107701"/>
              <a:gd name="adj6" fmla="val 47499"/>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入金方法</a:t>
            </a:r>
            <a:r>
              <a:rPr lang="en-US" altLang="ja-JP" sz="1100" dirty="0">
                <a:solidFill>
                  <a:schemeClr val="bg1"/>
                </a:solidFill>
              </a:rPr>
              <a:t>2</a:t>
            </a:r>
            <a:r>
              <a:rPr lang="ja-JP" altLang="en-US" sz="1100" dirty="0">
                <a:solidFill>
                  <a:schemeClr val="bg1"/>
                </a:solidFill>
              </a:rPr>
              <a:t>情報として</a:t>
            </a:r>
            <a:endParaRPr lang="en-US" altLang="ja-JP" sz="1100" dirty="0">
              <a:solidFill>
                <a:schemeClr val="bg1"/>
              </a:solidFill>
            </a:endParaRPr>
          </a:p>
          <a:p>
            <a:r>
              <a:rPr lang="ja-JP" altLang="en-US" sz="1100" dirty="0">
                <a:solidFill>
                  <a:schemeClr val="bg1"/>
                </a:solidFill>
              </a:rPr>
              <a:t>［サイト（月）］、［サイト（日）］を追加</a:t>
            </a:r>
            <a:endParaRPr lang="en-US" altLang="ja-JP" sz="1100" dirty="0">
              <a:solidFill>
                <a:schemeClr val="bg1"/>
              </a:solidFill>
              <a:latin typeface="+mn-ea"/>
            </a:endParaRPr>
          </a:p>
        </p:txBody>
      </p:sp>
    </p:spTree>
    <p:extLst>
      <p:ext uri="{BB962C8B-B14F-4D97-AF65-F5344CB8AC3E}">
        <p14:creationId xmlns:p14="http://schemas.microsoft.com/office/powerpoint/2010/main" val="39319349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71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83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マスタデータ取込／マスタデータ取込用データ作成／各種マスタ複写</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a:t>
            </a:r>
            <a:r>
              <a:rPr lang="en-US" altLang="ja-JP" sz="1800" dirty="0">
                <a:solidFill>
                  <a:prstClr val="white"/>
                </a:solidFill>
                <a:ea typeface="メイリオ" panose="020B0604030504040204" pitchFamily="50" charset="-128"/>
              </a:rPr>
              <a:t>5</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得意先マスタ：入金予定日設定処理の改善対応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5" name="テキスト プレースホルダー 2"/>
          <p:cNvSpPr txBox="1">
            <a:spLocks/>
          </p:cNvSpPr>
          <p:nvPr/>
        </p:nvSpPr>
        <p:spPr>
          <a:xfrm>
            <a:off x="504484" y="1203598"/>
            <a:ext cx="7991952"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■マスタデータ取込（得意先別債権条件マスタ） ／マスタデータ取込用データ作成（得意先別債権条件マスタ）</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16" name="テキスト プレースホルダー 2"/>
          <p:cNvSpPr txBox="1">
            <a:spLocks/>
          </p:cNvSpPr>
          <p:nvPr/>
        </p:nvSpPr>
        <p:spPr>
          <a:xfrm>
            <a:off x="504484" y="2936562"/>
            <a:ext cx="7991952"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■各種マスタ複写　　</a:t>
            </a: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pic>
        <p:nvPicPr>
          <p:cNvPr id="20" name="図 19"/>
          <p:cNvPicPr>
            <a:picLocks noChangeAspect="1"/>
          </p:cNvPicPr>
          <p:nvPr/>
        </p:nvPicPr>
        <p:blipFill rotWithShape="1">
          <a:blip r:embed="rId2"/>
          <a:srcRect b="21836"/>
          <a:stretch/>
        </p:blipFill>
        <p:spPr>
          <a:xfrm>
            <a:off x="653567" y="3220630"/>
            <a:ext cx="6274286" cy="1581150"/>
          </a:xfrm>
          <a:prstGeom prst="rect">
            <a:avLst/>
          </a:prstGeom>
          <a:ln>
            <a:solidFill>
              <a:schemeClr val="bg1">
                <a:lumMod val="75000"/>
              </a:schemeClr>
            </a:solidFill>
          </a:ln>
        </p:spPr>
      </p:pic>
      <p:pic>
        <p:nvPicPr>
          <p:cNvPr id="21" name="図 20"/>
          <p:cNvPicPr>
            <a:picLocks noChangeAspect="1"/>
          </p:cNvPicPr>
          <p:nvPr/>
        </p:nvPicPr>
        <p:blipFill>
          <a:blip r:embed="rId3"/>
          <a:stretch>
            <a:fillRect/>
          </a:stretch>
        </p:blipFill>
        <p:spPr>
          <a:xfrm>
            <a:off x="653567" y="1455626"/>
            <a:ext cx="6485544" cy="1111807"/>
          </a:xfrm>
          <a:prstGeom prst="rect">
            <a:avLst/>
          </a:prstGeom>
        </p:spPr>
      </p:pic>
      <p:sp>
        <p:nvSpPr>
          <p:cNvPr id="22" name="正方形/長方形 21"/>
          <p:cNvSpPr/>
          <p:nvPr/>
        </p:nvSpPr>
        <p:spPr>
          <a:xfrm>
            <a:off x="689571" y="3573434"/>
            <a:ext cx="1902209" cy="17387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3" name="線吹き出し 2 (枠付き) 22"/>
          <p:cNvSpPr/>
          <p:nvPr/>
        </p:nvSpPr>
        <p:spPr>
          <a:xfrm>
            <a:off x="2821393" y="4197571"/>
            <a:ext cx="2614703" cy="398353"/>
          </a:xfrm>
          <a:prstGeom prst="borderCallout2">
            <a:avLst>
              <a:gd name="adj1" fmla="val -10014"/>
              <a:gd name="adj2" fmla="val 8040"/>
              <a:gd name="adj3" fmla="val -104260"/>
              <a:gd name="adj4" fmla="val 3007"/>
              <a:gd name="adj5" fmla="val -121719"/>
              <a:gd name="adj6" fmla="val -9503"/>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rPr>
              <a:t>追加した項目を複写するよう対応</a:t>
            </a:r>
            <a:endParaRPr lang="en-US" altLang="ja-JP" sz="1100" dirty="0">
              <a:solidFill>
                <a:schemeClr val="bg1"/>
              </a:solidFill>
            </a:endParaRPr>
          </a:p>
        </p:txBody>
      </p:sp>
      <p:sp>
        <p:nvSpPr>
          <p:cNvPr id="14" name="線吹き出し 2 (枠付き) 13"/>
          <p:cNvSpPr/>
          <p:nvPr/>
        </p:nvSpPr>
        <p:spPr>
          <a:xfrm>
            <a:off x="2821393" y="2552821"/>
            <a:ext cx="5412835" cy="398353"/>
          </a:xfrm>
          <a:prstGeom prst="borderCallout2">
            <a:avLst>
              <a:gd name="adj1" fmla="val 44148"/>
              <a:gd name="adj2" fmla="val -148"/>
              <a:gd name="adj3" fmla="val 41203"/>
              <a:gd name="adj4" fmla="val -3213"/>
              <a:gd name="adj5" fmla="val 12092"/>
              <a:gd name="adj6" fmla="val -5130"/>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solidFill>
                <a:latin typeface="+mn-ea"/>
              </a:rPr>
              <a:t>項目追加</a:t>
            </a:r>
            <a:endParaRPr lang="en-US" altLang="ja-JP" sz="1100" dirty="0">
              <a:solidFill>
                <a:schemeClr val="bg1"/>
              </a:solidFill>
              <a:latin typeface="+mn-ea"/>
            </a:endParaRPr>
          </a:p>
          <a:p>
            <a:r>
              <a:rPr lang="ja-JP" altLang="en-US" sz="1100" dirty="0">
                <a:solidFill>
                  <a:schemeClr val="bg1"/>
                </a:solidFill>
                <a:latin typeface="+mn-ea"/>
              </a:rPr>
              <a:t>→ 任意項目として追加しているので、既存の取込フォーマットの変更は不要です</a:t>
            </a:r>
            <a:endParaRPr lang="en-US" altLang="ja-JP" sz="1100" dirty="0">
              <a:solidFill>
                <a:schemeClr val="bg1"/>
              </a:solidFill>
            </a:endParaRPr>
          </a:p>
        </p:txBody>
      </p:sp>
    </p:spTree>
    <p:extLst>
      <p:ext uri="{BB962C8B-B14F-4D97-AF65-F5344CB8AC3E}">
        <p14:creationId xmlns:p14="http://schemas.microsoft.com/office/powerpoint/2010/main" val="22127337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84</a:t>
            </a:fld>
            <a:endParaRPr kumimoji="1" lang="ja-JP" altLang="en-US" dirty="0"/>
          </a:p>
        </p:txBody>
      </p:sp>
      <p:sp>
        <p:nvSpPr>
          <p:cNvPr id="3" name="テキスト プレースホルダー 2"/>
          <p:cNvSpPr>
            <a:spLocks noGrp="1"/>
          </p:cNvSpPr>
          <p:nvPr>
            <p:ph type="body" sz="quarter" idx="14"/>
          </p:nvPr>
        </p:nvSpPr>
        <p:spPr>
          <a:xfrm>
            <a:off x="360000" y="879562"/>
            <a:ext cx="8424000" cy="176419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r>
              <a:rPr lang="ja-JP" altLang="en-US" dirty="0"/>
              <a:t>支払関連帳票の相手先名に出力する名称を、略称とするかを正式名称とするか指定できるよう対応しました</a:t>
            </a:r>
            <a:endParaRPr lang="en-US" altLang="ja-JP" dirty="0"/>
          </a:p>
          <a:p>
            <a:pPr lvl="0">
              <a:lnSpc>
                <a:spcPts val="1900"/>
              </a:lnSpc>
              <a:buClr>
                <a:srgbClr val="F9BE00"/>
              </a:buClr>
            </a:pPr>
            <a:r>
              <a:rPr lang="ja-JP" altLang="en-US" dirty="0">
                <a:solidFill>
                  <a:prstClr val="black"/>
                </a:solidFill>
              </a:rPr>
              <a:t>　</a:t>
            </a:r>
            <a:r>
              <a:rPr lang="ja-JP" altLang="en-US" sz="900" dirty="0">
                <a:solidFill>
                  <a:srgbClr val="FF0000"/>
                </a:solidFill>
              </a:rPr>
              <a:t>（</a:t>
            </a:r>
            <a:r>
              <a:rPr lang="en-US" altLang="ja-JP" sz="900" dirty="0">
                <a:solidFill>
                  <a:srgbClr val="FF0000"/>
                </a:solidFill>
              </a:rPr>
              <a:t>※</a:t>
            </a:r>
            <a:r>
              <a:rPr lang="ja-JP" altLang="en-US" sz="900" dirty="0">
                <a:solidFill>
                  <a:srgbClr val="FF0000"/>
                </a:solidFill>
              </a:rPr>
              <a:t>）帳票ヘッダー情報に出力される相手先名称のみ対応しています 画面への出力や、帳票の明細情報は現行のまま略称を出力します</a:t>
            </a:r>
            <a:endParaRPr lang="en-US" altLang="ja-JP" sz="900" dirty="0">
              <a:solidFill>
                <a:srgbClr val="FF0000"/>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16</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相手先正式名称の帳票出力対応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graphicFrame>
        <p:nvGraphicFramePr>
          <p:cNvPr id="6" name="表 5"/>
          <p:cNvGraphicFramePr>
            <a:graphicFrameLocks noGrp="1"/>
          </p:cNvGraphicFramePr>
          <p:nvPr/>
        </p:nvGraphicFramePr>
        <p:xfrm>
          <a:off x="611559" y="1887674"/>
          <a:ext cx="6192689" cy="2844314"/>
        </p:xfrm>
        <a:graphic>
          <a:graphicData uri="http://schemas.openxmlformats.org/drawingml/2006/table">
            <a:tbl>
              <a:tblPr firstRow="1" bandRow="1">
                <a:tableStyleId>{21E4AEA4-8DFA-4A89-87EB-49C32662AFE0}</a:tableStyleId>
              </a:tblPr>
              <a:tblGrid>
                <a:gridCol w="1022702">
                  <a:extLst>
                    <a:ext uri="{9D8B030D-6E8A-4147-A177-3AD203B41FA5}">
                      <a16:colId xmlns:a16="http://schemas.microsoft.com/office/drawing/2014/main" val="2895867011"/>
                    </a:ext>
                  </a:extLst>
                </a:gridCol>
                <a:gridCol w="2129265">
                  <a:extLst>
                    <a:ext uri="{9D8B030D-6E8A-4147-A177-3AD203B41FA5}">
                      <a16:colId xmlns:a16="http://schemas.microsoft.com/office/drawing/2014/main" val="4142299344"/>
                    </a:ext>
                  </a:extLst>
                </a:gridCol>
                <a:gridCol w="3040722">
                  <a:extLst>
                    <a:ext uri="{9D8B030D-6E8A-4147-A177-3AD203B41FA5}">
                      <a16:colId xmlns:a16="http://schemas.microsoft.com/office/drawing/2014/main" val="2207137855"/>
                    </a:ext>
                  </a:extLst>
                </a:gridCol>
              </a:tblGrid>
              <a:tr h="1922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latin typeface="+mn-ea"/>
                          <a:ea typeface="+mn-ea"/>
                        </a:rPr>
                        <a:t>機能</a:t>
                      </a:r>
                      <a:r>
                        <a:rPr lang="en-US" altLang="ja-JP" sz="1000" u="none" strike="noStrike" dirty="0">
                          <a:effectLst/>
                          <a:latin typeface="+mn-ea"/>
                          <a:ea typeface="+mn-ea"/>
                        </a:rPr>
                        <a:t>ID</a:t>
                      </a:r>
                      <a:endParaRPr lang="ja-JP" altLang="en-US" sz="1000" b="0" i="0" u="none" strike="noStrike" dirty="0">
                        <a:solidFill>
                          <a:srgbClr val="000000"/>
                        </a:solidFill>
                        <a:effectLst/>
                        <a:latin typeface="+mn-ea"/>
                        <a:ea typeface="+mn-ea"/>
                      </a:endParaRPr>
                    </a:p>
                  </a:txBody>
                  <a:tcPr marL="6397" marR="6397" marT="6397" marB="0" anchor="ctr"/>
                </a:tc>
                <a:tc>
                  <a:txBody>
                    <a:bodyPr/>
                    <a:lstStyle/>
                    <a:p>
                      <a:pPr algn="l" fontAlgn="ctr"/>
                      <a:r>
                        <a:rPr lang="ja-JP" altLang="en-US" sz="1000" u="none" strike="noStrike" dirty="0">
                          <a:effectLst/>
                          <a:latin typeface="+mn-ea"/>
                          <a:ea typeface="+mn-ea"/>
                        </a:rPr>
                        <a:t>出力画面</a:t>
                      </a:r>
                      <a:endParaRPr lang="ja-JP" altLang="en-US" sz="1000" b="0" i="0" u="none" strike="noStrike" dirty="0">
                        <a:solidFill>
                          <a:srgbClr val="000000"/>
                        </a:solidFill>
                        <a:effectLst/>
                        <a:latin typeface="+mn-ea"/>
                        <a:ea typeface="+mn-ea"/>
                      </a:endParaRPr>
                    </a:p>
                  </a:txBody>
                  <a:tcPr marL="6397" marR="6397" marT="6397" marB="0" anchor="ctr"/>
                </a:tc>
                <a:tc>
                  <a:txBody>
                    <a:bodyPr/>
                    <a:lstStyle/>
                    <a:p>
                      <a:pPr algn="l" fontAlgn="ctr"/>
                      <a:r>
                        <a:rPr lang="ja-JP" altLang="en-US" sz="1000" u="none" strike="noStrike" dirty="0">
                          <a:effectLst/>
                          <a:latin typeface="+mn-ea"/>
                          <a:ea typeface="+mn-ea"/>
                        </a:rPr>
                        <a:t>帳票</a:t>
                      </a:r>
                      <a:endParaRPr lang="ja-JP" altLang="en-US" sz="1000" b="0" i="0" u="none" strike="noStrike" dirty="0">
                        <a:solidFill>
                          <a:srgbClr val="000000"/>
                        </a:solidFill>
                        <a:effectLst/>
                        <a:latin typeface="+mn-ea"/>
                        <a:ea typeface="+mn-ea"/>
                      </a:endParaRPr>
                    </a:p>
                  </a:txBody>
                  <a:tcPr marL="6397" marR="6397" marT="6397" marB="0" anchor="ctr"/>
                </a:tc>
                <a:extLst>
                  <a:ext uri="{0D108BD9-81ED-4DB2-BD59-A6C34878D82A}">
                    <a16:rowId xmlns:a16="http://schemas.microsoft.com/office/drawing/2014/main" val="788731035"/>
                  </a:ext>
                </a:extLst>
              </a:tr>
              <a:tr h="176802">
                <a:tc rowSpan="2">
                  <a:txBody>
                    <a:bodyPr/>
                    <a:lstStyle/>
                    <a:p>
                      <a:pPr algn="l" fontAlgn="t"/>
                      <a:r>
                        <a:rPr lang="en-US" altLang="ja-JP" sz="1000" b="0" i="0" u="none" strike="noStrike" dirty="0">
                          <a:solidFill>
                            <a:srgbClr val="000000"/>
                          </a:solidFill>
                          <a:effectLst/>
                          <a:latin typeface="+mn-lt"/>
                          <a:ea typeface="ＭＳ ゴシック" panose="020B0609070205080204" pitchFamily="49" charset="-128"/>
                        </a:rPr>
                        <a:t>APR00200</a:t>
                      </a:r>
                      <a:endParaRPr lang="ja-JP" altLang="en-US" sz="1000" b="0" i="0" u="none" strike="noStrike" dirty="0">
                        <a:solidFill>
                          <a:srgbClr val="000000"/>
                        </a:solidFill>
                        <a:effectLst/>
                        <a:latin typeface="+mn-lt"/>
                        <a:ea typeface="ＭＳ ゴシック" panose="020B0609070205080204" pitchFamily="49" charset="-128"/>
                      </a:endParaRPr>
                    </a:p>
                  </a:txBody>
                  <a:tcPr marL="6397" marR="6397" marT="6397" marB="0">
                    <a:solidFill>
                      <a:srgbClr val="D1E9F9"/>
                    </a:solidFill>
                  </a:tcPr>
                </a:tc>
                <a:tc rowSpan="2">
                  <a:txBody>
                    <a:bodyPr/>
                    <a:lstStyle/>
                    <a:p>
                      <a:pPr algn="l" fontAlgn="t"/>
                      <a:r>
                        <a:rPr lang="ja-JP" altLang="en-US" sz="1000" u="none" strike="noStrike" dirty="0">
                          <a:effectLst/>
                        </a:rPr>
                        <a:t>支払管理伝票照会</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tc>
                <a:tc>
                  <a:txBody>
                    <a:bodyPr/>
                    <a:lstStyle/>
                    <a:p>
                      <a:pPr algn="l" fontAlgn="ctr"/>
                      <a:r>
                        <a:rPr lang="ja-JP" altLang="en-US" sz="1000" u="none" strike="noStrike" dirty="0">
                          <a:effectLst/>
                        </a:rPr>
                        <a:t>支払管理伝票検索リスト（支払伝票）</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797795338"/>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支払管理伝票検索リスト（債務計上伝票）</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446897719"/>
                  </a:ext>
                </a:extLst>
              </a:tr>
              <a:tr h="176802">
                <a:tc rowSpan="6">
                  <a:txBody>
                    <a:bodyPr/>
                    <a:lstStyle/>
                    <a:p>
                      <a:pPr algn="l" fontAlgn="t"/>
                      <a:r>
                        <a:rPr lang="en-US" altLang="ja-JP" sz="1000" b="0" i="0" u="none" strike="noStrike" dirty="0">
                          <a:solidFill>
                            <a:srgbClr val="000000"/>
                          </a:solidFill>
                          <a:effectLst/>
                          <a:latin typeface="+mn-ea"/>
                          <a:ea typeface="+mn-ea"/>
                        </a:rPr>
                        <a:t>ACP08000</a:t>
                      </a:r>
                      <a:endParaRPr lang="en-US" altLang="ja-JP" sz="1000" b="0" i="0" u="none" strike="noStrike" dirty="0">
                        <a:solidFill>
                          <a:srgbClr val="000000"/>
                        </a:solidFill>
                        <a:effectLst/>
                        <a:latin typeface="+mn-lt"/>
                        <a:ea typeface="+mn-ea"/>
                      </a:endParaRPr>
                    </a:p>
                    <a:p>
                      <a:pPr algn="l" fontAlgn="t"/>
                      <a:r>
                        <a:rPr lang="en-US" altLang="ja-JP" sz="1000" b="0" i="0" u="none" strike="noStrike" dirty="0">
                          <a:solidFill>
                            <a:srgbClr val="000000"/>
                          </a:solidFill>
                          <a:effectLst/>
                          <a:latin typeface="+mn-lt"/>
                          <a:ea typeface="+mn-ea"/>
                        </a:rPr>
                        <a:t>ACA00100</a:t>
                      </a:r>
                      <a:endParaRPr lang="ja-JP" altLang="en-US" sz="1000" b="0" i="0" u="none" strike="noStrike" dirty="0">
                        <a:solidFill>
                          <a:srgbClr val="000000"/>
                        </a:solidFill>
                        <a:effectLst/>
                        <a:latin typeface="+mn-ea"/>
                        <a:ea typeface="+mn-ea"/>
                      </a:endParaRPr>
                    </a:p>
                  </a:txBody>
                  <a:tcPr marL="6397" marR="6397" marT="6397" marB="0"/>
                </a:tc>
                <a:tc rowSpan="6">
                  <a:txBody>
                    <a:bodyPr/>
                    <a:lstStyle/>
                    <a:p>
                      <a:pPr algn="l" fontAlgn="t"/>
                      <a:r>
                        <a:rPr lang="ja-JP" altLang="en-US" sz="1000" u="none" strike="noStrike" dirty="0">
                          <a:effectLst/>
                        </a:rPr>
                        <a:t>伝票チェックリスト</a:t>
                      </a:r>
                      <a:endParaRPr lang="en-US" altLang="ja-JP" sz="1000" u="none" strike="noStrike" dirty="0">
                        <a:effectLst/>
                      </a:endParaRPr>
                    </a:p>
                    <a:p>
                      <a:pPr algn="l" fontAlgn="t"/>
                      <a:r>
                        <a:rPr lang="ja-JP" altLang="en-US" sz="1000" u="none" strike="noStrike" dirty="0">
                          <a:effectLst/>
                        </a:rPr>
                        <a:t>ワークフロー承認</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tc>
                <a:tc>
                  <a:txBody>
                    <a:bodyPr/>
                    <a:lstStyle/>
                    <a:p>
                      <a:pPr algn="l" fontAlgn="ctr"/>
                      <a:r>
                        <a:rPr lang="ja-JP" altLang="en-US" sz="1000" u="none" strike="noStrike" dirty="0">
                          <a:effectLst/>
                        </a:rPr>
                        <a:t>債務チェックリスト</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92841025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債務チェックリスト（伝票形式）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932807069"/>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債務計上チェックリスト</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16833331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債務計上チェックリスト（伝票形式）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867305362"/>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前払金一括計上チェックリスト</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698733510"/>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前払金一括計上チェックリスト（伝票形式）</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302552932"/>
                  </a:ext>
                </a:extLst>
              </a:tr>
              <a:tr h="176802">
                <a:tc rowSpan="7">
                  <a:txBody>
                    <a:bodyPr/>
                    <a:lstStyle/>
                    <a:p>
                      <a:pPr algn="l" fontAlgn="t"/>
                      <a:r>
                        <a:rPr lang="en-US" altLang="ja-JP" sz="1000" b="0" i="0" u="none" strike="noStrike" dirty="0">
                          <a:solidFill>
                            <a:srgbClr val="000000"/>
                          </a:solidFill>
                          <a:effectLst/>
                          <a:latin typeface="+mn-lt"/>
                          <a:ea typeface="ＭＳ ゴシック" panose="020B0609070205080204" pitchFamily="49" charset="-128"/>
                        </a:rPr>
                        <a:t>ACP08100</a:t>
                      </a:r>
                    </a:p>
                    <a:p>
                      <a:pPr marL="0" marR="0" indent="0" algn="l" defTabSz="914400" rtl="0" eaLnBrk="1" fontAlgn="t"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effectLst/>
                          <a:latin typeface="+mn-lt"/>
                          <a:ea typeface="+mn-ea"/>
                        </a:rPr>
                        <a:t>ACA00100</a:t>
                      </a:r>
                      <a:endParaRPr lang="ja-JP" altLang="en-US" sz="1000" b="0" i="0" u="none" strike="noStrike" dirty="0">
                        <a:solidFill>
                          <a:srgbClr val="000000"/>
                        </a:solidFill>
                        <a:effectLst/>
                        <a:latin typeface="+mn-ea"/>
                        <a:ea typeface="+mn-ea"/>
                      </a:endParaRPr>
                    </a:p>
                    <a:p>
                      <a:pPr algn="l" fontAlgn="t"/>
                      <a:endParaRPr lang="ja-JP" altLang="en-US" sz="1000" b="0" i="0" u="none" strike="noStrike" dirty="0">
                        <a:solidFill>
                          <a:srgbClr val="000000"/>
                        </a:solidFill>
                        <a:effectLst/>
                        <a:latin typeface="+mn-lt"/>
                        <a:ea typeface="ＭＳ ゴシック" panose="020B0609070205080204" pitchFamily="49" charset="-128"/>
                      </a:endParaRPr>
                    </a:p>
                  </a:txBody>
                  <a:tcPr marL="6397" marR="6397" marT="6397" marB="0">
                    <a:solidFill>
                      <a:srgbClr val="D1E9F9"/>
                    </a:solidFill>
                  </a:tcPr>
                </a:tc>
                <a:tc rowSpan="7">
                  <a:txBody>
                    <a:bodyPr/>
                    <a:lstStyle/>
                    <a:p>
                      <a:pPr algn="l" fontAlgn="t"/>
                      <a:r>
                        <a:rPr lang="ja-JP" altLang="en-US" sz="1000" u="none" strike="noStrike" dirty="0">
                          <a:effectLst/>
                        </a:rPr>
                        <a:t>各種伝票発行（詳細表示）</a:t>
                      </a:r>
                      <a:endParaRPr lang="en-US" altLang="ja-JP" sz="1000" u="none" strike="noStrike" dirty="0">
                        <a:effectLst/>
                      </a:endParaRPr>
                    </a:p>
                    <a:p>
                      <a:pPr algn="l" fontAlgn="t"/>
                      <a:r>
                        <a:rPr lang="ja-JP" altLang="en-US" sz="1000" u="none" strike="noStrike" dirty="0">
                          <a:effectLst/>
                        </a:rPr>
                        <a:t>ワークフロー承認</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solidFill>
                      <a:srgbClr val="D1E9F9"/>
                    </a:solidFill>
                  </a:tcPr>
                </a:tc>
                <a:tc>
                  <a:txBody>
                    <a:bodyPr/>
                    <a:lstStyle/>
                    <a:p>
                      <a:pPr algn="l" fontAlgn="ctr"/>
                      <a:r>
                        <a:rPr lang="ja-JP" altLang="en-US" sz="1000" u="none" strike="noStrike" dirty="0">
                          <a:effectLst/>
                        </a:rPr>
                        <a:t>債務伝票</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503672350"/>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債務伝票（簡易表示）</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938926028"/>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債務伝票（簡易表示２）</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77699233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債務計上伝票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4070159534"/>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債務計上伝票（簡易表示）</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912267402"/>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債務計上伝票（簡易表示２）</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997118344"/>
                  </a:ext>
                </a:extLst>
              </a:tr>
              <a:tr h="176802">
                <a:tc vMerge="1">
                  <a:txBody>
                    <a:bodyPr/>
                    <a:lstStyle/>
                    <a:p>
                      <a:endParaRPr kumimoji="1" lang="ja-JP" altLang="en-US" dirty="0"/>
                    </a:p>
                  </a:txBody>
                  <a:tcPr/>
                </a:tc>
                <a:tc vMerge="1">
                  <a:txBody>
                    <a:bodyPr/>
                    <a:lstStyle/>
                    <a:p>
                      <a:endParaRPr kumimoji="1" lang="ja-JP" altLang="en-US"/>
                    </a:p>
                  </a:txBody>
                  <a:tcPr/>
                </a:tc>
                <a:tc>
                  <a:txBody>
                    <a:bodyPr/>
                    <a:lstStyle/>
                    <a:p>
                      <a:pPr algn="l" fontAlgn="ctr"/>
                      <a:r>
                        <a:rPr lang="zh-TW" altLang="en-US" sz="1000" u="none" strike="noStrike" dirty="0">
                          <a:effectLst/>
                        </a:rPr>
                        <a:t>前払金一括計上伝票</a:t>
                      </a:r>
                      <a:endPar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050152777"/>
                  </a:ext>
                </a:extLst>
              </a:tr>
            </a:tbl>
          </a:graphicData>
        </a:graphic>
      </p:graphicFrame>
      <p:sp>
        <p:nvSpPr>
          <p:cNvPr id="7" name="テキスト プレースホルダー 2"/>
          <p:cNvSpPr txBox="1">
            <a:spLocks/>
          </p:cNvSpPr>
          <p:nvPr/>
        </p:nvSpPr>
        <p:spPr>
          <a:xfrm>
            <a:off x="468480" y="1671650"/>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＜対象帳票＞　　</a:t>
            </a: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Tree>
    <p:extLst>
      <p:ext uri="{BB962C8B-B14F-4D97-AF65-F5344CB8AC3E}">
        <p14:creationId xmlns:p14="http://schemas.microsoft.com/office/powerpoint/2010/main" val="21430709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0" name="図 9"/>
          <p:cNvPicPr>
            <a:picLocks noChangeAspect="1"/>
          </p:cNvPicPr>
          <p:nvPr/>
        </p:nvPicPr>
        <p:blipFill>
          <a:blip r:embed="rId2"/>
          <a:stretch>
            <a:fillRect/>
          </a:stretch>
        </p:blipFill>
        <p:spPr>
          <a:xfrm>
            <a:off x="525899" y="1201667"/>
            <a:ext cx="6930777" cy="3170283"/>
          </a:xfrm>
          <a:prstGeom prst="rect">
            <a:avLst/>
          </a:prstGeom>
          <a:ln>
            <a:solidFill>
              <a:schemeClr val="bg1">
                <a:lumMod val="75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dirty="0" smtClean="0"/>
              <a:t>85</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新会社セットアップ／会計管理マスタ登録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ea typeface="メイリオ" panose="020B0604030504040204" pitchFamily="50" charset="-128"/>
              </a:rPr>
              <a:t>16</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相手先正式名称の帳票出力対応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13" name="正方形/長方形 12"/>
          <p:cNvSpPr/>
          <p:nvPr/>
        </p:nvSpPr>
        <p:spPr>
          <a:xfrm>
            <a:off x="611560" y="3615865"/>
            <a:ext cx="3924436" cy="142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4355976" y="3055494"/>
            <a:ext cx="3870000" cy="398353"/>
          </a:xfrm>
          <a:prstGeom prst="borderCallout2">
            <a:avLst>
              <a:gd name="adj1" fmla="val 47313"/>
              <a:gd name="adj2" fmla="val 91"/>
              <a:gd name="adj3" fmla="val 47316"/>
              <a:gd name="adj4" fmla="val -7682"/>
              <a:gd name="adj5" fmla="val 115016"/>
              <a:gd name="adj6" fmla="val -16791"/>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帳票に出力する名称の種類を指定します</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429548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0" name="図 9"/>
          <p:cNvPicPr>
            <a:picLocks noChangeAspect="1"/>
          </p:cNvPicPr>
          <p:nvPr/>
        </p:nvPicPr>
        <p:blipFill rotWithShape="1">
          <a:blip r:embed="rId2"/>
          <a:srcRect b="8745"/>
          <a:stretch/>
        </p:blipFill>
        <p:spPr>
          <a:xfrm>
            <a:off x="414002" y="1167594"/>
            <a:ext cx="6171429" cy="2715918"/>
          </a:xfrm>
          <a:prstGeom prst="rect">
            <a:avLst/>
          </a:prstGeom>
        </p:spPr>
      </p:pic>
      <p:pic>
        <p:nvPicPr>
          <p:cNvPr id="12" name="図 11"/>
          <p:cNvPicPr>
            <a:picLocks noChangeAspect="1"/>
          </p:cNvPicPr>
          <p:nvPr/>
        </p:nvPicPr>
        <p:blipFill rotWithShape="1">
          <a:blip r:embed="rId3"/>
          <a:srcRect b="7956"/>
          <a:stretch/>
        </p:blipFill>
        <p:spPr>
          <a:xfrm>
            <a:off x="2622095" y="2031690"/>
            <a:ext cx="6161905" cy="2682435"/>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86</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（参考）債務伝票</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ea typeface="メイリオ" panose="020B0604030504040204" pitchFamily="50" charset="-128"/>
              </a:rPr>
              <a:t>16</a:t>
            </a:r>
            <a:r>
              <a:rPr lang="en-US" altLang="ja-JP" sz="1800" dirty="0">
                <a:solidFill>
                  <a:prstClr val="white"/>
                </a:solidFill>
                <a:latin typeface="メイリオ" panose="020B0604030504040204" pitchFamily="50" charset="-128"/>
                <a:ea typeface="メイリオ" panose="020B0604030504040204" pitchFamily="50" charset="-128"/>
              </a:rPr>
              <a:t>.</a:t>
            </a:r>
            <a:r>
              <a:rPr lang="ja-JP" altLang="en-US" sz="1800" dirty="0">
                <a:solidFill>
                  <a:prstClr val="white"/>
                </a:solidFill>
                <a:latin typeface="メイリオ" panose="020B0604030504040204" pitchFamily="50" charset="-128"/>
                <a:ea typeface="メイリオ" panose="020B0604030504040204" pitchFamily="50" charset="-128"/>
              </a:rPr>
              <a:t>相手先正式名称の帳票出力対応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3" name="正方形/長方形 12"/>
          <p:cNvSpPr/>
          <p:nvPr/>
        </p:nvSpPr>
        <p:spPr>
          <a:xfrm>
            <a:off x="1691680" y="1762576"/>
            <a:ext cx="1440160" cy="145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4734000" y="2934516"/>
            <a:ext cx="3870000" cy="398353"/>
          </a:xfrm>
          <a:prstGeom prst="borderCallout2">
            <a:avLst>
              <a:gd name="adj1" fmla="val 47313"/>
              <a:gd name="adj2" fmla="val 91"/>
              <a:gd name="adj3" fmla="val 47316"/>
              <a:gd name="adj4" fmla="val -7682"/>
              <a:gd name="adj5" fmla="val 15283"/>
              <a:gd name="adj6" fmla="val -14184"/>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会計管理マスタの［支払関連相手先名称表示区分］の</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設定値で相手先名称を表示します</a:t>
            </a:r>
            <a:endParaRPr lang="en-US" altLang="ja-JP" sz="1100" dirty="0">
              <a:solidFill>
                <a:schemeClr val="bg1">
                  <a:lumMod val="95000"/>
                </a:schemeClr>
              </a:solidFill>
              <a:latin typeface="+mn-ea"/>
            </a:endParaRPr>
          </a:p>
        </p:txBody>
      </p:sp>
      <p:sp>
        <p:nvSpPr>
          <p:cNvPr id="14" name="正方形/長方形 13"/>
          <p:cNvSpPr/>
          <p:nvPr/>
        </p:nvSpPr>
        <p:spPr>
          <a:xfrm>
            <a:off x="3887924" y="2638180"/>
            <a:ext cx="1440160" cy="145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9046083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87</a:t>
            </a:fld>
            <a:endParaRPr kumimoji="1" lang="ja-JP" altLang="en-US" dirty="0"/>
          </a:p>
        </p:txBody>
      </p:sp>
      <p:sp>
        <p:nvSpPr>
          <p:cNvPr id="3" name="テキスト プレースホルダー 2"/>
          <p:cNvSpPr>
            <a:spLocks noGrp="1"/>
          </p:cNvSpPr>
          <p:nvPr>
            <p:ph type="body" sz="quarter" idx="14"/>
          </p:nvPr>
        </p:nvSpPr>
        <p:spPr>
          <a:xfrm>
            <a:off x="360000" y="879562"/>
            <a:ext cx="8424000" cy="154817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押印欄を出力している帳票について、押印欄に承認者と承認日を出力するよう対応しました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ワークフロールート上の完了した承認ポイントと、最終承認者を確認することができます</a:t>
            </a:r>
            <a:endParaRPr lang="en-US" altLang="ja-JP" dirty="0">
              <a:solidFill>
                <a:prstClr val="black"/>
              </a:solidFill>
            </a:endParaRPr>
          </a:p>
          <a:p>
            <a:pPr lvl="0">
              <a:lnSpc>
                <a:spcPts val="1900"/>
              </a:lnSpc>
              <a:buClr>
                <a:srgbClr val="F9BE00"/>
              </a:buClr>
            </a:pPr>
            <a:r>
              <a:rPr lang="ja-JP" altLang="en-US" dirty="0">
                <a:solidFill>
                  <a:prstClr val="black"/>
                </a:solidFill>
              </a:rPr>
              <a:t>　また、本テーマを対応するにあたり、押印欄を統一しました</a:t>
            </a:r>
            <a:endParaRPr lang="en-US" altLang="ja-JP" dirty="0">
              <a:solidFill>
                <a:prstClr val="black"/>
              </a:solidFill>
            </a:endParaRPr>
          </a:p>
          <a:p>
            <a:pPr lvl="0">
              <a:lnSpc>
                <a:spcPts val="1900"/>
              </a:lnSpc>
              <a:buClr>
                <a:srgbClr val="F9BE00"/>
              </a:buClr>
            </a:pPr>
            <a:r>
              <a:rPr lang="ja-JP" altLang="en-US" dirty="0">
                <a:solidFill>
                  <a:prstClr val="black"/>
                </a:solidFill>
              </a:rPr>
              <a:t>　　</a:t>
            </a: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pic>
        <p:nvPicPr>
          <p:cNvPr id="8" name="図 7"/>
          <p:cNvPicPr>
            <a:picLocks noChangeAspect="1"/>
          </p:cNvPicPr>
          <p:nvPr/>
        </p:nvPicPr>
        <p:blipFill>
          <a:blip r:embed="rId2"/>
          <a:stretch>
            <a:fillRect/>
          </a:stretch>
        </p:blipFill>
        <p:spPr>
          <a:xfrm>
            <a:off x="683568" y="3472531"/>
            <a:ext cx="5791952" cy="900100"/>
          </a:xfrm>
          <a:prstGeom prst="rect">
            <a:avLst/>
          </a:prstGeom>
          <a:ln>
            <a:solidFill>
              <a:schemeClr val="bg1">
                <a:lumMod val="50000"/>
              </a:schemeClr>
            </a:solidFill>
          </a:ln>
        </p:spPr>
      </p:pic>
      <p:pic>
        <p:nvPicPr>
          <p:cNvPr id="6" name="図 5"/>
          <p:cNvPicPr>
            <a:picLocks noChangeAspect="1"/>
          </p:cNvPicPr>
          <p:nvPr/>
        </p:nvPicPr>
        <p:blipFill>
          <a:blip r:embed="rId3"/>
          <a:stretch>
            <a:fillRect/>
          </a:stretch>
        </p:blipFill>
        <p:spPr>
          <a:xfrm>
            <a:off x="688260" y="2011271"/>
            <a:ext cx="5791952" cy="916553"/>
          </a:xfrm>
          <a:prstGeom prst="rect">
            <a:avLst/>
          </a:prstGeom>
          <a:ln>
            <a:solidFill>
              <a:schemeClr val="bg1">
                <a:lumMod val="50000"/>
              </a:schemeClr>
            </a:solidFill>
          </a:ln>
        </p:spPr>
      </p:pic>
      <p:sp>
        <p:nvSpPr>
          <p:cNvPr id="10" name="線吹き出し 2 (枠付き) 9"/>
          <p:cNvSpPr/>
          <p:nvPr/>
        </p:nvSpPr>
        <p:spPr>
          <a:xfrm>
            <a:off x="4391532" y="4398439"/>
            <a:ext cx="4212468" cy="395363"/>
          </a:xfrm>
          <a:prstGeom prst="borderCallout2">
            <a:avLst>
              <a:gd name="adj1" fmla="val 47313"/>
              <a:gd name="adj2" fmla="val 91"/>
              <a:gd name="adj3" fmla="val 47316"/>
              <a:gd name="adj4" fmla="val -7682"/>
              <a:gd name="adj5" fmla="val 2434"/>
              <a:gd name="adj6" fmla="val -13732"/>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会計管理マスタの［押印欄出力設定］を「押印欄のみ」とした場合は、</a:t>
            </a:r>
            <a:r>
              <a:rPr lang="en-US" altLang="ja-JP" sz="1100" dirty="0">
                <a:solidFill>
                  <a:schemeClr val="bg1">
                    <a:lumMod val="95000"/>
                  </a:schemeClr>
                </a:solidFill>
                <a:latin typeface="+mn-ea"/>
              </a:rPr>
              <a:t>2020-08-01</a:t>
            </a:r>
            <a:r>
              <a:rPr lang="ja-JP" altLang="en-US" sz="1100" dirty="0">
                <a:solidFill>
                  <a:schemeClr val="bg1">
                    <a:lumMod val="95000"/>
                  </a:schemeClr>
                </a:solidFill>
                <a:latin typeface="+mn-ea"/>
              </a:rPr>
              <a:t>版（</a:t>
            </a:r>
            <a:r>
              <a:rPr lang="en-US" altLang="ja-JP" sz="1100" dirty="0">
                <a:solidFill>
                  <a:schemeClr val="bg1">
                    <a:lumMod val="95000"/>
                  </a:schemeClr>
                </a:solidFill>
                <a:latin typeface="+mn-ea"/>
              </a:rPr>
              <a:t>V2.3.0</a:t>
            </a:r>
            <a:r>
              <a:rPr lang="ja-JP" altLang="en-US" sz="1100" dirty="0">
                <a:solidFill>
                  <a:schemeClr val="bg1">
                    <a:lumMod val="95000"/>
                  </a:schemeClr>
                </a:solidFill>
                <a:latin typeface="+mn-ea"/>
              </a:rPr>
              <a:t>）と同じ押印欄を出力</a:t>
            </a:r>
            <a:endParaRPr lang="en-US" altLang="ja-JP" sz="1100" dirty="0">
              <a:solidFill>
                <a:schemeClr val="bg1">
                  <a:lumMod val="95000"/>
                </a:schemeClr>
              </a:solidFill>
              <a:latin typeface="+mn-ea"/>
            </a:endParaRPr>
          </a:p>
        </p:txBody>
      </p:sp>
      <p:sp>
        <p:nvSpPr>
          <p:cNvPr id="12" name="正方形/長方形 11"/>
          <p:cNvSpPr/>
          <p:nvPr/>
        </p:nvSpPr>
        <p:spPr>
          <a:xfrm>
            <a:off x="3913737" y="2351760"/>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正方形/長方形 12"/>
          <p:cNvSpPr/>
          <p:nvPr/>
        </p:nvSpPr>
        <p:spPr>
          <a:xfrm>
            <a:off x="3684600" y="3774258"/>
            <a:ext cx="2720750"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1" name="線吹き出し 2 (枠付き) 10"/>
          <p:cNvSpPr/>
          <p:nvPr/>
        </p:nvSpPr>
        <p:spPr>
          <a:xfrm>
            <a:off x="4391980" y="3004479"/>
            <a:ext cx="4212468" cy="395363"/>
          </a:xfrm>
          <a:prstGeom prst="borderCallout2">
            <a:avLst>
              <a:gd name="adj1" fmla="val 47313"/>
              <a:gd name="adj2" fmla="val 91"/>
              <a:gd name="adj3" fmla="val 47316"/>
              <a:gd name="adj4" fmla="val -7682"/>
              <a:gd name="adj5" fmla="val -7203"/>
              <a:gd name="adj6" fmla="val -14184"/>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会計管理マスタの［押印欄出力設定］を</a:t>
            </a:r>
            <a:endParaRPr lang="en-US" altLang="ja-JP" sz="1100" dirty="0">
              <a:solidFill>
                <a:schemeClr val="bg1">
                  <a:lumMod val="95000"/>
                </a:schemeClr>
              </a:solidFill>
              <a:latin typeface="+mn-ea"/>
            </a:endParaRPr>
          </a:p>
          <a:p>
            <a:r>
              <a:rPr lang="ja-JP" altLang="en-US" sz="1100" dirty="0">
                <a:solidFill>
                  <a:schemeClr val="bg1">
                    <a:lumMod val="95000"/>
                  </a:schemeClr>
                </a:solidFill>
                <a:latin typeface="+mn-ea"/>
              </a:rPr>
              <a:t>「ワークフロー承認情報」とした場合は統一した押印欄を出力</a:t>
            </a:r>
            <a:endParaRPr lang="en-US" altLang="ja-JP" sz="1100" dirty="0">
              <a:solidFill>
                <a:schemeClr val="bg1">
                  <a:lumMod val="95000"/>
                </a:schemeClr>
              </a:solidFill>
              <a:latin typeface="+mn-ea"/>
            </a:endParaRPr>
          </a:p>
        </p:txBody>
      </p:sp>
      <p:pic>
        <p:nvPicPr>
          <p:cNvPr id="7" name="図 6" descr="アイコン&#10;&#10;説明は自動で生成されたものです">
            <a:extLst>
              <a:ext uri="{FF2B5EF4-FFF2-40B4-BE49-F238E27FC236}">
                <a16:creationId xmlns:a16="http://schemas.microsoft.com/office/drawing/2014/main" id="{46A27C74-2822-4C1A-90EE-E7BB272A170D}"/>
              </a:ext>
            </a:extLst>
          </p:cNvPr>
          <p:cNvPicPr>
            <a:picLocks noChangeAspect="1"/>
          </p:cNvPicPr>
          <p:nvPr/>
        </p:nvPicPr>
        <p:blipFill>
          <a:blip r:embed="rId4"/>
          <a:stretch>
            <a:fillRect/>
          </a:stretch>
        </p:blipFill>
        <p:spPr>
          <a:xfrm>
            <a:off x="5433732" y="89368"/>
            <a:ext cx="865095" cy="513790"/>
          </a:xfrm>
          <a:prstGeom prst="rect">
            <a:avLst/>
          </a:prstGeom>
        </p:spPr>
      </p:pic>
      <p:sp>
        <p:nvSpPr>
          <p:cNvPr id="9" name="テキスト ボックス 8">
            <a:extLst>
              <a:ext uri="{FF2B5EF4-FFF2-40B4-BE49-F238E27FC236}">
                <a16:creationId xmlns:a16="http://schemas.microsoft.com/office/drawing/2014/main" id="{266A89ED-2BBD-4DBC-80FF-A8D91B190F75}"/>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40311337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88</a:t>
            </a:fld>
            <a:endParaRPr kumimoji="1" lang="ja-JP" altLang="en-US" dirty="0"/>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dirty="0"/>
              <a:t>©</a:t>
            </a:r>
            <a:r>
              <a:rPr lang="en-US" altLang="ja-JP" dirty="0" err="1"/>
              <a:t>SuperStream</a:t>
            </a:r>
            <a:r>
              <a:rPr lang="en-US" altLang="ja-JP" dirty="0"/>
              <a:t> Inc. All rights reserved.</a:t>
            </a:r>
            <a:endParaRPr lang="ja-JP" altLang="en-US" dirty="0"/>
          </a:p>
        </p:txBody>
      </p:sp>
      <p:sp>
        <p:nvSpPr>
          <p:cNvPr id="7" name="テキスト プレースホルダー 2"/>
          <p:cNvSpPr txBox="1">
            <a:spLocks/>
          </p:cNvSpPr>
          <p:nvPr/>
        </p:nvSpPr>
        <p:spPr>
          <a:xfrm>
            <a:off x="468480" y="951570"/>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＜対象帳票＞　　</a:t>
            </a: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9" name="表 8"/>
          <p:cNvGraphicFramePr>
            <a:graphicFrameLocks noGrp="1"/>
          </p:cNvGraphicFramePr>
          <p:nvPr/>
        </p:nvGraphicFramePr>
        <p:xfrm>
          <a:off x="611557" y="1164378"/>
          <a:ext cx="5904657" cy="3374720"/>
        </p:xfrm>
        <a:graphic>
          <a:graphicData uri="http://schemas.openxmlformats.org/drawingml/2006/table">
            <a:tbl>
              <a:tblPr firstRow="1" bandRow="1">
                <a:tableStyleId>{21E4AEA4-8DFA-4A89-87EB-49C32662AFE0}</a:tableStyleId>
              </a:tblPr>
              <a:tblGrid>
                <a:gridCol w="865014">
                  <a:extLst>
                    <a:ext uri="{9D8B030D-6E8A-4147-A177-3AD203B41FA5}">
                      <a16:colId xmlns:a16="http://schemas.microsoft.com/office/drawing/2014/main" val="2895867011"/>
                    </a:ext>
                  </a:extLst>
                </a:gridCol>
                <a:gridCol w="1641033">
                  <a:extLst>
                    <a:ext uri="{9D8B030D-6E8A-4147-A177-3AD203B41FA5}">
                      <a16:colId xmlns:a16="http://schemas.microsoft.com/office/drawing/2014/main" val="4142299344"/>
                    </a:ext>
                  </a:extLst>
                </a:gridCol>
                <a:gridCol w="3398610">
                  <a:extLst>
                    <a:ext uri="{9D8B030D-6E8A-4147-A177-3AD203B41FA5}">
                      <a16:colId xmlns:a16="http://schemas.microsoft.com/office/drawing/2014/main" val="2207137855"/>
                    </a:ext>
                  </a:extLst>
                </a:gridCol>
              </a:tblGrid>
              <a:tr h="1922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latin typeface="+mn-ea"/>
                          <a:ea typeface="+mn-ea"/>
                        </a:rPr>
                        <a:t>機能</a:t>
                      </a:r>
                      <a:r>
                        <a:rPr lang="en-US" altLang="ja-JP" sz="1000" u="none" strike="noStrike" dirty="0">
                          <a:effectLst/>
                          <a:latin typeface="+mn-ea"/>
                          <a:ea typeface="+mn-ea"/>
                        </a:rPr>
                        <a:t>ID</a:t>
                      </a:r>
                      <a:endParaRPr lang="ja-JP" altLang="en-US" sz="1000" b="0" i="0" u="none" strike="noStrike" dirty="0">
                        <a:solidFill>
                          <a:srgbClr val="000000"/>
                        </a:solidFill>
                        <a:effectLst/>
                        <a:latin typeface="+mn-ea"/>
                        <a:ea typeface="+mn-ea"/>
                      </a:endParaRPr>
                    </a:p>
                  </a:txBody>
                  <a:tcPr marL="6397" marR="6397" marT="6397" marB="0" anchor="ctr"/>
                </a:tc>
                <a:tc>
                  <a:txBody>
                    <a:bodyPr/>
                    <a:lstStyle/>
                    <a:p>
                      <a:pPr algn="l" fontAlgn="ctr"/>
                      <a:r>
                        <a:rPr lang="ja-JP" altLang="en-US" sz="1000" u="none" strike="noStrike" dirty="0">
                          <a:effectLst/>
                          <a:latin typeface="+mn-ea"/>
                          <a:ea typeface="+mn-ea"/>
                        </a:rPr>
                        <a:t>出力画面</a:t>
                      </a:r>
                      <a:endParaRPr lang="ja-JP" altLang="en-US" sz="1000" b="0" i="0" u="none" strike="noStrike" dirty="0">
                        <a:solidFill>
                          <a:srgbClr val="000000"/>
                        </a:solidFill>
                        <a:effectLst/>
                        <a:latin typeface="+mn-ea"/>
                        <a:ea typeface="+mn-ea"/>
                      </a:endParaRPr>
                    </a:p>
                  </a:txBody>
                  <a:tcPr marL="6397" marR="6397" marT="6397" marB="0" anchor="ctr"/>
                </a:tc>
                <a:tc>
                  <a:txBody>
                    <a:bodyPr/>
                    <a:lstStyle/>
                    <a:p>
                      <a:pPr algn="l" fontAlgn="ctr"/>
                      <a:r>
                        <a:rPr lang="ja-JP" altLang="en-US" sz="1000" u="none" strike="noStrike" dirty="0">
                          <a:effectLst/>
                          <a:latin typeface="+mn-ea"/>
                          <a:ea typeface="+mn-ea"/>
                        </a:rPr>
                        <a:t>帳票</a:t>
                      </a:r>
                      <a:endParaRPr lang="ja-JP" altLang="en-US" sz="1000" b="0" i="0" u="none" strike="noStrike" dirty="0">
                        <a:solidFill>
                          <a:srgbClr val="000000"/>
                        </a:solidFill>
                        <a:effectLst/>
                        <a:latin typeface="+mn-ea"/>
                        <a:ea typeface="+mn-ea"/>
                      </a:endParaRPr>
                    </a:p>
                  </a:txBody>
                  <a:tcPr marL="6397" marR="6397" marT="6397" marB="0" anchor="ctr"/>
                </a:tc>
                <a:extLst>
                  <a:ext uri="{0D108BD9-81ED-4DB2-BD59-A6C34878D82A}">
                    <a16:rowId xmlns:a16="http://schemas.microsoft.com/office/drawing/2014/main" val="788731035"/>
                  </a:ext>
                </a:extLst>
              </a:tr>
              <a:tr h="176802">
                <a:tc rowSpan="14">
                  <a:txBody>
                    <a:bodyPr/>
                    <a:lstStyle/>
                    <a:p>
                      <a:pPr algn="l" fontAlgn="t"/>
                      <a:r>
                        <a:rPr lang="en-US" altLang="ja-JP" sz="1000" b="0" i="0" u="none" strike="noStrike" dirty="0">
                          <a:solidFill>
                            <a:srgbClr val="000000"/>
                          </a:solidFill>
                          <a:effectLst/>
                          <a:latin typeface="+mn-ea"/>
                          <a:ea typeface="+mn-ea"/>
                        </a:rPr>
                        <a:t>ACP08000</a:t>
                      </a:r>
                      <a:endParaRPr lang="en-US" altLang="ja-JP" sz="1000" b="0" i="0" u="none" strike="noStrike" dirty="0">
                        <a:solidFill>
                          <a:srgbClr val="000000"/>
                        </a:solidFill>
                        <a:effectLst/>
                        <a:latin typeface="+mn-lt"/>
                        <a:ea typeface="+mn-ea"/>
                      </a:endParaRPr>
                    </a:p>
                    <a:p>
                      <a:pPr algn="l" fontAlgn="t"/>
                      <a:r>
                        <a:rPr lang="en-US" altLang="ja-JP" sz="1000" b="0" i="0" u="none" strike="noStrike" dirty="0">
                          <a:solidFill>
                            <a:srgbClr val="000000"/>
                          </a:solidFill>
                          <a:effectLst/>
                          <a:latin typeface="+mn-lt"/>
                          <a:ea typeface="+mn-ea"/>
                        </a:rPr>
                        <a:t>ACA00100</a:t>
                      </a:r>
                      <a:endParaRPr lang="ja-JP" altLang="en-US" sz="1000" b="0" i="0" u="none" strike="noStrike" dirty="0">
                        <a:solidFill>
                          <a:srgbClr val="000000"/>
                        </a:solidFill>
                        <a:effectLst/>
                        <a:latin typeface="+mn-ea"/>
                        <a:ea typeface="+mn-ea"/>
                      </a:endParaRPr>
                    </a:p>
                  </a:txBody>
                  <a:tcPr marL="6397" marR="6397" marT="6397" marB="0"/>
                </a:tc>
                <a:tc rowSpan="14">
                  <a:txBody>
                    <a:bodyPr/>
                    <a:lstStyle/>
                    <a:p>
                      <a:pPr algn="l" fontAlgn="t"/>
                      <a:r>
                        <a:rPr lang="ja-JP" altLang="en-US" sz="1000" u="none" strike="noStrike" dirty="0">
                          <a:effectLst/>
                        </a:rPr>
                        <a:t>伝票チェックリスト</a:t>
                      </a:r>
                      <a:endParaRPr lang="en-US" altLang="ja-JP" sz="1000" u="none" strike="noStrike" dirty="0">
                        <a:effectLst/>
                      </a:endParaRPr>
                    </a:p>
                    <a:p>
                      <a:pPr algn="l" fontAlgn="t"/>
                      <a:r>
                        <a:rPr lang="ja-JP" altLang="en-US" sz="1000" u="none" strike="noStrike" dirty="0">
                          <a:effectLst/>
                        </a:rPr>
                        <a:t>ワークフロー承認</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tc>
                <a:tc>
                  <a:txBody>
                    <a:bodyPr/>
                    <a:lstStyle/>
                    <a:p>
                      <a:pPr algn="l" fontAlgn="ctr"/>
                      <a:r>
                        <a:rPr lang="ja-JP" altLang="en-US" sz="1000" u="none" strike="noStrike" dirty="0">
                          <a:effectLst/>
                        </a:rPr>
                        <a:t>仕訳チェックリスト（伝票形式）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928410257"/>
                  </a:ext>
                </a:extLst>
              </a:tr>
              <a:tr h="176802">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債務チェックリスト（伝票形式）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932807069"/>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債権チェックリスト（伝票形式）</a:t>
                      </a:r>
                      <a:endParaRPr lang="ja-JP" altLang="en-US" sz="1000" b="0" i="0" u="none" strike="noStrike" dirty="0">
                        <a:solidFill>
                          <a:srgbClr val="000000"/>
                        </a:solidFill>
                        <a:effectLst/>
                        <a:latin typeface="+mn-lt"/>
                        <a:ea typeface="ＭＳ ゴシック" panose="020B0609070205080204" pitchFamily="49" charset="-128"/>
                      </a:endParaRPr>
                    </a:p>
                  </a:txBody>
                  <a:tcPr marL="6397" marR="6397" marT="6397" marB="0" anchor="ctr"/>
                </a:tc>
                <a:extLst>
                  <a:ext uri="{0D108BD9-81ED-4DB2-BD59-A6C34878D82A}">
                    <a16:rowId xmlns:a16="http://schemas.microsoft.com/office/drawing/2014/main" val="216833331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入金チェックリスト（伝票形式）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546482693"/>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消込伝票チェックリスト（伝票形式）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43871826"/>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相殺チェックリスト（伝票形式）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176658748"/>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不良債権チェックリスト（伝票形式）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496506788"/>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本支店仕訳チェックリスト（伝票形式）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343442708"/>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前払金一括計上チェックリスト（伝票形式）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050247834"/>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債務計上チェックリスト（伝票形式）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74007971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債権計上チェックリスト（伝票形式）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316867842"/>
                  </a:ext>
                </a:extLst>
              </a:tr>
              <a:tr h="176802">
                <a:tc vMerge="1">
                  <a:txBody>
                    <a:bodyPr/>
                    <a:lstStyle/>
                    <a:p>
                      <a:endParaRPr kumimoji="1" lang="ja-JP" altLang="en-US"/>
                    </a:p>
                  </a:txBody>
                  <a:tcPr/>
                </a:tc>
                <a:tc vMerge="1">
                  <a:txBody>
                    <a:bodyPr/>
                    <a:lstStyle/>
                    <a:p>
                      <a:endParaRPr kumimoji="1" lang="ja-JP" altLang="en-US"/>
                    </a:p>
                  </a:txBody>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rPr>
                        <a:t>経費・仮払精算チェックリスト</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169194575"/>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仮払申請チェックリスト（チェックリスト形式）</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867305362"/>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経費精算チェックリスト（チェックリスト形式）</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698733510"/>
                  </a:ext>
                </a:extLst>
              </a:tr>
              <a:tr h="176802">
                <a:tc rowSpan="4">
                  <a:txBody>
                    <a:bodyPr/>
                    <a:lstStyle/>
                    <a:p>
                      <a:pPr algn="l" fontAlgn="t"/>
                      <a:r>
                        <a:rPr lang="en-US" altLang="ja-JP" sz="1000" b="0" i="0" u="none" strike="noStrike" dirty="0">
                          <a:solidFill>
                            <a:srgbClr val="000000"/>
                          </a:solidFill>
                          <a:effectLst/>
                          <a:latin typeface="+mn-ea"/>
                          <a:ea typeface="+mn-ea"/>
                        </a:rPr>
                        <a:t>APR00200</a:t>
                      </a:r>
                      <a:endParaRPr lang="ja-JP" altLang="en-US" sz="1000" b="0" i="0" u="none" strike="noStrike" dirty="0">
                        <a:solidFill>
                          <a:srgbClr val="000000"/>
                        </a:solidFill>
                        <a:effectLst/>
                        <a:latin typeface="+mn-ea"/>
                        <a:ea typeface="+mn-ea"/>
                      </a:endParaRPr>
                    </a:p>
                  </a:txBody>
                  <a:tcPr marL="6397" marR="6397" marT="6397" marB="0"/>
                </a:tc>
                <a:tc rowSpan="4">
                  <a:txBody>
                    <a:bodyPr/>
                    <a:lstStyle/>
                    <a:p>
                      <a:pPr algn="l" fontAlgn="t"/>
                      <a:r>
                        <a:rPr lang="ja-JP" altLang="en-US" sz="1000" u="none" strike="noStrike" dirty="0">
                          <a:effectLst/>
                        </a:rPr>
                        <a:t>支払管理伝票照会</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tc>
                <a:tc>
                  <a:txBody>
                    <a:bodyPr/>
                    <a:lstStyle/>
                    <a:p>
                      <a:pPr algn="l" fontAlgn="ctr"/>
                      <a:r>
                        <a:rPr lang="ja-JP" altLang="en-US" sz="1000" u="none" strike="noStrike" dirty="0">
                          <a:effectLst/>
                        </a:rPr>
                        <a:t>支払管理伝票検索リスト（支払伝票）</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15760642"/>
                  </a:ext>
                </a:extLst>
              </a:tr>
              <a:tr h="176802">
                <a:tc vMerge="1">
                  <a:txBody>
                    <a:bodyPr/>
                    <a:lstStyle/>
                    <a:p>
                      <a:pPr algn="l" fontAlgn="t"/>
                      <a:endParaRPr lang="ja-JP" altLang="en-US" sz="1000" b="0" i="0" u="none" strike="noStrike" dirty="0">
                        <a:solidFill>
                          <a:srgbClr val="000000"/>
                        </a:solidFill>
                        <a:effectLst/>
                        <a:latin typeface="+mn-ea"/>
                        <a:ea typeface="+mn-ea"/>
                      </a:endParaRPr>
                    </a:p>
                  </a:txBody>
                  <a:tcPr marL="6397" marR="6397" marT="6397" marB="0"/>
                </a:tc>
                <a:tc vMerge="1">
                  <a:txBody>
                    <a:bodyPr/>
                    <a:lstStyle/>
                    <a:p>
                      <a:pPr algn="l" fontAlgn="t"/>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tc>
                <a:tc>
                  <a:txBody>
                    <a:bodyPr/>
                    <a:lstStyle/>
                    <a:p>
                      <a:pPr algn="l" fontAlgn="ctr"/>
                      <a:r>
                        <a:rPr lang="ja-JP" altLang="en-US" sz="1000" u="none" strike="noStrike" dirty="0">
                          <a:effectLst/>
                        </a:rPr>
                        <a:t>支払管理伝票検索リスト（仮払伝票）</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729207065"/>
                  </a:ext>
                </a:extLst>
              </a:tr>
              <a:tr h="176802">
                <a:tc vMerge="1">
                  <a:txBody>
                    <a:bodyPr/>
                    <a:lstStyle/>
                    <a:p>
                      <a:pPr algn="l" fontAlgn="t"/>
                      <a:endParaRPr lang="ja-JP" altLang="en-US" sz="1000" b="0" i="0" u="none" strike="noStrike" dirty="0">
                        <a:solidFill>
                          <a:srgbClr val="000000"/>
                        </a:solidFill>
                        <a:effectLst/>
                        <a:latin typeface="+mn-ea"/>
                        <a:ea typeface="+mn-ea"/>
                      </a:endParaRPr>
                    </a:p>
                  </a:txBody>
                  <a:tcPr marL="6397" marR="6397" marT="6397" marB="0"/>
                </a:tc>
                <a:tc vMerge="1">
                  <a:txBody>
                    <a:bodyPr/>
                    <a:lstStyle/>
                    <a:p>
                      <a:pPr algn="l" fontAlgn="t"/>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tc>
                <a:tc>
                  <a:txBody>
                    <a:bodyPr/>
                    <a:lstStyle/>
                    <a:p>
                      <a:pPr algn="l" fontAlgn="ctr"/>
                      <a:r>
                        <a:rPr lang="ja-JP" altLang="en-US" sz="1000" u="none" strike="noStrike" dirty="0">
                          <a:effectLst/>
                        </a:rPr>
                        <a:t>支払管理伝票検索リスト（経費精算伝票）</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208127015"/>
                  </a:ext>
                </a:extLst>
              </a:tr>
              <a:tr h="176802">
                <a:tc vMerge="1">
                  <a:txBody>
                    <a:bodyPr/>
                    <a:lstStyle/>
                    <a:p>
                      <a:pPr algn="l" fontAlgn="t"/>
                      <a:endParaRPr lang="ja-JP" altLang="en-US" sz="1000" b="0" i="0" u="none" strike="noStrike" dirty="0">
                        <a:solidFill>
                          <a:srgbClr val="000000"/>
                        </a:solidFill>
                        <a:effectLst/>
                        <a:latin typeface="+mn-ea"/>
                        <a:ea typeface="+mn-ea"/>
                      </a:endParaRPr>
                    </a:p>
                  </a:txBody>
                  <a:tcPr marL="6397" marR="6397" marT="6397" marB="0"/>
                </a:tc>
                <a:tc vMerge="1">
                  <a:txBody>
                    <a:bodyPr/>
                    <a:lstStyle/>
                    <a:p>
                      <a:pPr algn="l" fontAlgn="t"/>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tc>
                <a:tc>
                  <a:txBody>
                    <a:bodyPr/>
                    <a:lstStyle/>
                    <a:p>
                      <a:pPr algn="l" fontAlgn="ctr"/>
                      <a:r>
                        <a:rPr lang="ja-JP" altLang="en-US" sz="1000" u="none" strike="noStrike" dirty="0">
                          <a:effectLst/>
                        </a:rPr>
                        <a:t>支払管理伝票検索リスト（債務計上伝票）</a:t>
                      </a:r>
                      <a:endParaRPr lang="ja-JP"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4047555184"/>
                  </a:ext>
                </a:extLst>
              </a:tr>
            </a:tbl>
          </a:graphicData>
        </a:graphic>
      </p:graphicFrame>
      <p:sp>
        <p:nvSpPr>
          <p:cNvPr id="6" name="テキスト プレースホルダー 5"/>
          <p:cNvSpPr>
            <a:spLocks noGrp="1"/>
          </p:cNvSpPr>
          <p:nvPr>
            <p:ph type="body" sz="quarter" idx="14"/>
          </p:nvPr>
        </p:nvSpPr>
        <p:spPr/>
        <p:txBody>
          <a:bodyPr/>
          <a:lstStyle/>
          <a:p>
            <a:r>
              <a:rPr kumimoji="1" lang="ja-JP" altLang="en-US" dirty="0"/>
              <a:t>　</a:t>
            </a:r>
          </a:p>
        </p:txBody>
      </p:sp>
      <p:pic>
        <p:nvPicPr>
          <p:cNvPr id="3" name="図 6" descr="アイコン&#10;&#10;説明は自動で生成されたものです">
            <a:extLst>
              <a:ext uri="{FF2B5EF4-FFF2-40B4-BE49-F238E27FC236}">
                <a16:creationId xmlns:a16="http://schemas.microsoft.com/office/drawing/2014/main" id="{6CA238C7-F527-4B0C-ACC0-E8BE65D388E7}"/>
              </a:ext>
            </a:extLst>
          </p:cNvPr>
          <p:cNvPicPr>
            <a:picLocks noChangeAspect="1"/>
          </p:cNvPicPr>
          <p:nvPr/>
        </p:nvPicPr>
        <p:blipFill>
          <a:blip r:embed="rId2"/>
          <a:stretch>
            <a:fillRect/>
          </a:stretch>
        </p:blipFill>
        <p:spPr>
          <a:xfrm>
            <a:off x="5433732" y="89368"/>
            <a:ext cx="865095" cy="513790"/>
          </a:xfrm>
          <a:prstGeom prst="rect">
            <a:avLst/>
          </a:prstGeom>
        </p:spPr>
      </p:pic>
      <p:sp>
        <p:nvSpPr>
          <p:cNvPr id="11" name="テキスト ボックス 10">
            <a:extLst>
              <a:ext uri="{FF2B5EF4-FFF2-40B4-BE49-F238E27FC236}">
                <a16:creationId xmlns:a16="http://schemas.microsoft.com/office/drawing/2014/main" id="{191F4896-D1F1-42A0-B859-3958D7AC3184}"/>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1420160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89</a:t>
            </a:fld>
            <a:endParaRPr kumimoji="1" lang="ja-JP" altLang="en-US" dirty="0"/>
          </a:p>
        </p:txBody>
      </p:sp>
      <p:sp>
        <p:nvSpPr>
          <p:cNvPr id="3" name="テキスト プレースホルダー 2"/>
          <p:cNvSpPr>
            <a:spLocks noGrp="1"/>
          </p:cNvSpPr>
          <p:nvPr>
            <p:ph type="body" sz="quarter" idx="14"/>
          </p:nvPr>
        </p:nvSpPr>
        <p:spPr>
          <a:xfrm>
            <a:off x="360000" y="879562"/>
            <a:ext cx="8424000" cy="1548172"/>
          </a:xfrm>
        </p:spPr>
        <p:txBody>
          <a:bodyPr/>
          <a:lstStyle/>
          <a:p>
            <a:pPr lvl="0">
              <a:lnSpc>
                <a:spcPts val="1900"/>
              </a:lnSpc>
              <a:buClr>
                <a:srgbClr val="F9BE00"/>
              </a:buClr>
            </a:pPr>
            <a:r>
              <a:rPr lang="ja-JP" altLang="en-US" dirty="0">
                <a:solidFill>
                  <a:prstClr val="black"/>
                </a:solidFill>
              </a:rPr>
              <a:t>　</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7" name="テキスト プレースホルダー 2"/>
          <p:cNvSpPr txBox="1">
            <a:spLocks/>
          </p:cNvSpPr>
          <p:nvPr/>
        </p:nvSpPr>
        <p:spPr>
          <a:xfrm>
            <a:off x="468480" y="843558"/>
            <a:ext cx="8424000" cy="4138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＜対象帳票（続き）＞　　</a:t>
            </a: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graphicFrame>
        <p:nvGraphicFramePr>
          <p:cNvPr id="8" name="表 7"/>
          <p:cNvGraphicFramePr>
            <a:graphicFrameLocks noGrp="1"/>
          </p:cNvGraphicFramePr>
          <p:nvPr>
            <p:extLst>
              <p:ext uri="{D42A27DB-BD31-4B8C-83A1-F6EECF244321}">
                <p14:modId xmlns:p14="http://schemas.microsoft.com/office/powerpoint/2010/main" val="4130433860"/>
              </p:ext>
            </p:extLst>
          </p:nvPr>
        </p:nvGraphicFramePr>
        <p:xfrm>
          <a:off x="611556" y="1059582"/>
          <a:ext cx="5904659" cy="2844314"/>
        </p:xfrm>
        <a:graphic>
          <a:graphicData uri="http://schemas.openxmlformats.org/drawingml/2006/table">
            <a:tbl>
              <a:tblPr firstRow="1" bandRow="1">
                <a:tableStyleId>{21E4AEA4-8DFA-4A89-87EB-49C32662AFE0}</a:tableStyleId>
              </a:tblPr>
              <a:tblGrid>
                <a:gridCol w="865016">
                  <a:extLst>
                    <a:ext uri="{9D8B030D-6E8A-4147-A177-3AD203B41FA5}">
                      <a16:colId xmlns:a16="http://schemas.microsoft.com/office/drawing/2014/main" val="2895867011"/>
                    </a:ext>
                  </a:extLst>
                </a:gridCol>
                <a:gridCol w="1654808">
                  <a:extLst>
                    <a:ext uri="{9D8B030D-6E8A-4147-A177-3AD203B41FA5}">
                      <a16:colId xmlns:a16="http://schemas.microsoft.com/office/drawing/2014/main" val="4142299344"/>
                    </a:ext>
                  </a:extLst>
                </a:gridCol>
                <a:gridCol w="3384835">
                  <a:extLst>
                    <a:ext uri="{9D8B030D-6E8A-4147-A177-3AD203B41FA5}">
                      <a16:colId xmlns:a16="http://schemas.microsoft.com/office/drawing/2014/main" val="2207137855"/>
                    </a:ext>
                  </a:extLst>
                </a:gridCol>
              </a:tblGrid>
              <a:tr h="19228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u="none" strike="noStrike" dirty="0">
                          <a:effectLst/>
                          <a:latin typeface="+mn-ea"/>
                          <a:ea typeface="+mn-ea"/>
                        </a:rPr>
                        <a:t>機能</a:t>
                      </a:r>
                      <a:r>
                        <a:rPr lang="en-US" altLang="ja-JP" sz="1000" u="none" strike="noStrike" dirty="0">
                          <a:effectLst/>
                          <a:latin typeface="+mn-ea"/>
                          <a:ea typeface="+mn-ea"/>
                        </a:rPr>
                        <a:t>ID</a:t>
                      </a:r>
                      <a:endParaRPr lang="ja-JP" altLang="en-US" sz="1000" b="0" i="0" u="none" strike="noStrike" dirty="0">
                        <a:solidFill>
                          <a:srgbClr val="000000"/>
                        </a:solidFill>
                        <a:effectLst/>
                        <a:latin typeface="+mn-ea"/>
                        <a:ea typeface="+mn-ea"/>
                      </a:endParaRPr>
                    </a:p>
                  </a:txBody>
                  <a:tcPr marL="6397" marR="6397" marT="6397" marB="0" anchor="ctr"/>
                </a:tc>
                <a:tc>
                  <a:txBody>
                    <a:bodyPr/>
                    <a:lstStyle/>
                    <a:p>
                      <a:pPr algn="l" fontAlgn="ctr"/>
                      <a:r>
                        <a:rPr lang="ja-JP" altLang="en-US" sz="1000" u="none" strike="noStrike" dirty="0">
                          <a:effectLst/>
                          <a:latin typeface="+mn-ea"/>
                          <a:ea typeface="+mn-ea"/>
                        </a:rPr>
                        <a:t>出力画面</a:t>
                      </a:r>
                      <a:endParaRPr lang="ja-JP" altLang="en-US" sz="1000" b="0" i="0" u="none" strike="noStrike" dirty="0">
                        <a:solidFill>
                          <a:srgbClr val="000000"/>
                        </a:solidFill>
                        <a:effectLst/>
                        <a:latin typeface="+mn-ea"/>
                        <a:ea typeface="+mn-ea"/>
                      </a:endParaRPr>
                    </a:p>
                  </a:txBody>
                  <a:tcPr marL="6397" marR="6397" marT="6397" marB="0" anchor="ctr"/>
                </a:tc>
                <a:tc>
                  <a:txBody>
                    <a:bodyPr/>
                    <a:lstStyle/>
                    <a:p>
                      <a:pPr algn="l" fontAlgn="ctr"/>
                      <a:r>
                        <a:rPr lang="ja-JP" altLang="en-US" sz="1000" u="none" strike="noStrike" dirty="0">
                          <a:effectLst/>
                          <a:latin typeface="+mn-ea"/>
                          <a:ea typeface="+mn-ea"/>
                        </a:rPr>
                        <a:t>帳票</a:t>
                      </a:r>
                      <a:endParaRPr lang="ja-JP" altLang="en-US" sz="1000" b="0" i="0" u="none" strike="noStrike" dirty="0">
                        <a:solidFill>
                          <a:srgbClr val="000000"/>
                        </a:solidFill>
                        <a:effectLst/>
                        <a:latin typeface="+mn-ea"/>
                        <a:ea typeface="+mn-ea"/>
                      </a:endParaRPr>
                    </a:p>
                  </a:txBody>
                  <a:tcPr marL="6397" marR="6397" marT="6397" marB="0" anchor="ctr"/>
                </a:tc>
                <a:extLst>
                  <a:ext uri="{0D108BD9-81ED-4DB2-BD59-A6C34878D82A}">
                    <a16:rowId xmlns:a16="http://schemas.microsoft.com/office/drawing/2014/main" val="788731035"/>
                  </a:ext>
                </a:extLst>
              </a:tr>
              <a:tr h="176802">
                <a:tc rowSpan="14">
                  <a:txBody>
                    <a:bodyPr/>
                    <a:lstStyle/>
                    <a:p>
                      <a:pPr algn="l" fontAlgn="t"/>
                      <a:r>
                        <a:rPr lang="en-US" altLang="ja-JP" sz="1000" b="0" i="0" u="none" strike="noStrike" dirty="0">
                          <a:solidFill>
                            <a:srgbClr val="000000"/>
                          </a:solidFill>
                          <a:effectLst/>
                          <a:latin typeface="+mn-lt"/>
                          <a:ea typeface="ＭＳ ゴシック" panose="020B0609070205080204" pitchFamily="49" charset="-128"/>
                        </a:rPr>
                        <a:t>ACP08100</a:t>
                      </a:r>
                      <a:endParaRPr lang="ja-JP" altLang="en-US" sz="1000" b="0" i="0" u="none" strike="noStrike" dirty="0">
                        <a:solidFill>
                          <a:srgbClr val="000000"/>
                        </a:solidFill>
                        <a:effectLst/>
                        <a:latin typeface="+mn-ea"/>
                        <a:ea typeface="+mn-ea"/>
                      </a:endParaRPr>
                    </a:p>
                    <a:p>
                      <a:pPr algn="l" fontAlgn="t"/>
                      <a:endParaRPr lang="ja-JP" altLang="en-US" sz="1000" b="0" i="0" u="none" strike="noStrike" dirty="0">
                        <a:solidFill>
                          <a:srgbClr val="000000"/>
                        </a:solidFill>
                        <a:effectLst/>
                        <a:latin typeface="+mn-lt"/>
                        <a:ea typeface="ＭＳ ゴシック" panose="020B0609070205080204" pitchFamily="49" charset="-128"/>
                      </a:endParaRPr>
                    </a:p>
                  </a:txBody>
                  <a:tcPr marL="6397" marR="6397" marT="6397" marB="0">
                    <a:solidFill>
                      <a:srgbClr val="D1E9F9"/>
                    </a:solidFill>
                  </a:tcPr>
                </a:tc>
                <a:tc rowSpan="14">
                  <a:txBody>
                    <a:bodyPr/>
                    <a:lstStyle/>
                    <a:p>
                      <a:pPr algn="l" fontAlgn="t"/>
                      <a:r>
                        <a:rPr lang="ja-JP" altLang="en-US" sz="1000" u="none" strike="noStrike" dirty="0">
                          <a:effectLst/>
                        </a:rPr>
                        <a:t>各種伝票発行（詳細表示）</a:t>
                      </a:r>
                      <a:endParaRPr lang="en-US" altLang="ja-JP" sz="1000" u="none" strike="noStrike" dirty="0">
                        <a:effectLst/>
                      </a:endParaRPr>
                    </a:p>
                  </a:txBody>
                  <a:tcPr marL="6397" marR="6397" marT="6397" marB="0">
                    <a:solidFill>
                      <a:srgbClr val="D1E9F9"/>
                    </a:solidFill>
                  </a:tcPr>
                </a:tc>
                <a:tc>
                  <a:txBody>
                    <a:bodyPr/>
                    <a:lstStyle/>
                    <a:p>
                      <a:pPr algn="l" fontAlgn="ctr"/>
                      <a:r>
                        <a:rPr lang="ja-JP" altLang="en-US" sz="1000" u="none" strike="noStrike" dirty="0">
                          <a:effectLst/>
                        </a:rPr>
                        <a:t>仕訳伝票（</a:t>
                      </a:r>
                      <a:r>
                        <a:rPr lang="zh-TW" altLang="en-US" sz="1000" u="none" strike="noStrike" dirty="0">
                          <a:effectLst/>
                        </a:rPr>
                        <a:t>簡易表示</a:t>
                      </a:r>
                      <a:r>
                        <a:rPr lang="ja-JP" altLang="en-US" sz="1000" u="none" strike="noStrike" dirty="0" err="1">
                          <a:effectLst/>
                        </a:rPr>
                        <a:t>、</a:t>
                      </a:r>
                      <a:r>
                        <a:rPr lang="zh-TW" altLang="en-US" sz="1000" u="none" strike="noStrike" dirty="0">
                          <a:effectLst/>
                        </a:rPr>
                        <a:t>簡易表示２</a:t>
                      </a:r>
                      <a:r>
                        <a:rPr lang="ja-JP" altLang="en-US" sz="1000" u="none" strike="noStrike" dirty="0">
                          <a:effectLst/>
                        </a:rPr>
                        <a:t>も含む</a:t>
                      </a:r>
                      <a:r>
                        <a:rPr lang="zh-TW" altLang="en-US" sz="1000" u="none" strike="noStrike" dirty="0">
                          <a:effectLst/>
                        </a:rPr>
                        <a:t>）</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503672350"/>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債務計上伝票</a:t>
                      </a:r>
                      <a:r>
                        <a:rPr lang="ja-JP" altLang="en-US" sz="1000" u="none" strike="noStrike" dirty="0">
                          <a:effectLst/>
                        </a:rPr>
                        <a:t>（</a:t>
                      </a:r>
                      <a:r>
                        <a:rPr lang="zh-TW" altLang="en-US" sz="1000" u="none" strike="noStrike" dirty="0">
                          <a:effectLst/>
                        </a:rPr>
                        <a:t>簡易表示</a:t>
                      </a:r>
                      <a:r>
                        <a:rPr lang="ja-JP" altLang="en-US" sz="1000" u="none" strike="noStrike" dirty="0" err="1">
                          <a:effectLst/>
                        </a:rPr>
                        <a:t>、</a:t>
                      </a:r>
                      <a:r>
                        <a:rPr lang="zh-TW" altLang="en-US" sz="1000" u="none" strike="noStrike" dirty="0">
                          <a:effectLst/>
                        </a:rPr>
                        <a:t>簡易表示２</a:t>
                      </a:r>
                      <a:r>
                        <a:rPr lang="ja-JP" altLang="en-US" sz="1000" u="none" strike="noStrike" dirty="0">
                          <a:effectLst/>
                        </a:rPr>
                        <a:t>も含む</a:t>
                      </a:r>
                      <a:r>
                        <a:rPr lang="zh-TW" altLang="en-US" sz="1000" u="none" strike="noStrike" dirty="0">
                          <a:effectLst/>
                        </a:rPr>
                        <a:t>）</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77699233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債務伝票</a:t>
                      </a:r>
                      <a:r>
                        <a:rPr lang="ja-JP" altLang="en-US" sz="1000" u="none" strike="noStrike" dirty="0">
                          <a:effectLst/>
                        </a:rPr>
                        <a:t>（</a:t>
                      </a:r>
                      <a:r>
                        <a:rPr lang="zh-TW" altLang="en-US" sz="1000" u="none" strike="noStrike" dirty="0">
                          <a:effectLst/>
                        </a:rPr>
                        <a:t>簡易表示</a:t>
                      </a:r>
                      <a:r>
                        <a:rPr lang="ja-JP" altLang="en-US" sz="1000" u="none" strike="noStrike" dirty="0" err="1">
                          <a:effectLst/>
                        </a:rPr>
                        <a:t>、</a:t>
                      </a:r>
                      <a:r>
                        <a:rPr lang="zh-TW" altLang="en-US" sz="1000" u="none" strike="noStrike" dirty="0">
                          <a:effectLst/>
                        </a:rPr>
                        <a:t>簡易表示２</a:t>
                      </a:r>
                      <a:r>
                        <a:rPr lang="ja-JP" altLang="en-US" sz="1000" u="none" strike="noStrike" dirty="0">
                          <a:effectLst/>
                        </a:rPr>
                        <a:t>も含む</a:t>
                      </a:r>
                      <a:r>
                        <a:rPr lang="zh-TW" altLang="en-US" sz="1000" u="none" strike="noStrike" dirty="0">
                          <a:effectLst/>
                        </a:rPr>
                        <a:t>）</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97163263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経費・仮払精算伝票（</a:t>
                      </a:r>
                      <a:r>
                        <a:rPr lang="zh-TW" altLang="en-US" sz="1000" u="none" strike="noStrike" dirty="0">
                          <a:effectLst/>
                        </a:rPr>
                        <a:t>簡易表示</a:t>
                      </a:r>
                      <a:r>
                        <a:rPr lang="ja-JP" altLang="en-US" sz="1000" u="none" strike="noStrike" dirty="0" err="1">
                          <a:effectLst/>
                        </a:rPr>
                        <a:t>、</a:t>
                      </a:r>
                      <a:r>
                        <a:rPr lang="zh-TW" altLang="en-US" sz="1000" u="none" strike="noStrike" dirty="0">
                          <a:effectLst/>
                        </a:rPr>
                        <a:t>簡易表示２</a:t>
                      </a:r>
                      <a:r>
                        <a:rPr lang="ja-JP" altLang="en-US" sz="1000" u="none" strike="noStrike" dirty="0">
                          <a:effectLst/>
                        </a:rPr>
                        <a:t>も含む</a:t>
                      </a:r>
                      <a:r>
                        <a:rPr lang="zh-TW" altLang="en-US" sz="1000" u="none" strike="noStrike" dirty="0">
                          <a:effectLst/>
                        </a:rPr>
                        <a:t>）</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72104609"/>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本支店仕訳伝票（</a:t>
                      </a:r>
                      <a:r>
                        <a:rPr lang="en-US" altLang="ja-JP" sz="1000" u="none" strike="noStrike" dirty="0">
                          <a:effectLst/>
                        </a:rPr>
                        <a:t>※</a:t>
                      </a:r>
                      <a:r>
                        <a:rPr lang="ja-JP" altLang="en-US" sz="1000" u="none" strike="noStrike" dirty="0">
                          <a:effectLst/>
                        </a:rPr>
                        <a:t>）</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65194208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仮払伝票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411604502"/>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経費精算伝票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072040323"/>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前払金一括計上伝票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484327300"/>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債権計上伝票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2511550695"/>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債権伝票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89975671"/>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入金伝票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83205454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000" u="none" strike="noStrike" dirty="0">
                          <a:effectLst/>
                        </a:rPr>
                        <a:t>相殺伝票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1402557437"/>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消込伝票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4070159534"/>
                  </a:ext>
                </a:extLst>
              </a:tr>
              <a:tr h="17680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u="none" strike="noStrike" dirty="0">
                          <a:effectLst/>
                        </a:rPr>
                        <a:t>不良債権</a:t>
                      </a:r>
                      <a:r>
                        <a:rPr lang="zh-TW" altLang="en-US" sz="1000" u="none" strike="noStrike" dirty="0">
                          <a:effectLst/>
                        </a:rPr>
                        <a:t>伝票</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912267402"/>
                  </a:ext>
                </a:extLst>
              </a:tr>
              <a:tr h="176802">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altLang="ja-JP" sz="1000" b="0" i="0" u="none" strike="noStrike" dirty="0">
                          <a:solidFill>
                            <a:srgbClr val="000000"/>
                          </a:solidFill>
                          <a:effectLst/>
                          <a:latin typeface="+mn-lt"/>
                          <a:ea typeface="ＭＳ ゴシック" panose="020B0609070205080204" pitchFamily="49" charset="-128"/>
                        </a:rPr>
                        <a:t>AGP00100</a:t>
                      </a:r>
                      <a:endParaRPr lang="ja-JP" altLang="en-US" sz="1000" b="0" i="0" u="none" strike="noStrike" dirty="0">
                        <a:solidFill>
                          <a:srgbClr val="000000"/>
                        </a:solidFill>
                        <a:effectLst/>
                        <a:latin typeface="+mn-lt"/>
                        <a:ea typeface="ＭＳ ゴシック" panose="020B0609070205080204" pitchFamily="49" charset="-128"/>
                      </a:endParaRPr>
                    </a:p>
                  </a:txBody>
                  <a:tcPr marL="6397" marR="6397" marT="6397" marB="0">
                    <a:solidFill>
                      <a:srgbClr val="D1E9F9"/>
                    </a:solidFill>
                  </a:tcPr>
                </a:tc>
                <a:tc>
                  <a:txBody>
                    <a:bodyPr/>
                    <a:lstStyle/>
                    <a:p>
                      <a:pPr algn="l" fontAlgn="t"/>
                      <a:r>
                        <a:rPr lang="ja-JP" altLang="en-US" sz="1000" u="none" strike="noStrike" dirty="0">
                          <a:effectLst/>
                        </a:rPr>
                        <a:t>仕訳伝票発行</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6397" marR="6397" marT="6397" marB="0">
                    <a:solidFill>
                      <a:srgbClr val="D1E9F9"/>
                    </a:solidFill>
                  </a:tcPr>
                </a:tc>
                <a:tc>
                  <a:txBody>
                    <a:bodyPr/>
                    <a:lstStyle/>
                    <a:p>
                      <a:pPr algn="l" fontAlgn="ctr"/>
                      <a:r>
                        <a:rPr lang="ja-JP" altLang="en-US" sz="1000" u="none" strike="noStrike" dirty="0">
                          <a:effectLst/>
                        </a:rPr>
                        <a:t>仕訳伝票（振替伝票）</a:t>
                      </a:r>
                      <a:endParaRPr lang="zh-TW" altLang="en-US" sz="1000" b="0" i="0" u="none" strike="noStrike" dirty="0">
                        <a:solidFill>
                          <a:srgbClr val="FF0000"/>
                        </a:solidFill>
                        <a:effectLst/>
                        <a:latin typeface="ＭＳ ゴシック" panose="020B0609070205080204" pitchFamily="49" charset="-128"/>
                        <a:ea typeface="ＭＳ ゴシック" panose="020B0609070205080204" pitchFamily="49" charset="-128"/>
                      </a:endParaRPr>
                    </a:p>
                  </a:txBody>
                  <a:tcPr marL="6397" marR="6397" marT="6397" marB="0" anchor="ctr"/>
                </a:tc>
                <a:extLst>
                  <a:ext uri="{0D108BD9-81ED-4DB2-BD59-A6C34878D82A}">
                    <a16:rowId xmlns:a16="http://schemas.microsoft.com/office/drawing/2014/main" val="3570468020"/>
                  </a:ext>
                </a:extLst>
              </a:tr>
            </a:tbl>
          </a:graphicData>
        </a:graphic>
      </p:graphicFrame>
      <p:sp>
        <p:nvSpPr>
          <p:cNvPr id="10" name="テキスト ボックス 9"/>
          <p:cNvSpPr txBox="1"/>
          <p:nvPr/>
        </p:nvSpPr>
        <p:spPr>
          <a:xfrm>
            <a:off x="622218" y="4119922"/>
            <a:ext cx="8090242" cy="553998"/>
          </a:xfrm>
          <a:prstGeom prst="rect">
            <a:avLst/>
          </a:prstGeom>
          <a:noFill/>
        </p:spPr>
        <p:txBody>
          <a:bodyPr wrap="square" rtlCol="0">
            <a:spAutoFit/>
          </a:bodyPr>
          <a:lstStyle/>
          <a:p>
            <a:r>
              <a:rPr lang="ja-JP" altLang="en-US" sz="1000" dirty="0">
                <a:latin typeface="+mn-ea"/>
              </a:rPr>
              <a:t>（</a:t>
            </a:r>
            <a:r>
              <a:rPr lang="en-US" altLang="ja-JP" sz="1000" dirty="0">
                <a:latin typeface="+mn-ea"/>
              </a:rPr>
              <a:t>※</a:t>
            </a:r>
            <a:r>
              <a:rPr lang="ja-JP" altLang="en-US" sz="1000" dirty="0">
                <a:latin typeface="+mn-ea"/>
              </a:rPr>
              <a:t>）本支店仕訳におけるワークフロー承認後の各支店伝票</a:t>
            </a:r>
          </a:p>
          <a:p>
            <a:r>
              <a:rPr lang="ja-JP" altLang="en-US" sz="1000" dirty="0">
                <a:latin typeface="+mn-ea"/>
              </a:rPr>
              <a:t>　　　・本支店仕訳についての承認情報は出力されません</a:t>
            </a:r>
          </a:p>
          <a:p>
            <a:r>
              <a:rPr lang="ja-JP" altLang="en-US" sz="1000" dirty="0">
                <a:latin typeface="+mn-ea"/>
              </a:rPr>
              <a:t>　　　・承認後の各支店仕訳について修正を行った場合の承認情報は出力されます</a:t>
            </a:r>
            <a:endParaRPr lang="en-US" altLang="ja-JP" sz="1000" dirty="0">
              <a:latin typeface="+mn-ea"/>
            </a:endParaRPr>
          </a:p>
        </p:txBody>
      </p:sp>
      <p:pic>
        <p:nvPicPr>
          <p:cNvPr id="6" name="図 6" descr="アイコン&#10;&#10;説明は自動で生成されたものです">
            <a:extLst>
              <a:ext uri="{FF2B5EF4-FFF2-40B4-BE49-F238E27FC236}">
                <a16:creationId xmlns:a16="http://schemas.microsoft.com/office/drawing/2014/main" id="{FD1C65F5-F2A6-4094-891A-3761B92FB34A}"/>
              </a:ext>
            </a:extLst>
          </p:cNvPr>
          <p:cNvPicPr>
            <a:picLocks noChangeAspect="1"/>
          </p:cNvPicPr>
          <p:nvPr/>
        </p:nvPicPr>
        <p:blipFill>
          <a:blip r:embed="rId2"/>
          <a:stretch>
            <a:fillRect/>
          </a:stretch>
        </p:blipFill>
        <p:spPr>
          <a:xfrm>
            <a:off x="5433732" y="89368"/>
            <a:ext cx="865095" cy="513790"/>
          </a:xfrm>
          <a:prstGeom prst="rect">
            <a:avLst/>
          </a:prstGeom>
        </p:spPr>
      </p:pic>
      <p:sp>
        <p:nvSpPr>
          <p:cNvPr id="12" name="テキスト ボックス 11">
            <a:extLst>
              <a:ext uri="{FF2B5EF4-FFF2-40B4-BE49-F238E27FC236}">
                <a16:creationId xmlns:a16="http://schemas.microsoft.com/office/drawing/2014/main" id="{11B15549-CAE5-4A43-93BC-4AEA2295B310}"/>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2793689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4"/>
          </p:nvPr>
        </p:nvSpPr>
        <p:spPr>
          <a:xfrm>
            <a:off x="360000" y="879562"/>
            <a:ext cx="8424000" cy="406845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8" name="角丸四角形 7"/>
          <p:cNvSpPr/>
          <p:nvPr/>
        </p:nvSpPr>
        <p:spPr>
          <a:xfrm>
            <a:off x="281818" y="1275606"/>
            <a:ext cx="8473096" cy="3341369"/>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0" name="Picture 25"/>
          <p:cNvPicPr>
            <a:picLocks noChangeAspect="1" noChangeArrowheads="1"/>
          </p:cNvPicPr>
          <p:nvPr/>
        </p:nvPicPr>
        <p:blipFill>
          <a:blip r:embed="rId2" cstate="screen"/>
          <a:srcRect/>
          <a:stretch>
            <a:fillRect/>
          </a:stretch>
        </p:blipFill>
        <p:spPr bwMode="auto">
          <a:xfrm>
            <a:off x="611560" y="2265761"/>
            <a:ext cx="339508" cy="329145"/>
          </a:xfrm>
          <a:prstGeom prst="rect">
            <a:avLst/>
          </a:prstGeom>
          <a:noFill/>
          <a:ln w="9525">
            <a:noFill/>
            <a:miter lim="800000"/>
            <a:headEnd/>
            <a:tailEnd/>
          </a:ln>
          <a:effectLst/>
        </p:spPr>
      </p:pic>
      <p:sp>
        <p:nvSpPr>
          <p:cNvPr id="11" name="テキスト プレースホルダー 2"/>
          <p:cNvSpPr txBox="1">
            <a:spLocks/>
          </p:cNvSpPr>
          <p:nvPr/>
        </p:nvSpPr>
        <p:spPr>
          <a:xfrm>
            <a:off x="555859" y="2621435"/>
            <a:ext cx="502899" cy="19631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請求書</a:t>
            </a:r>
            <a:endParaRPr lang="en-US" altLang="ja-JP" sz="800" dirty="0">
              <a:latin typeface="+mn-ea"/>
            </a:endParaRPr>
          </a:p>
        </p:txBody>
      </p:sp>
      <p:cxnSp>
        <p:nvCxnSpPr>
          <p:cNvPr id="12" name="直線矢印コネクタ 11"/>
          <p:cNvCxnSpPr/>
          <p:nvPr/>
        </p:nvCxnSpPr>
        <p:spPr>
          <a:xfrm>
            <a:off x="935596" y="2412003"/>
            <a:ext cx="299598"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13" name="正方形/長方形 12"/>
          <p:cNvSpPr/>
          <p:nvPr/>
        </p:nvSpPr>
        <p:spPr>
          <a:xfrm>
            <a:off x="1259632" y="1993638"/>
            <a:ext cx="402057" cy="86058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6"/>
          <p:cNvPicPr>
            <a:picLocks noChangeAspect="1" noChangeArrowheads="1"/>
          </p:cNvPicPr>
          <p:nvPr/>
        </p:nvPicPr>
        <p:blipFill>
          <a:blip r:embed="rId3" cstate="screen"/>
          <a:srcRect/>
          <a:stretch>
            <a:fillRect/>
          </a:stretch>
        </p:blipFill>
        <p:spPr bwMode="auto">
          <a:xfrm>
            <a:off x="1331640" y="2056517"/>
            <a:ext cx="258866" cy="323051"/>
          </a:xfrm>
          <a:prstGeom prst="rect">
            <a:avLst/>
          </a:prstGeom>
          <a:noFill/>
          <a:ln w="9525">
            <a:noFill/>
            <a:miter lim="800000"/>
            <a:headEnd/>
            <a:tailEnd/>
          </a:ln>
          <a:effectLst/>
        </p:spPr>
      </p:pic>
      <p:pic>
        <p:nvPicPr>
          <p:cNvPr id="15" name="Picture 6"/>
          <p:cNvPicPr>
            <a:picLocks noChangeAspect="1" noChangeArrowheads="1"/>
          </p:cNvPicPr>
          <p:nvPr/>
        </p:nvPicPr>
        <p:blipFill>
          <a:blip r:embed="rId3" cstate="screen"/>
          <a:srcRect/>
          <a:stretch>
            <a:fillRect/>
          </a:stretch>
        </p:blipFill>
        <p:spPr bwMode="auto">
          <a:xfrm>
            <a:off x="1337846" y="2463521"/>
            <a:ext cx="258866" cy="323051"/>
          </a:xfrm>
          <a:prstGeom prst="rect">
            <a:avLst/>
          </a:prstGeom>
          <a:noFill/>
          <a:ln w="9525">
            <a:noFill/>
            <a:miter lim="800000"/>
            <a:headEnd/>
            <a:tailEnd/>
          </a:ln>
          <a:effectLst/>
        </p:spPr>
      </p:pic>
      <p:sp>
        <p:nvSpPr>
          <p:cNvPr id="16" name="テキスト プレースホルダー 2"/>
          <p:cNvSpPr txBox="1">
            <a:spLocks/>
          </p:cNvSpPr>
          <p:nvPr/>
        </p:nvSpPr>
        <p:spPr>
          <a:xfrm>
            <a:off x="1108662" y="2846934"/>
            <a:ext cx="765074" cy="33213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請求書格納</a:t>
            </a:r>
            <a:endParaRPr lang="en-US" altLang="ja-JP" sz="800" dirty="0">
              <a:latin typeface="+mn-ea"/>
            </a:endParaRPr>
          </a:p>
          <a:p>
            <a:pPr marL="0" indent="0" algn="ctr">
              <a:buClr>
                <a:srgbClr val="F9BE00"/>
              </a:buClr>
              <a:buNone/>
              <a:defRPr/>
            </a:pPr>
            <a:r>
              <a:rPr lang="ja-JP" altLang="en-US" sz="800" dirty="0">
                <a:latin typeface="+mn-ea"/>
              </a:rPr>
              <a:t>フォルダ</a:t>
            </a:r>
            <a:endParaRPr lang="en-US" altLang="ja-JP" sz="800" dirty="0">
              <a:latin typeface="+mn-ea"/>
            </a:endParaRPr>
          </a:p>
        </p:txBody>
      </p:sp>
      <p:cxnSp>
        <p:nvCxnSpPr>
          <p:cNvPr id="17" name="直線矢印コネクタ 16"/>
          <p:cNvCxnSpPr/>
          <p:nvPr/>
        </p:nvCxnSpPr>
        <p:spPr>
          <a:xfrm>
            <a:off x="1655676" y="2405638"/>
            <a:ext cx="299598"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18" name="正方形/長方形 17"/>
          <p:cNvSpPr/>
          <p:nvPr/>
        </p:nvSpPr>
        <p:spPr>
          <a:xfrm>
            <a:off x="1979712" y="2226568"/>
            <a:ext cx="844521"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AIOCR</a:t>
            </a:r>
            <a:r>
              <a:rPr lang="ja-JP" altLang="en-US" sz="800" dirty="0">
                <a:solidFill>
                  <a:schemeClr val="tx1"/>
                </a:solidFill>
                <a:latin typeface="+mn-ea"/>
              </a:rPr>
              <a:t>連携</a:t>
            </a:r>
            <a:endParaRPr lang="en-US" altLang="ja-JP" sz="800" dirty="0">
              <a:solidFill>
                <a:schemeClr val="tx1"/>
              </a:solidFill>
              <a:latin typeface="+mn-ea"/>
            </a:endParaRPr>
          </a:p>
          <a:p>
            <a:pPr algn="ctr"/>
            <a:r>
              <a:rPr kumimoji="1" lang="ja-JP" altLang="en-US" sz="800" dirty="0">
                <a:solidFill>
                  <a:schemeClr val="tx1"/>
                </a:solidFill>
                <a:latin typeface="+mn-ea"/>
              </a:rPr>
              <a:t>バッチ処理</a:t>
            </a:r>
          </a:p>
        </p:txBody>
      </p:sp>
      <p:cxnSp>
        <p:nvCxnSpPr>
          <p:cNvPr id="19" name="直線矢印コネクタ 18"/>
          <p:cNvCxnSpPr/>
          <p:nvPr/>
        </p:nvCxnSpPr>
        <p:spPr>
          <a:xfrm>
            <a:off x="2304997" y="2587457"/>
            <a:ext cx="0" cy="678367"/>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20" name="直線矢印コネクタ 19"/>
          <p:cNvCxnSpPr/>
          <p:nvPr/>
        </p:nvCxnSpPr>
        <p:spPr>
          <a:xfrm>
            <a:off x="2483768" y="2587457"/>
            <a:ext cx="0" cy="678367"/>
          </a:xfrm>
          <a:prstGeom prst="straightConnector1">
            <a:avLst/>
          </a:prstGeom>
          <a:ln w="6350">
            <a:solidFill>
              <a:schemeClr val="tx1"/>
            </a:solidFill>
            <a:headEnd type="triangle"/>
            <a:tailEnd type="none"/>
          </a:ln>
        </p:spPr>
        <p:style>
          <a:lnRef idx="1">
            <a:schemeClr val="accent3"/>
          </a:lnRef>
          <a:fillRef idx="0">
            <a:schemeClr val="accent3"/>
          </a:fillRef>
          <a:effectRef idx="0">
            <a:schemeClr val="accent3"/>
          </a:effectRef>
          <a:fontRef idx="minor">
            <a:schemeClr val="tx1"/>
          </a:fontRef>
        </p:style>
      </p:cxnSp>
      <p:pic>
        <p:nvPicPr>
          <p:cNvPr id="21" name="Picture 6"/>
          <p:cNvPicPr>
            <a:picLocks noChangeAspect="1" noChangeArrowheads="1"/>
          </p:cNvPicPr>
          <p:nvPr/>
        </p:nvPicPr>
        <p:blipFill>
          <a:blip r:embed="rId3" cstate="screen"/>
          <a:srcRect/>
          <a:stretch>
            <a:fillRect/>
          </a:stretch>
        </p:blipFill>
        <p:spPr bwMode="auto">
          <a:xfrm>
            <a:off x="2101257" y="2643758"/>
            <a:ext cx="217238" cy="271101"/>
          </a:xfrm>
          <a:prstGeom prst="rect">
            <a:avLst/>
          </a:prstGeom>
          <a:noFill/>
          <a:ln w="9525">
            <a:noFill/>
            <a:miter lim="800000"/>
            <a:headEnd/>
            <a:tailEnd/>
          </a:ln>
          <a:effectLst/>
        </p:spPr>
      </p:pic>
      <p:pic>
        <p:nvPicPr>
          <p:cNvPr id="22" name="Picture 6"/>
          <p:cNvPicPr>
            <a:picLocks noChangeAspect="1" noChangeArrowheads="1"/>
          </p:cNvPicPr>
          <p:nvPr/>
        </p:nvPicPr>
        <p:blipFill>
          <a:blip r:embed="rId3" cstate="screen"/>
          <a:srcRect/>
          <a:stretch>
            <a:fillRect/>
          </a:stretch>
        </p:blipFill>
        <p:spPr bwMode="auto">
          <a:xfrm>
            <a:off x="2193835" y="2830342"/>
            <a:ext cx="217238" cy="271101"/>
          </a:xfrm>
          <a:prstGeom prst="rect">
            <a:avLst/>
          </a:prstGeom>
          <a:noFill/>
          <a:ln w="9525">
            <a:noFill/>
            <a:miter lim="800000"/>
            <a:headEnd/>
            <a:tailEnd/>
          </a:ln>
          <a:effectLst/>
        </p:spPr>
      </p:pic>
      <p:sp>
        <p:nvSpPr>
          <p:cNvPr id="23" name="円柱 22"/>
          <p:cNvSpPr/>
          <p:nvPr/>
        </p:nvSpPr>
        <p:spPr>
          <a:xfrm>
            <a:off x="3248945" y="2201075"/>
            <a:ext cx="927011" cy="420360"/>
          </a:xfrm>
          <a:prstGeom prst="can">
            <a:avLst>
              <a:gd name="adj" fmla="val 17208"/>
            </a:avLst>
          </a:prstGeom>
          <a:solidFill>
            <a:schemeClr val="accent6">
              <a:lumMod val="40000"/>
              <a:lumOff val="6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chemeClr val="tx1"/>
                </a:solidFill>
                <a:latin typeface="+mn-ea"/>
              </a:rPr>
              <a:t>請求書情報</a:t>
            </a:r>
            <a:endParaRPr lang="en-US" altLang="ja-JP" sz="800" dirty="0">
              <a:solidFill>
                <a:schemeClr val="tx1"/>
              </a:solidFill>
              <a:latin typeface="+mn-ea"/>
            </a:endParaRPr>
          </a:p>
          <a:p>
            <a:pPr algn="ctr"/>
            <a:r>
              <a:rPr kumimoji="1" lang="ja-JP" altLang="en-US" sz="800" dirty="0">
                <a:solidFill>
                  <a:schemeClr val="tx1"/>
                </a:solidFill>
                <a:latin typeface="+mn-ea"/>
              </a:rPr>
              <a:t>格納テーブル</a:t>
            </a:r>
          </a:p>
        </p:txBody>
      </p:sp>
      <p:cxnSp>
        <p:nvCxnSpPr>
          <p:cNvPr id="24" name="直線矢印コネクタ 23"/>
          <p:cNvCxnSpPr/>
          <p:nvPr/>
        </p:nvCxnSpPr>
        <p:spPr>
          <a:xfrm>
            <a:off x="2824233" y="2405638"/>
            <a:ext cx="415619"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25" name="正方形/長方形 24"/>
          <p:cNvSpPr/>
          <p:nvPr/>
        </p:nvSpPr>
        <p:spPr>
          <a:xfrm>
            <a:off x="3275856" y="2666914"/>
            <a:ext cx="837297" cy="4213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Picture 6"/>
          <p:cNvPicPr>
            <a:picLocks noChangeAspect="1" noChangeArrowheads="1"/>
          </p:cNvPicPr>
          <p:nvPr/>
        </p:nvPicPr>
        <p:blipFill>
          <a:blip r:embed="rId3" cstate="screen"/>
          <a:srcRect/>
          <a:stretch>
            <a:fillRect/>
          </a:stretch>
        </p:blipFill>
        <p:spPr bwMode="auto">
          <a:xfrm>
            <a:off x="3416811" y="2715766"/>
            <a:ext cx="258866" cy="323051"/>
          </a:xfrm>
          <a:prstGeom prst="rect">
            <a:avLst/>
          </a:prstGeom>
          <a:noFill/>
          <a:ln w="9525">
            <a:noFill/>
            <a:miter lim="800000"/>
            <a:headEnd/>
            <a:tailEnd/>
          </a:ln>
          <a:effectLst/>
        </p:spPr>
      </p:pic>
      <p:pic>
        <p:nvPicPr>
          <p:cNvPr id="27" name="Picture 6"/>
          <p:cNvPicPr>
            <a:picLocks noChangeAspect="1" noChangeArrowheads="1"/>
          </p:cNvPicPr>
          <p:nvPr/>
        </p:nvPicPr>
        <p:blipFill>
          <a:blip r:embed="rId3" cstate="screen"/>
          <a:srcRect/>
          <a:stretch>
            <a:fillRect/>
          </a:stretch>
        </p:blipFill>
        <p:spPr bwMode="auto">
          <a:xfrm>
            <a:off x="3737070" y="2715766"/>
            <a:ext cx="258866" cy="323051"/>
          </a:xfrm>
          <a:prstGeom prst="rect">
            <a:avLst/>
          </a:prstGeom>
          <a:noFill/>
          <a:ln w="9525">
            <a:noFill/>
            <a:miter lim="800000"/>
            <a:headEnd/>
            <a:tailEnd/>
          </a:ln>
          <a:effectLst/>
        </p:spPr>
      </p:pic>
      <p:sp>
        <p:nvSpPr>
          <p:cNvPr id="28" name="テキスト プレースホルダー 2"/>
          <p:cNvSpPr txBox="1">
            <a:spLocks/>
          </p:cNvSpPr>
          <p:nvPr/>
        </p:nvSpPr>
        <p:spPr>
          <a:xfrm>
            <a:off x="3011805" y="3098962"/>
            <a:ext cx="1416179" cy="18705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読取済請求書フォルダ</a:t>
            </a:r>
            <a:endParaRPr lang="en-US" altLang="ja-JP" sz="800" dirty="0">
              <a:latin typeface="+mn-ea"/>
            </a:endParaRPr>
          </a:p>
        </p:txBody>
      </p:sp>
      <p:cxnSp>
        <p:nvCxnSpPr>
          <p:cNvPr id="29" name="カギ線コネクタ 28"/>
          <p:cNvCxnSpPr/>
          <p:nvPr/>
        </p:nvCxnSpPr>
        <p:spPr>
          <a:xfrm rot="16200000" flipH="1">
            <a:off x="2906280" y="2513398"/>
            <a:ext cx="464207" cy="274945"/>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endCxn id="32" idx="1"/>
          </p:cNvCxnSpPr>
          <p:nvPr/>
        </p:nvCxnSpPr>
        <p:spPr>
          <a:xfrm>
            <a:off x="4202726" y="2415836"/>
            <a:ext cx="324036"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32" name="正方形/長方形 31"/>
          <p:cNvSpPr/>
          <p:nvPr/>
        </p:nvSpPr>
        <p:spPr>
          <a:xfrm>
            <a:off x="4526762" y="2236766"/>
            <a:ext cx="837326"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a:t>
            </a:r>
            <a:r>
              <a:rPr lang="ja-JP" altLang="en-US" sz="800" dirty="0">
                <a:solidFill>
                  <a:schemeClr val="tx1"/>
                </a:solidFill>
                <a:latin typeface="+mn-ea"/>
              </a:rPr>
              <a:t>請求書一覧</a:t>
            </a:r>
            <a:endParaRPr lang="en-US" altLang="ja-JP" sz="800" dirty="0">
              <a:solidFill>
                <a:schemeClr val="tx1"/>
              </a:solidFill>
              <a:latin typeface="+mn-ea"/>
            </a:endParaRPr>
          </a:p>
          <a:p>
            <a:pPr algn="ctr"/>
            <a:r>
              <a:rPr kumimoji="1" lang="ja-JP" altLang="en-US" sz="800" dirty="0">
                <a:solidFill>
                  <a:schemeClr val="tx1"/>
                </a:solidFill>
                <a:latin typeface="+mn-ea"/>
              </a:rPr>
              <a:t>画面</a:t>
            </a:r>
          </a:p>
        </p:txBody>
      </p:sp>
      <p:sp>
        <p:nvSpPr>
          <p:cNvPr id="34" name="正方形/長方形 33"/>
          <p:cNvSpPr/>
          <p:nvPr/>
        </p:nvSpPr>
        <p:spPr>
          <a:xfrm>
            <a:off x="5678890" y="2260159"/>
            <a:ext cx="797349"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a:t>
            </a:r>
            <a:r>
              <a:rPr lang="ja-JP" altLang="en-US" sz="800" dirty="0">
                <a:solidFill>
                  <a:schemeClr val="tx1"/>
                </a:solidFill>
                <a:latin typeface="+mn-ea"/>
              </a:rPr>
              <a:t>支払伝票</a:t>
            </a:r>
            <a:endParaRPr lang="en-US" altLang="ja-JP" sz="800" dirty="0">
              <a:solidFill>
                <a:schemeClr val="tx1"/>
              </a:solidFill>
              <a:latin typeface="+mn-ea"/>
            </a:endParaRPr>
          </a:p>
          <a:p>
            <a:pPr algn="ctr"/>
            <a:r>
              <a:rPr lang="ja-JP" altLang="en-US" sz="800" dirty="0">
                <a:solidFill>
                  <a:schemeClr val="tx1"/>
                </a:solidFill>
                <a:latin typeface="+mn-ea"/>
              </a:rPr>
              <a:t>作成</a:t>
            </a:r>
            <a:r>
              <a:rPr kumimoji="1" lang="ja-JP" altLang="en-US" sz="800" dirty="0">
                <a:solidFill>
                  <a:schemeClr val="tx1"/>
                </a:solidFill>
                <a:latin typeface="+mn-ea"/>
              </a:rPr>
              <a:t>画面</a:t>
            </a:r>
          </a:p>
        </p:txBody>
      </p:sp>
      <p:cxnSp>
        <p:nvCxnSpPr>
          <p:cNvPr id="35" name="直線矢印コネクタ 34"/>
          <p:cNvCxnSpPr/>
          <p:nvPr/>
        </p:nvCxnSpPr>
        <p:spPr>
          <a:xfrm>
            <a:off x="6507124" y="2395527"/>
            <a:ext cx="414713" cy="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36" name="正方形/長方形 35"/>
          <p:cNvSpPr/>
          <p:nvPr/>
        </p:nvSpPr>
        <p:spPr>
          <a:xfrm>
            <a:off x="6933488" y="2228160"/>
            <a:ext cx="854519"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chemeClr val="tx1"/>
                </a:solidFill>
                <a:latin typeface="+mn-ea"/>
              </a:rPr>
              <a:t>ワークフロー</a:t>
            </a:r>
            <a:endParaRPr lang="en-US" altLang="ja-JP" sz="800" dirty="0">
              <a:solidFill>
                <a:schemeClr val="tx1"/>
              </a:solidFill>
              <a:latin typeface="+mn-ea"/>
            </a:endParaRPr>
          </a:p>
          <a:p>
            <a:pPr algn="ctr"/>
            <a:r>
              <a:rPr kumimoji="1" lang="ja-JP" altLang="en-US" sz="800" dirty="0">
                <a:solidFill>
                  <a:schemeClr val="tx1"/>
                </a:solidFill>
                <a:latin typeface="+mn-ea"/>
              </a:rPr>
              <a:t>承認</a:t>
            </a:r>
            <a:r>
              <a:rPr lang="ja-JP" altLang="en-US" sz="800" dirty="0">
                <a:solidFill>
                  <a:schemeClr val="tx1"/>
                </a:solidFill>
                <a:latin typeface="+mn-ea"/>
              </a:rPr>
              <a:t>画面</a:t>
            </a:r>
            <a:endParaRPr kumimoji="1" lang="ja-JP" altLang="en-US" sz="800" dirty="0">
              <a:solidFill>
                <a:schemeClr val="tx1"/>
              </a:solidFill>
              <a:latin typeface="+mn-ea"/>
            </a:endParaRPr>
          </a:p>
        </p:txBody>
      </p:sp>
      <p:sp>
        <p:nvSpPr>
          <p:cNvPr id="37" name="円柱 36"/>
          <p:cNvSpPr/>
          <p:nvPr/>
        </p:nvSpPr>
        <p:spPr>
          <a:xfrm>
            <a:off x="5724128" y="2835466"/>
            <a:ext cx="631318" cy="420360"/>
          </a:xfrm>
          <a:prstGeom prst="can">
            <a:avLst>
              <a:gd name="adj" fmla="val 17208"/>
            </a:avLst>
          </a:prstGeom>
          <a:solidFill>
            <a:schemeClr val="accent6">
              <a:lumMod val="40000"/>
              <a:lumOff val="6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800" dirty="0">
                <a:solidFill>
                  <a:schemeClr val="tx1"/>
                </a:solidFill>
                <a:latin typeface="+mn-ea"/>
              </a:rPr>
              <a:t>仕入先</a:t>
            </a:r>
            <a:endParaRPr kumimoji="1" lang="en-US" altLang="ja-JP" sz="800" dirty="0">
              <a:solidFill>
                <a:schemeClr val="tx1"/>
              </a:solidFill>
              <a:latin typeface="+mn-ea"/>
            </a:endParaRPr>
          </a:p>
          <a:p>
            <a:pPr algn="ctr"/>
            <a:r>
              <a:rPr lang="ja-JP" altLang="en-US" sz="800" dirty="0">
                <a:solidFill>
                  <a:schemeClr val="tx1"/>
                </a:solidFill>
                <a:latin typeface="+mn-ea"/>
              </a:rPr>
              <a:t>マスタ</a:t>
            </a:r>
            <a:endParaRPr kumimoji="1" lang="ja-JP" altLang="en-US" sz="800" dirty="0">
              <a:solidFill>
                <a:schemeClr val="tx1"/>
              </a:solidFill>
              <a:latin typeface="+mn-ea"/>
            </a:endParaRPr>
          </a:p>
        </p:txBody>
      </p:sp>
      <p:cxnSp>
        <p:nvCxnSpPr>
          <p:cNvPr id="38" name="直線矢印コネクタ 37"/>
          <p:cNvCxnSpPr/>
          <p:nvPr/>
        </p:nvCxnSpPr>
        <p:spPr>
          <a:xfrm flipV="1">
            <a:off x="6045218" y="2611280"/>
            <a:ext cx="0" cy="206134"/>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39" name="テキスト プレースホルダー 2"/>
          <p:cNvSpPr txBox="1">
            <a:spLocks/>
          </p:cNvSpPr>
          <p:nvPr/>
        </p:nvSpPr>
        <p:spPr>
          <a:xfrm>
            <a:off x="6012660" y="2594906"/>
            <a:ext cx="494464" cy="1710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800" dirty="0">
                <a:latin typeface="+mn-ea"/>
              </a:rPr>
              <a:t>参照</a:t>
            </a:r>
            <a:endParaRPr lang="en-US" altLang="ja-JP" sz="800" dirty="0">
              <a:latin typeface="+mn-ea"/>
            </a:endParaRPr>
          </a:p>
        </p:txBody>
      </p:sp>
      <p:sp>
        <p:nvSpPr>
          <p:cNvPr id="40" name="正方形/長方形 39"/>
          <p:cNvSpPr/>
          <p:nvPr/>
        </p:nvSpPr>
        <p:spPr>
          <a:xfrm>
            <a:off x="6980108" y="2703542"/>
            <a:ext cx="583614" cy="4092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Picture 6"/>
          <p:cNvPicPr>
            <a:picLocks noChangeAspect="1" noChangeArrowheads="1"/>
          </p:cNvPicPr>
          <p:nvPr/>
        </p:nvPicPr>
        <p:blipFill>
          <a:blip r:embed="rId3" cstate="screen"/>
          <a:srcRect/>
          <a:stretch>
            <a:fillRect/>
          </a:stretch>
        </p:blipFill>
        <p:spPr bwMode="auto">
          <a:xfrm>
            <a:off x="7077695" y="2746168"/>
            <a:ext cx="258866" cy="323051"/>
          </a:xfrm>
          <a:prstGeom prst="rect">
            <a:avLst/>
          </a:prstGeom>
          <a:noFill/>
          <a:ln w="9525">
            <a:noFill/>
            <a:miter lim="800000"/>
            <a:headEnd/>
            <a:tailEnd/>
          </a:ln>
          <a:effectLst/>
        </p:spPr>
      </p:pic>
      <p:cxnSp>
        <p:nvCxnSpPr>
          <p:cNvPr id="42" name="カギ線コネクタ 41"/>
          <p:cNvCxnSpPr/>
          <p:nvPr/>
        </p:nvCxnSpPr>
        <p:spPr>
          <a:xfrm rot="16200000" flipH="1">
            <a:off x="6582489" y="2558148"/>
            <a:ext cx="498953" cy="188330"/>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プレースホルダー 2"/>
          <p:cNvSpPr txBox="1">
            <a:spLocks/>
          </p:cNvSpPr>
          <p:nvPr/>
        </p:nvSpPr>
        <p:spPr>
          <a:xfrm>
            <a:off x="6372200" y="3147814"/>
            <a:ext cx="2203738" cy="30802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Clr>
                <a:srgbClr val="F9BE00"/>
              </a:buClr>
              <a:buNone/>
              <a:defRPr/>
            </a:pPr>
            <a:r>
              <a:rPr lang="ja-JP" altLang="en-US" sz="800" dirty="0">
                <a:latin typeface="+mn-ea"/>
              </a:rPr>
              <a:t>標準添付／拡張添付／拡張添付</a:t>
            </a:r>
            <a:r>
              <a:rPr lang="en-US" altLang="ja-JP" sz="800" dirty="0">
                <a:latin typeface="+mn-ea"/>
              </a:rPr>
              <a:t>(e</a:t>
            </a:r>
            <a:r>
              <a:rPr lang="ja-JP" altLang="en-US" sz="800" dirty="0">
                <a:latin typeface="+mn-ea"/>
              </a:rPr>
              <a:t>文書</a:t>
            </a:r>
            <a:r>
              <a:rPr lang="en-US" altLang="ja-JP" sz="800" dirty="0">
                <a:latin typeface="+mn-ea"/>
              </a:rPr>
              <a:t>)</a:t>
            </a:r>
          </a:p>
        </p:txBody>
      </p:sp>
      <p:sp>
        <p:nvSpPr>
          <p:cNvPr id="44" name="正方形/長方形 43"/>
          <p:cNvSpPr/>
          <p:nvPr/>
        </p:nvSpPr>
        <p:spPr>
          <a:xfrm>
            <a:off x="4433962" y="1563638"/>
            <a:ext cx="936104"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chemeClr val="tx1"/>
                </a:solidFill>
                <a:latin typeface="+mn-ea"/>
              </a:rPr>
              <a:t>AI</a:t>
            </a:r>
            <a:r>
              <a:rPr lang="ja-JP" altLang="en-US" sz="800" dirty="0">
                <a:solidFill>
                  <a:schemeClr val="tx1"/>
                </a:solidFill>
                <a:latin typeface="+mn-ea"/>
              </a:rPr>
              <a:t>経費パターン</a:t>
            </a:r>
            <a:endParaRPr lang="en-US" altLang="ja-JP" sz="800" dirty="0">
              <a:solidFill>
                <a:schemeClr val="tx1"/>
              </a:solidFill>
              <a:latin typeface="+mn-ea"/>
            </a:endParaRPr>
          </a:p>
          <a:p>
            <a:pPr algn="ctr"/>
            <a:r>
              <a:rPr kumimoji="1" lang="ja-JP" altLang="en-US" sz="800" dirty="0">
                <a:solidFill>
                  <a:schemeClr val="tx1"/>
                </a:solidFill>
                <a:latin typeface="+mn-ea"/>
              </a:rPr>
              <a:t>マスタ登録 画面 </a:t>
            </a:r>
          </a:p>
        </p:txBody>
      </p:sp>
      <p:sp>
        <p:nvSpPr>
          <p:cNvPr id="46" name="正方形/長方形 45"/>
          <p:cNvSpPr/>
          <p:nvPr/>
        </p:nvSpPr>
        <p:spPr>
          <a:xfrm>
            <a:off x="6921837" y="1563638"/>
            <a:ext cx="854519" cy="358140"/>
          </a:xfrm>
          <a:prstGeom prst="rect">
            <a:avLst/>
          </a:prstGeom>
          <a:solidFill>
            <a:schemeClr val="accent1">
              <a:lumMod val="60000"/>
              <a:lumOff val="4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chemeClr val="tx1"/>
                </a:solidFill>
                <a:latin typeface="+mn-ea"/>
              </a:rPr>
              <a:t>マスタデータ</a:t>
            </a:r>
            <a:endParaRPr lang="en-US" altLang="ja-JP" sz="800" dirty="0">
              <a:solidFill>
                <a:schemeClr val="tx1"/>
              </a:solidFill>
              <a:latin typeface="+mn-ea"/>
            </a:endParaRPr>
          </a:p>
          <a:p>
            <a:pPr algn="ctr"/>
            <a:r>
              <a:rPr kumimoji="1" lang="ja-JP" altLang="en-US" sz="800" dirty="0">
                <a:solidFill>
                  <a:schemeClr val="tx1"/>
                </a:solidFill>
                <a:latin typeface="+mn-ea"/>
              </a:rPr>
              <a:t>取込画面</a:t>
            </a:r>
          </a:p>
        </p:txBody>
      </p:sp>
      <p:sp>
        <p:nvSpPr>
          <p:cNvPr id="48" name="テキスト プレースホルダー 2"/>
          <p:cNvSpPr txBox="1">
            <a:spLocks/>
          </p:cNvSpPr>
          <p:nvPr/>
        </p:nvSpPr>
        <p:spPr>
          <a:xfrm>
            <a:off x="5733720" y="1982838"/>
            <a:ext cx="494464" cy="17101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800" dirty="0">
                <a:latin typeface="+mn-ea"/>
              </a:rPr>
              <a:t>参照</a:t>
            </a:r>
            <a:endParaRPr lang="en-US" altLang="ja-JP" sz="800" dirty="0">
              <a:latin typeface="+mn-ea"/>
            </a:endParaRPr>
          </a:p>
        </p:txBody>
      </p:sp>
      <p:sp>
        <p:nvSpPr>
          <p:cNvPr id="49" name="テキスト プレースホルダー 2"/>
          <p:cNvSpPr txBox="1">
            <a:spLocks/>
          </p:cNvSpPr>
          <p:nvPr/>
        </p:nvSpPr>
        <p:spPr>
          <a:xfrm>
            <a:off x="6264188" y="2010425"/>
            <a:ext cx="797390" cy="18099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800" dirty="0">
                <a:latin typeface="+mn-ea"/>
              </a:rPr>
              <a:t>登録・更新</a:t>
            </a:r>
            <a:endParaRPr lang="en-US" altLang="ja-JP" sz="800" dirty="0">
              <a:latin typeface="+mn-ea"/>
            </a:endParaRPr>
          </a:p>
        </p:txBody>
      </p:sp>
      <p:cxnSp>
        <p:nvCxnSpPr>
          <p:cNvPr id="50" name="カギ線コネクタ 49"/>
          <p:cNvCxnSpPr>
            <a:stCxn id="18" idx="0"/>
          </p:cNvCxnSpPr>
          <p:nvPr/>
        </p:nvCxnSpPr>
        <p:spPr>
          <a:xfrm rot="5400000" flipH="1" flipV="1">
            <a:off x="3994405" y="460840"/>
            <a:ext cx="173297" cy="3358160"/>
          </a:xfrm>
          <a:prstGeom prst="bentConnector2">
            <a:avLst/>
          </a:prstGeom>
          <a:ln w="63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249728" y="1383618"/>
            <a:ext cx="1405948" cy="283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100" i="0" u="none" strike="noStrike" kern="1200" cap="none" spc="0" normalizeH="0" baseline="0" noProof="0" dirty="0">
                <a:ln>
                  <a:noFill/>
                </a:ln>
                <a:solidFill>
                  <a:schemeClr val="tx1">
                    <a:lumMod val="75000"/>
                    <a:lumOff val="25000"/>
                  </a:schemeClr>
                </a:solidFill>
                <a:effectLst/>
                <a:uLnTx/>
                <a:uFillTx/>
                <a:latin typeface="メイリオ"/>
                <a:ea typeface="メイリオ"/>
              </a:rPr>
              <a:t>【2021</a:t>
            </a:r>
            <a:r>
              <a:rPr kumimoji="1" lang="ja-JP" altLang="en-US" sz="1100" i="0" u="none" strike="noStrike" kern="1200" cap="none" spc="0" normalizeH="0" baseline="0" noProof="0" dirty="0">
                <a:ln>
                  <a:noFill/>
                </a:ln>
                <a:solidFill>
                  <a:schemeClr val="tx1">
                    <a:lumMod val="75000"/>
                    <a:lumOff val="25000"/>
                  </a:schemeClr>
                </a:solidFill>
                <a:effectLst/>
                <a:uLnTx/>
                <a:uFillTx/>
                <a:latin typeface="メイリオ"/>
                <a:ea typeface="メイリオ"/>
              </a:rPr>
              <a:t>年版概要</a:t>
            </a:r>
            <a:r>
              <a:rPr kumimoji="1" lang="en-US" altLang="ja-JP" sz="1100" i="0" u="none" strike="noStrike" kern="1200" cap="none" spc="0" normalizeH="0" baseline="0" noProof="0" dirty="0">
                <a:ln>
                  <a:noFill/>
                </a:ln>
                <a:solidFill>
                  <a:schemeClr val="tx1">
                    <a:lumMod val="75000"/>
                    <a:lumOff val="25000"/>
                  </a:schemeClr>
                </a:solidFill>
                <a:effectLst/>
                <a:uLnTx/>
                <a:uFillTx/>
                <a:latin typeface="メイリオ"/>
                <a:ea typeface="メイリオ"/>
              </a:rPr>
              <a:t>】</a:t>
            </a:r>
          </a:p>
        </p:txBody>
      </p:sp>
      <p:sp>
        <p:nvSpPr>
          <p:cNvPr id="56" name="角丸四角形 55"/>
          <p:cNvSpPr/>
          <p:nvPr/>
        </p:nvSpPr>
        <p:spPr>
          <a:xfrm>
            <a:off x="1547664" y="3317904"/>
            <a:ext cx="1806033" cy="285186"/>
          </a:xfrm>
          <a:prstGeom prst="roundRect">
            <a:avLst>
              <a:gd name="adj" fmla="val 4184"/>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en-US" altLang="ja-JP" sz="800" dirty="0">
                <a:solidFill>
                  <a:schemeClr val="tx1"/>
                </a:solidFill>
                <a:latin typeface="+mn-ea"/>
              </a:rPr>
              <a:t>AI-OCR</a:t>
            </a:r>
            <a:r>
              <a:rPr lang="ja-JP" altLang="en-US" sz="800" dirty="0">
                <a:solidFill>
                  <a:schemeClr val="tx1"/>
                </a:solidFill>
                <a:latin typeface="+mn-ea"/>
              </a:rPr>
              <a:t>（クラウドサービス）</a:t>
            </a:r>
            <a:endParaRPr kumimoji="1" lang="ja-JP" altLang="en-US" sz="800" dirty="0">
              <a:solidFill>
                <a:schemeClr val="tx1"/>
              </a:solidFill>
              <a:latin typeface="+mn-ea"/>
            </a:endParaRPr>
          </a:p>
        </p:txBody>
      </p:sp>
      <p:cxnSp>
        <p:nvCxnSpPr>
          <p:cNvPr id="57" name="直線矢印コネクタ 56"/>
          <p:cNvCxnSpPr/>
          <p:nvPr/>
        </p:nvCxnSpPr>
        <p:spPr>
          <a:xfrm>
            <a:off x="6516216" y="1737008"/>
            <a:ext cx="396044" cy="0"/>
          </a:xfrm>
          <a:prstGeom prst="straightConnector1">
            <a:avLst/>
          </a:prstGeom>
          <a:ln w="6350">
            <a:solidFill>
              <a:schemeClr val="tx1"/>
            </a:solidFill>
            <a:headEnd type="triangle"/>
            <a:tailEnd type="none"/>
          </a:ln>
        </p:spPr>
        <p:style>
          <a:lnRef idx="1">
            <a:schemeClr val="accent3"/>
          </a:lnRef>
          <a:fillRef idx="0">
            <a:schemeClr val="accent3"/>
          </a:fillRef>
          <a:effectRef idx="0">
            <a:schemeClr val="accent3"/>
          </a:effectRef>
          <a:fontRef idx="minor">
            <a:schemeClr val="tx1"/>
          </a:fontRef>
        </p:style>
      </p:cxnSp>
      <p:cxnSp>
        <p:nvCxnSpPr>
          <p:cNvPr id="62" name="直線矢印コネクタ 61"/>
          <p:cNvCxnSpPr/>
          <p:nvPr/>
        </p:nvCxnSpPr>
        <p:spPr>
          <a:xfrm flipV="1">
            <a:off x="6300192" y="1964966"/>
            <a:ext cx="0" cy="269638"/>
          </a:xfrm>
          <a:prstGeom prst="straightConnector1">
            <a:avLst/>
          </a:prstGeom>
          <a:ln w="6350">
            <a:solidFill>
              <a:schemeClr val="tx1"/>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63" name="直線矢印コネクタ 62"/>
          <p:cNvCxnSpPr/>
          <p:nvPr/>
        </p:nvCxnSpPr>
        <p:spPr>
          <a:xfrm flipH="1" flipV="1">
            <a:off x="5796136" y="1978482"/>
            <a:ext cx="1" cy="256620"/>
          </a:xfrm>
          <a:prstGeom prst="straightConnector1">
            <a:avLst/>
          </a:prstGeom>
          <a:ln w="6350">
            <a:solidFill>
              <a:schemeClr val="tx1"/>
            </a:solidFill>
            <a:headEnd type="triangle"/>
            <a:tailEnd type="none"/>
          </a:ln>
        </p:spPr>
        <p:style>
          <a:lnRef idx="1">
            <a:schemeClr val="accent3"/>
          </a:lnRef>
          <a:fillRef idx="0">
            <a:schemeClr val="accent3"/>
          </a:fillRef>
          <a:effectRef idx="0">
            <a:schemeClr val="accent3"/>
          </a:effectRef>
          <a:fontRef idx="minor">
            <a:schemeClr val="tx1"/>
          </a:fontRef>
        </p:style>
      </p:cxnSp>
      <p:cxnSp>
        <p:nvCxnSpPr>
          <p:cNvPr id="74" name="直線矢印コネクタ 73"/>
          <p:cNvCxnSpPr/>
          <p:nvPr/>
        </p:nvCxnSpPr>
        <p:spPr>
          <a:xfrm>
            <a:off x="5393370" y="1748227"/>
            <a:ext cx="174042" cy="248"/>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87" name="直線矢印コネクタ 86"/>
          <p:cNvCxnSpPr/>
          <p:nvPr/>
        </p:nvCxnSpPr>
        <p:spPr>
          <a:xfrm flipV="1">
            <a:off x="5364088" y="2355726"/>
            <a:ext cx="314802" cy="950"/>
          </a:xfrm>
          <a:prstGeom prst="straightConnector1">
            <a:avLst/>
          </a:prstGeom>
          <a:ln w="6350">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92" name="カギ線コネクタ 91"/>
          <p:cNvCxnSpPr/>
          <p:nvPr/>
        </p:nvCxnSpPr>
        <p:spPr>
          <a:xfrm flipV="1">
            <a:off x="4103948" y="2414886"/>
            <a:ext cx="173132" cy="477589"/>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正方形/長方形 100"/>
          <p:cNvSpPr/>
          <p:nvPr/>
        </p:nvSpPr>
        <p:spPr>
          <a:xfrm>
            <a:off x="2915816" y="1470167"/>
            <a:ext cx="1548172" cy="237487"/>
          </a:xfrm>
          <a:prstGeom prst="rect">
            <a:avLst/>
          </a:prstGeom>
          <a:solidFill>
            <a:schemeClr val="accent5">
              <a:lumMod val="60000"/>
              <a:lumOff val="40000"/>
            </a:schemeClr>
          </a:solidFill>
          <a:ln>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rgbClr val="0000FF"/>
                </a:solidFill>
                <a:latin typeface="+mn-ea"/>
              </a:rPr>
              <a:t>配賦設定登録</a:t>
            </a:r>
            <a:r>
              <a:rPr kumimoji="1" lang="ja-JP" altLang="en-US" sz="800" dirty="0">
                <a:solidFill>
                  <a:srgbClr val="0000FF"/>
                </a:solidFill>
                <a:latin typeface="+mn-ea"/>
              </a:rPr>
              <a:t>画面 </a:t>
            </a:r>
          </a:p>
        </p:txBody>
      </p:sp>
      <p:sp>
        <p:nvSpPr>
          <p:cNvPr id="102" name="正方形/長方形 101"/>
          <p:cNvSpPr/>
          <p:nvPr/>
        </p:nvSpPr>
        <p:spPr>
          <a:xfrm>
            <a:off x="2915816" y="1779662"/>
            <a:ext cx="1548172" cy="221319"/>
          </a:xfrm>
          <a:prstGeom prst="rect">
            <a:avLst/>
          </a:prstGeom>
          <a:solidFill>
            <a:schemeClr val="accent5">
              <a:lumMod val="60000"/>
              <a:lumOff val="40000"/>
            </a:schemeClr>
          </a:solidFill>
          <a:ln>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800" dirty="0">
                <a:solidFill>
                  <a:srgbClr val="0000FF"/>
                </a:solidFill>
                <a:latin typeface="+mn-ea"/>
              </a:rPr>
              <a:t>明細紐付設定登録</a:t>
            </a:r>
            <a:r>
              <a:rPr kumimoji="1" lang="ja-JP" altLang="en-US" sz="800" dirty="0">
                <a:solidFill>
                  <a:srgbClr val="0000FF"/>
                </a:solidFill>
                <a:latin typeface="+mn-ea"/>
              </a:rPr>
              <a:t>画面＊ </a:t>
            </a:r>
          </a:p>
        </p:txBody>
      </p:sp>
      <p:sp>
        <p:nvSpPr>
          <p:cNvPr id="103" name="正方形/長方形 102"/>
          <p:cNvSpPr/>
          <p:nvPr/>
        </p:nvSpPr>
        <p:spPr>
          <a:xfrm>
            <a:off x="4358857" y="2535746"/>
            <a:ext cx="811471" cy="358140"/>
          </a:xfrm>
          <a:prstGeom prst="rect">
            <a:avLst/>
          </a:prstGeom>
          <a:solidFill>
            <a:schemeClr val="accent5">
              <a:lumMod val="60000"/>
              <a:lumOff val="40000"/>
            </a:schemeClr>
          </a:solidFill>
          <a:ln>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800" dirty="0">
                <a:solidFill>
                  <a:srgbClr val="0000FF"/>
                </a:solidFill>
                <a:latin typeface="+mn-ea"/>
              </a:rPr>
              <a:t>AI</a:t>
            </a:r>
            <a:r>
              <a:rPr lang="ja-JP" altLang="en-US" sz="800" dirty="0">
                <a:solidFill>
                  <a:srgbClr val="0000FF"/>
                </a:solidFill>
                <a:latin typeface="+mn-ea"/>
              </a:rPr>
              <a:t>支払</a:t>
            </a:r>
            <a:endParaRPr lang="en-US" altLang="ja-JP" sz="800" dirty="0">
              <a:solidFill>
                <a:srgbClr val="0000FF"/>
              </a:solidFill>
              <a:latin typeface="+mn-ea"/>
            </a:endParaRPr>
          </a:p>
          <a:p>
            <a:pPr algn="ctr"/>
            <a:r>
              <a:rPr lang="ja-JP" altLang="en-US" sz="800" dirty="0">
                <a:solidFill>
                  <a:srgbClr val="0000FF"/>
                </a:solidFill>
                <a:latin typeface="+mn-ea"/>
              </a:rPr>
              <a:t>一括処理画面</a:t>
            </a:r>
            <a:endParaRPr lang="en-US" altLang="ja-JP" sz="800" dirty="0">
              <a:solidFill>
                <a:srgbClr val="0000FF"/>
              </a:solidFill>
              <a:latin typeface="+mn-ea"/>
            </a:endParaRPr>
          </a:p>
        </p:txBody>
      </p:sp>
      <p:sp>
        <p:nvSpPr>
          <p:cNvPr id="45" name="円柱 44"/>
          <p:cNvSpPr/>
          <p:nvPr/>
        </p:nvSpPr>
        <p:spPr>
          <a:xfrm>
            <a:off x="5584085" y="1527634"/>
            <a:ext cx="932131" cy="420360"/>
          </a:xfrm>
          <a:prstGeom prst="can">
            <a:avLst>
              <a:gd name="adj" fmla="val 17208"/>
            </a:avLst>
          </a:prstGeom>
          <a:solidFill>
            <a:schemeClr val="accent6">
              <a:lumMod val="40000"/>
              <a:lumOff val="6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800" dirty="0">
                <a:solidFill>
                  <a:schemeClr val="tx1"/>
                </a:solidFill>
                <a:latin typeface="+mn-ea"/>
              </a:rPr>
              <a:t>AI</a:t>
            </a:r>
            <a:r>
              <a:rPr kumimoji="1" lang="ja-JP" altLang="en-US" sz="800" dirty="0">
                <a:solidFill>
                  <a:schemeClr val="tx1"/>
                </a:solidFill>
                <a:latin typeface="+mn-ea"/>
              </a:rPr>
              <a:t>経費パターン</a:t>
            </a:r>
            <a:endParaRPr kumimoji="1" lang="en-US" altLang="ja-JP" sz="800" dirty="0">
              <a:solidFill>
                <a:schemeClr val="tx1"/>
              </a:solidFill>
              <a:latin typeface="+mn-ea"/>
            </a:endParaRPr>
          </a:p>
          <a:p>
            <a:pPr algn="ctr"/>
            <a:r>
              <a:rPr lang="ja-JP" altLang="en-US" sz="800" dirty="0">
                <a:solidFill>
                  <a:schemeClr val="tx1"/>
                </a:solidFill>
                <a:latin typeface="+mn-ea"/>
              </a:rPr>
              <a:t>マスタ</a:t>
            </a:r>
            <a:endParaRPr kumimoji="1" lang="ja-JP" altLang="en-US" sz="800" dirty="0">
              <a:solidFill>
                <a:schemeClr val="tx1"/>
              </a:solidFill>
              <a:latin typeface="+mn-ea"/>
            </a:endParaRPr>
          </a:p>
        </p:txBody>
      </p:sp>
      <p:cxnSp>
        <p:nvCxnSpPr>
          <p:cNvPr id="138" name="カギ線コネクタ 137"/>
          <p:cNvCxnSpPr/>
          <p:nvPr/>
        </p:nvCxnSpPr>
        <p:spPr>
          <a:xfrm rot="10800000" flipV="1">
            <a:off x="3353698" y="2528407"/>
            <a:ext cx="2325193" cy="979446"/>
          </a:xfrm>
          <a:prstGeom prst="bentConnector3">
            <a:avLst>
              <a:gd name="adj1" fmla="val 7670"/>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カギ線コネクタ 146"/>
          <p:cNvCxnSpPr/>
          <p:nvPr/>
        </p:nvCxnSpPr>
        <p:spPr>
          <a:xfrm flipV="1">
            <a:off x="3353697" y="2602316"/>
            <a:ext cx="2334427" cy="941542"/>
          </a:xfrm>
          <a:prstGeom prst="bentConnector3">
            <a:avLst>
              <a:gd name="adj1" fmla="val 9488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p:cNvSpPr txBox="1">
            <a:spLocks/>
          </p:cNvSpPr>
          <p:nvPr/>
        </p:nvSpPr>
        <p:spPr>
          <a:xfrm>
            <a:off x="4718400" y="3103331"/>
            <a:ext cx="573679" cy="24408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900" dirty="0">
                <a:latin typeface="+mn-ea"/>
              </a:rPr>
              <a:t>請求書</a:t>
            </a:r>
            <a:endParaRPr lang="en-US" altLang="ja-JP" sz="900" dirty="0">
              <a:latin typeface="+mn-ea"/>
            </a:endParaRPr>
          </a:p>
          <a:p>
            <a:pPr marL="0" indent="0">
              <a:buClr>
                <a:srgbClr val="F9BE00"/>
              </a:buClr>
              <a:buNone/>
              <a:defRPr/>
            </a:pPr>
            <a:r>
              <a:rPr lang="ja-JP" altLang="en-US" sz="900" dirty="0">
                <a:latin typeface="+mn-ea"/>
              </a:rPr>
              <a:t>情報</a:t>
            </a:r>
            <a:endParaRPr lang="en-US" altLang="ja-JP" sz="900" dirty="0">
              <a:latin typeface="+mn-ea"/>
            </a:endParaRPr>
          </a:p>
        </p:txBody>
      </p:sp>
      <p:sp>
        <p:nvSpPr>
          <p:cNvPr id="158" name="テキスト ボックス 157"/>
          <p:cNvSpPr txBox="1"/>
          <p:nvPr/>
        </p:nvSpPr>
        <p:spPr>
          <a:xfrm>
            <a:off x="622218" y="3709360"/>
            <a:ext cx="8090242" cy="338554"/>
          </a:xfrm>
          <a:prstGeom prst="rect">
            <a:avLst/>
          </a:prstGeom>
          <a:noFill/>
        </p:spPr>
        <p:txBody>
          <a:bodyPr wrap="square" rtlCol="0">
            <a:spAutoFit/>
          </a:bodyPr>
          <a:lstStyle/>
          <a:p>
            <a:r>
              <a:rPr lang="ja-JP" altLang="en-US" sz="800" dirty="0">
                <a:solidFill>
                  <a:srgbClr val="0000FF"/>
                </a:solidFill>
                <a:latin typeface="+mn-ea"/>
              </a:rPr>
              <a:t>（</a:t>
            </a:r>
            <a:r>
              <a:rPr lang="en-US" altLang="ja-JP" sz="800" dirty="0">
                <a:solidFill>
                  <a:srgbClr val="0000FF"/>
                </a:solidFill>
                <a:latin typeface="+mn-ea"/>
              </a:rPr>
              <a:t>※</a:t>
            </a:r>
            <a:r>
              <a:rPr lang="ja-JP" altLang="en-US" sz="800" dirty="0">
                <a:solidFill>
                  <a:srgbClr val="0000FF"/>
                </a:solidFill>
                <a:latin typeface="+mn-ea"/>
              </a:rPr>
              <a:t>）青文字の画面が</a:t>
            </a:r>
            <a:r>
              <a:rPr lang="en-US" altLang="ja-JP" sz="800" dirty="0">
                <a:solidFill>
                  <a:srgbClr val="0000FF"/>
                </a:solidFill>
                <a:latin typeface="+mn-ea"/>
              </a:rPr>
              <a:t>2021-06-01</a:t>
            </a:r>
            <a:r>
              <a:rPr lang="ja-JP" altLang="en-US" sz="800" dirty="0">
                <a:solidFill>
                  <a:srgbClr val="0000FF"/>
                </a:solidFill>
                <a:latin typeface="+mn-ea"/>
              </a:rPr>
              <a:t>版（</a:t>
            </a:r>
            <a:r>
              <a:rPr lang="en-US" altLang="ja-JP" sz="800" dirty="0">
                <a:solidFill>
                  <a:srgbClr val="0000FF"/>
                </a:solidFill>
                <a:latin typeface="+mn-ea"/>
              </a:rPr>
              <a:t>V2.4.0</a:t>
            </a:r>
            <a:r>
              <a:rPr lang="ja-JP" altLang="en-US" sz="800" dirty="0">
                <a:solidFill>
                  <a:srgbClr val="0000FF"/>
                </a:solidFill>
                <a:latin typeface="+mn-ea"/>
              </a:rPr>
              <a:t>）での新規画面です</a:t>
            </a:r>
            <a:endParaRPr lang="en-US" altLang="ja-JP" sz="800" dirty="0">
              <a:solidFill>
                <a:srgbClr val="0000FF"/>
              </a:solidFill>
              <a:latin typeface="+mn-ea"/>
            </a:endParaRPr>
          </a:p>
          <a:p>
            <a:r>
              <a:rPr lang="ja-JP" altLang="en-US" sz="800" dirty="0">
                <a:solidFill>
                  <a:srgbClr val="0000FF"/>
                </a:solidFill>
                <a:latin typeface="+mn-ea"/>
              </a:rPr>
              <a:t>（</a:t>
            </a:r>
            <a:r>
              <a:rPr lang="en-US" altLang="ja-JP" sz="800" dirty="0">
                <a:solidFill>
                  <a:srgbClr val="0000FF"/>
                </a:solidFill>
                <a:latin typeface="+mn-ea"/>
              </a:rPr>
              <a:t>※</a:t>
            </a:r>
            <a:r>
              <a:rPr lang="ja-JP" altLang="en-US" sz="800" dirty="0">
                <a:solidFill>
                  <a:srgbClr val="0000FF"/>
                </a:solidFill>
                <a:latin typeface="+mn-ea"/>
              </a:rPr>
              <a:t>）＊付の画面は</a:t>
            </a:r>
            <a:r>
              <a:rPr lang="en-US" altLang="ja-JP" sz="800" dirty="0" err="1">
                <a:solidFill>
                  <a:srgbClr val="0000FF"/>
                </a:solidFill>
                <a:latin typeface="+mn-ea"/>
              </a:rPr>
              <a:t>SuperStream</a:t>
            </a:r>
            <a:r>
              <a:rPr lang="en-US" altLang="ja-JP" sz="800" dirty="0">
                <a:solidFill>
                  <a:srgbClr val="0000FF"/>
                </a:solidFill>
                <a:latin typeface="+mn-ea"/>
              </a:rPr>
              <a:t>-NX AI-OCR</a:t>
            </a:r>
            <a:r>
              <a:rPr lang="ja-JP" altLang="en-US" sz="800" dirty="0">
                <a:solidFill>
                  <a:srgbClr val="0000FF"/>
                </a:solidFill>
                <a:latin typeface="+mn-ea"/>
              </a:rPr>
              <a:t>（請求書明細）のみで利用可能です</a:t>
            </a:r>
            <a:endParaRPr lang="en-US" altLang="ja-JP" sz="800" dirty="0">
              <a:solidFill>
                <a:srgbClr val="0000FF"/>
              </a:solidFill>
              <a:latin typeface="+mn-ea"/>
            </a:endParaRPr>
          </a:p>
        </p:txBody>
      </p:sp>
      <p:sp>
        <p:nvSpPr>
          <p:cNvPr id="66" name="テキスト ボックス 65"/>
          <p:cNvSpPr txBox="1"/>
          <p:nvPr/>
        </p:nvSpPr>
        <p:spPr>
          <a:xfrm>
            <a:off x="622218" y="4119922"/>
            <a:ext cx="8090242" cy="461665"/>
          </a:xfrm>
          <a:prstGeom prst="rect">
            <a:avLst/>
          </a:prstGeom>
          <a:noFill/>
        </p:spPr>
        <p:txBody>
          <a:bodyPr wrap="square" rtlCol="0">
            <a:spAutoFit/>
          </a:bodyPr>
          <a:lstStyle/>
          <a:p>
            <a:r>
              <a:rPr lang="ja-JP" altLang="en-US" sz="800" dirty="0">
                <a:solidFill>
                  <a:srgbClr val="FF0000"/>
                </a:solidFill>
                <a:latin typeface="+mn-ea"/>
              </a:rPr>
              <a:t>■特記事項</a:t>
            </a:r>
            <a:endParaRPr lang="en-US" altLang="ja-JP" sz="800" dirty="0">
              <a:solidFill>
                <a:srgbClr val="FF0000"/>
              </a:solidFill>
              <a:latin typeface="+mn-ea"/>
            </a:endParaRPr>
          </a:p>
          <a:p>
            <a:r>
              <a:rPr lang="ja-JP" altLang="en-US" sz="800" dirty="0">
                <a:solidFill>
                  <a:srgbClr val="FF0000"/>
                </a:solidFill>
                <a:latin typeface="+mn-ea"/>
              </a:rPr>
              <a:t>　・本機能を利用するには「</a:t>
            </a:r>
            <a:r>
              <a:rPr lang="en-US" altLang="ja-JP" sz="800" dirty="0" err="1">
                <a:solidFill>
                  <a:srgbClr val="FF0000"/>
                </a:solidFill>
                <a:latin typeface="+mn-ea"/>
              </a:rPr>
              <a:t>SuperStream</a:t>
            </a:r>
            <a:r>
              <a:rPr lang="en-US" altLang="ja-JP" sz="800" dirty="0">
                <a:solidFill>
                  <a:srgbClr val="FF0000"/>
                </a:solidFill>
                <a:latin typeface="+mn-ea"/>
              </a:rPr>
              <a:t>-NX AI-OCR</a:t>
            </a:r>
            <a:r>
              <a:rPr lang="ja-JP" altLang="en-US" sz="800" dirty="0">
                <a:solidFill>
                  <a:srgbClr val="FF0000"/>
                </a:solidFill>
                <a:latin typeface="+mn-ea"/>
              </a:rPr>
              <a:t>（請求書）」または、「</a:t>
            </a:r>
            <a:r>
              <a:rPr lang="en-US" altLang="ja-JP" sz="800" dirty="0" err="1">
                <a:solidFill>
                  <a:srgbClr val="FF0000"/>
                </a:solidFill>
                <a:latin typeface="+mn-ea"/>
              </a:rPr>
              <a:t>SuperStream</a:t>
            </a:r>
            <a:r>
              <a:rPr lang="en-US" altLang="ja-JP" sz="800" dirty="0">
                <a:solidFill>
                  <a:srgbClr val="FF0000"/>
                </a:solidFill>
                <a:latin typeface="+mn-ea"/>
              </a:rPr>
              <a:t>-NX AI-OCR</a:t>
            </a:r>
            <a:r>
              <a:rPr lang="ja-JP" altLang="en-US" sz="800" dirty="0">
                <a:solidFill>
                  <a:srgbClr val="FF0000"/>
                </a:solidFill>
                <a:latin typeface="+mn-ea"/>
              </a:rPr>
              <a:t>（請求書明細）」をご購入頂く必要があります</a:t>
            </a:r>
            <a:endParaRPr lang="en-US" altLang="ja-JP" sz="800" dirty="0">
              <a:solidFill>
                <a:srgbClr val="FF0000"/>
              </a:solidFill>
              <a:latin typeface="+mn-ea"/>
            </a:endParaRPr>
          </a:p>
          <a:p>
            <a:r>
              <a:rPr lang="ja-JP" altLang="en-US" sz="800" dirty="0">
                <a:solidFill>
                  <a:srgbClr val="FF0000"/>
                </a:solidFill>
                <a:latin typeface="+mn-ea"/>
              </a:rPr>
              <a:t>　・クライアント端末から「</a:t>
            </a:r>
            <a:r>
              <a:rPr lang="en-US" altLang="ja-JP" sz="800" dirty="0">
                <a:solidFill>
                  <a:srgbClr val="FF0000"/>
                </a:solidFill>
                <a:latin typeface="+mn-ea"/>
              </a:rPr>
              <a:t>https://ss-optional-api.superstream.co.jp/</a:t>
            </a:r>
            <a:r>
              <a:rPr lang="ja-JP" altLang="en-US" sz="800" dirty="0">
                <a:solidFill>
                  <a:srgbClr val="FF0000"/>
                </a:solidFill>
                <a:latin typeface="+mn-ea"/>
              </a:rPr>
              <a:t>」へ接続できるようにしておく必要があります</a:t>
            </a:r>
            <a:endParaRPr lang="en-US" altLang="ja-JP" sz="800" dirty="0">
              <a:solidFill>
                <a:srgbClr val="FF0000"/>
              </a:solidFill>
              <a:latin typeface="+mn-ea"/>
            </a:endParaRPr>
          </a:p>
        </p:txBody>
      </p:sp>
      <p:sp>
        <p:nvSpPr>
          <p:cNvPr id="67" name="スライド番号プレースホルダー 1"/>
          <p:cNvSpPr txBox="1">
            <a:spLocks/>
          </p:cNvSpPr>
          <p:nvPr/>
        </p:nvSpPr>
        <p:spPr>
          <a:xfrm>
            <a:off x="8424000" y="4643976"/>
            <a:ext cx="360000" cy="135000"/>
          </a:xfrm>
          <a:prstGeom prst="rect">
            <a:avLst/>
          </a:prstGeom>
        </p:spPr>
        <p:txBody>
          <a:bodyPr vert="horz" lIns="0" tIns="0" rIns="0" bIns="0" rtlCol="0" anchor="b" anchorCtr="0"/>
          <a:lstStyle>
            <a:defPPr>
              <a:defRPr lang="ja-JP"/>
            </a:defPPr>
            <a:lvl1pPr marL="0" algn="r" defTabSz="914400" rtl="0" eaLnBrk="1" latinLnBrk="0" hangingPunct="1">
              <a:defRPr kumimoji="1" sz="900"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8AE49ED-73EF-499C-8307-28EB0E7CF529}" type="slidenum">
              <a:rPr lang="ja-JP" altLang="en-US" smtClean="0"/>
              <a:pPr/>
              <a:t>9</a:t>
            </a:fld>
            <a:endParaRPr lang="ja-JP" altLang="en-US" dirty="0"/>
          </a:p>
        </p:txBody>
      </p:sp>
      <p:sp>
        <p:nvSpPr>
          <p:cNvPr id="68" name="フッター プレースホルダー 4"/>
          <p:cNvSpPr txBox="1">
            <a:spLocks/>
          </p:cNvSpPr>
          <p:nvPr/>
        </p:nvSpPr>
        <p:spPr>
          <a:xfrm>
            <a:off x="360000" y="4616976"/>
            <a:ext cx="2160000" cy="135000"/>
          </a:xfrm>
          <a:prstGeom prst="rect">
            <a:avLst/>
          </a:prstGeom>
        </p:spPr>
        <p:txBody>
          <a:bodyPr vert="horz" lIns="0" tIns="0" rIns="0" bIns="0" rtlCol="0" anchor="b" anchorCtr="0"/>
          <a:lstStyle>
            <a:defPPr>
              <a:defRPr lang="ja-JP"/>
            </a:defPPr>
            <a:lvl1pPr marL="0" algn="l" defTabSz="914400" rtl="0" eaLnBrk="1" latinLnBrk="0" hangingPunct="1">
              <a:defRPr kumimoji="1" sz="6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t>©SuperStream Inc. All rights reserved.</a:t>
            </a:r>
            <a:endParaRPr lang="ja-JP" altLang="en-US" dirty="0"/>
          </a:p>
        </p:txBody>
      </p:sp>
      <p:cxnSp>
        <p:nvCxnSpPr>
          <p:cNvPr id="65" name="カギ線コネクタ 64"/>
          <p:cNvCxnSpPr/>
          <p:nvPr/>
        </p:nvCxnSpPr>
        <p:spPr>
          <a:xfrm rot="5400000">
            <a:off x="3782405" y="2461246"/>
            <a:ext cx="475640" cy="1344721"/>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カギ線コネクタ 68"/>
          <p:cNvCxnSpPr>
            <a:stCxn id="103" idx="2"/>
          </p:cNvCxnSpPr>
          <p:nvPr/>
        </p:nvCxnSpPr>
        <p:spPr>
          <a:xfrm rot="5400000">
            <a:off x="3804848" y="2460093"/>
            <a:ext cx="525952" cy="1393538"/>
          </a:xfrm>
          <a:prstGeom prst="bentConnector2">
            <a:avLst/>
          </a:prstGeom>
          <a:ln w="63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 name="テキスト プレースホルダー 2"/>
          <p:cNvSpPr txBox="1">
            <a:spLocks/>
          </p:cNvSpPr>
          <p:nvPr/>
        </p:nvSpPr>
        <p:spPr>
          <a:xfrm>
            <a:off x="4608004" y="3543858"/>
            <a:ext cx="755547" cy="1651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Clr>
                <a:srgbClr val="F9BE00"/>
              </a:buClr>
              <a:buNone/>
              <a:defRPr/>
            </a:pPr>
            <a:r>
              <a:rPr lang="ja-JP" altLang="en-US" sz="900" dirty="0">
                <a:latin typeface="+mn-ea"/>
              </a:rPr>
              <a:t>請求書情報</a:t>
            </a:r>
            <a:endParaRPr lang="en-US" altLang="ja-JP" sz="900" dirty="0">
              <a:latin typeface="+mn-ea"/>
            </a:endParaRPr>
          </a:p>
        </p:txBody>
      </p:sp>
      <p:pic>
        <p:nvPicPr>
          <p:cNvPr id="60" name="Picture 6"/>
          <p:cNvPicPr>
            <a:picLocks noChangeAspect="1" noChangeArrowheads="1"/>
          </p:cNvPicPr>
          <p:nvPr/>
        </p:nvPicPr>
        <p:blipFill>
          <a:blip r:embed="rId3" cstate="screen"/>
          <a:srcRect/>
          <a:stretch>
            <a:fillRect/>
          </a:stretch>
        </p:blipFill>
        <p:spPr bwMode="auto">
          <a:xfrm>
            <a:off x="4534782" y="3034455"/>
            <a:ext cx="217238" cy="271101"/>
          </a:xfrm>
          <a:prstGeom prst="rect">
            <a:avLst/>
          </a:prstGeom>
          <a:noFill/>
          <a:ln w="9525">
            <a:noFill/>
            <a:miter lim="800000"/>
            <a:headEnd/>
            <a:tailEnd/>
          </a:ln>
          <a:effectLst/>
        </p:spPr>
      </p:pic>
      <p:pic>
        <p:nvPicPr>
          <p:cNvPr id="72" name="Picture 6"/>
          <p:cNvPicPr>
            <a:picLocks noChangeAspect="1" noChangeArrowheads="1"/>
          </p:cNvPicPr>
          <p:nvPr/>
        </p:nvPicPr>
        <p:blipFill>
          <a:blip r:embed="rId3" cstate="screen"/>
          <a:srcRect/>
          <a:stretch>
            <a:fillRect/>
          </a:stretch>
        </p:blipFill>
        <p:spPr bwMode="auto">
          <a:xfrm>
            <a:off x="5350502" y="3020729"/>
            <a:ext cx="217238" cy="271101"/>
          </a:xfrm>
          <a:prstGeom prst="rect">
            <a:avLst/>
          </a:prstGeom>
          <a:noFill/>
          <a:ln w="9525">
            <a:noFill/>
            <a:miter lim="800000"/>
            <a:headEnd/>
            <a:tailEnd/>
          </a:ln>
          <a:effectLst/>
        </p:spPr>
      </p:pic>
      <p:sp>
        <p:nvSpPr>
          <p:cNvPr id="6" name="タイトル 3">
            <a:extLst>
              <a:ext uri="{FF2B5EF4-FFF2-40B4-BE49-F238E27FC236}">
                <a16:creationId xmlns:a16="http://schemas.microsoft.com/office/drawing/2014/main" id="{71A07F39-1860-46E1-8A78-7E2618F6BF62}"/>
              </a:ext>
            </a:extLst>
          </p:cNvPr>
          <p:cNvSpPr>
            <a:spLocks noGrp="1"/>
          </p:cNvSpPr>
          <p:nvPr>
            <p:ph type="title"/>
          </p:nvPr>
        </p:nvSpPr>
        <p:spPr>
          <a:xfrm>
            <a:off x="360000" y="87475"/>
            <a:ext cx="7128324" cy="648072"/>
          </a:xfrm>
        </p:spPr>
        <p:txBody>
          <a:bodyPr/>
          <a:lstStyle/>
          <a:p>
            <a:r>
              <a:rPr lang="en-US" altLang="ja-JP" sz="2000" dirty="0" err="1">
                <a:latin typeface="+mn-ea"/>
                <a:ea typeface="+mn-ea"/>
              </a:rPr>
              <a:t>SuperStream</a:t>
            </a:r>
            <a:r>
              <a:rPr lang="en-US" altLang="ja-JP" sz="2000" dirty="0">
                <a:latin typeface="+mn-ea"/>
                <a:ea typeface="+mn-ea"/>
              </a:rPr>
              <a:t>-NX </a:t>
            </a:r>
            <a:r>
              <a:rPr lang="ja-JP" altLang="en-US" sz="2000">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latin typeface="+mn-ea"/>
                <a:ea typeface="+mn-ea"/>
              </a:rPr>
              <a:t>1.AI-OCR</a:t>
            </a:r>
            <a:r>
              <a:rPr lang="ja-JP" altLang="en-US" sz="1800">
                <a:latin typeface="+mn-ea"/>
                <a:ea typeface="+mn-ea"/>
              </a:rPr>
              <a:t>機能の新オプションと改善対応</a:t>
            </a:r>
            <a:endParaRPr kumimoji="1" lang="ja-JP" altLang="en-US" sz="1800">
              <a:latin typeface="+mn-ea"/>
              <a:ea typeface="+mn-ea"/>
            </a:endParaRPr>
          </a:p>
        </p:txBody>
      </p:sp>
      <p:pic>
        <p:nvPicPr>
          <p:cNvPr id="7" name="図 8">
            <a:extLst>
              <a:ext uri="{FF2B5EF4-FFF2-40B4-BE49-F238E27FC236}">
                <a16:creationId xmlns:a16="http://schemas.microsoft.com/office/drawing/2014/main" id="{514368D5-6B96-47B9-9604-357DC36F0FBD}"/>
              </a:ext>
            </a:extLst>
          </p:cNvPr>
          <p:cNvPicPr>
            <a:picLocks noChangeAspect="1"/>
          </p:cNvPicPr>
          <p:nvPr/>
        </p:nvPicPr>
        <p:blipFill>
          <a:blip r:embed="rId4"/>
          <a:stretch>
            <a:fillRect/>
          </a:stretch>
        </p:blipFill>
        <p:spPr>
          <a:xfrm>
            <a:off x="7608514" y="39501"/>
            <a:ext cx="1457325" cy="371475"/>
          </a:xfrm>
          <a:prstGeom prst="rect">
            <a:avLst/>
          </a:prstGeom>
        </p:spPr>
      </p:pic>
    </p:spTree>
    <p:extLst>
      <p:ext uri="{BB962C8B-B14F-4D97-AF65-F5344CB8AC3E}">
        <p14:creationId xmlns:p14="http://schemas.microsoft.com/office/powerpoint/2010/main" val="30446169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0" name="図 9"/>
          <p:cNvPicPr>
            <a:picLocks noChangeAspect="1"/>
          </p:cNvPicPr>
          <p:nvPr/>
        </p:nvPicPr>
        <p:blipFill>
          <a:blip r:embed="rId2"/>
          <a:stretch>
            <a:fillRect/>
          </a:stretch>
        </p:blipFill>
        <p:spPr>
          <a:xfrm>
            <a:off x="575556" y="1268797"/>
            <a:ext cx="7829946" cy="3175161"/>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90</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新会社セットアップ／会計管理マスタ登録</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3" name="正方形/長方形 12"/>
          <p:cNvSpPr/>
          <p:nvPr/>
        </p:nvSpPr>
        <p:spPr>
          <a:xfrm>
            <a:off x="647564" y="2327948"/>
            <a:ext cx="4392488" cy="204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線吹き出し 2 (枠付き) 14"/>
          <p:cNvSpPr/>
          <p:nvPr/>
        </p:nvSpPr>
        <p:spPr>
          <a:xfrm>
            <a:off x="4607510" y="4212320"/>
            <a:ext cx="4013548" cy="398353"/>
          </a:xfrm>
          <a:prstGeom prst="borderCallout2">
            <a:avLst>
              <a:gd name="adj1" fmla="val 47313"/>
              <a:gd name="adj2" fmla="val 91"/>
              <a:gd name="adj3" fmla="val 47316"/>
              <a:gd name="adj4" fmla="val -7682"/>
              <a:gd name="adj5" fmla="val -84741"/>
              <a:gd name="adj6" fmla="val -15528"/>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押印欄へのワークフロー承認情報の出力有無を指定します</a:t>
            </a:r>
            <a:endParaRPr lang="en-US" altLang="ja-JP" sz="1100" dirty="0">
              <a:solidFill>
                <a:schemeClr val="bg1">
                  <a:lumMod val="95000"/>
                </a:schemeClr>
              </a:solidFill>
              <a:latin typeface="+mn-ea"/>
            </a:endParaRPr>
          </a:p>
        </p:txBody>
      </p:sp>
      <p:pic>
        <p:nvPicPr>
          <p:cNvPr id="6" name="図 6" descr="アイコン&#10;&#10;説明は自動で生成されたものです">
            <a:extLst>
              <a:ext uri="{FF2B5EF4-FFF2-40B4-BE49-F238E27FC236}">
                <a16:creationId xmlns:a16="http://schemas.microsoft.com/office/drawing/2014/main" id="{3662737E-80D1-4A4A-8F1A-9D668091A502}"/>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C86636AE-C92A-4543-856D-BA8E1E1FE01D}"/>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25547423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5696"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91</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承認者情報の出力サンプル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テキスト プレースホルダー 2"/>
          <p:cNvSpPr txBox="1">
            <a:spLocks/>
          </p:cNvSpPr>
          <p:nvPr/>
        </p:nvSpPr>
        <p:spPr>
          <a:xfrm>
            <a:off x="504484" y="1167594"/>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（例１）承認者数 ＝ 押印欄数の場合</a:t>
            </a: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12" name="正方形/長方形 11"/>
          <p:cNvSpPr/>
          <p:nvPr/>
        </p:nvSpPr>
        <p:spPr>
          <a:xfrm>
            <a:off x="1145493" y="1462254"/>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承認１</a:t>
            </a:r>
          </a:p>
        </p:txBody>
      </p:sp>
      <p:cxnSp>
        <p:nvCxnSpPr>
          <p:cNvPr id="14" name="直線矢印コネクタ 13"/>
          <p:cNvCxnSpPr>
            <a:endCxn id="16" idx="1"/>
          </p:cNvCxnSpPr>
          <p:nvPr/>
        </p:nvCxnSpPr>
        <p:spPr>
          <a:xfrm>
            <a:off x="1864980" y="1616043"/>
            <a:ext cx="228231" cy="2"/>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2093211" y="1462254"/>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承認２</a:t>
            </a:r>
          </a:p>
        </p:txBody>
      </p:sp>
      <p:sp>
        <p:nvSpPr>
          <p:cNvPr id="18" name="正方形/長方形 17"/>
          <p:cNvSpPr/>
          <p:nvPr/>
        </p:nvSpPr>
        <p:spPr>
          <a:xfrm>
            <a:off x="3039685" y="1462253"/>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承認３</a:t>
            </a:r>
          </a:p>
        </p:txBody>
      </p:sp>
      <p:sp>
        <p:nvSpPr>
          <p:cNvPr id="19" name="正方形/長方形 18"/>
          <p:cNvSpPr/>
          <p:nvPr/>
        </p:nvSpPr>
        <p:spPr>
          <a:xfrm>
            <a:off x="3980261" y="1462606"/>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承認４</a:t>
            </a:r>
          </a:p>
        </p:txBody>
      </p:sp>
      <p:sp>
        <p:nvSpPr>
          <p:cNvPr id="20" name="正方形/長方形 19"/>
          <p:cNvSpPr/>
          <p:nvPr/>
        </p:nvSpPr>
        <p:spPr>
          <a:xfrm>
            <a:off x="4932633" y="1462607"/>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最終承認</a:t>
            </a:r>
          </a:p>
        </p:txBody>
      </p:sp>
      <p:cxnSp>
        <p:nvCxnSpPr>
          <p:cNvPr id="21" name="直線矢印コネクタ 20"/>
          <p:cNvCxnSpPr>
            <a:stCxn id="16" idx="3"/>
            <a:endCxn id="18" idx="1"/>
          </p:cNvCxnSpPr>
          <p:nvPr/>
        </p:nvCxnSpPr>
        <p:spPr>
          <a:xfrm flipV="1">
            <a:off x="2812698" y="1616044"/>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3"/>
            <a:endCxn id="19" idx="1"/>
          </p:cNvCxnSpPr>
          <p:nvPr/>
        </p:nvCxnSpPr>
        <p:spPr>
          <a:xfrm>
            <a:off x="3759172" y="1616044"/>
            <a:ext cx="221089"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9" idx="3"/>
            <a:endCxn id="20" idx="1"/>
          </p:cNvCxnSpPr>
          <p:nvPr/>
        </p:nvCxnSpPr>
        <p:spPr>
          <a:xfrm>
            <a:off x="4699748" y="1616397"/>
            <a:ext cx="232885"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楕円 30"/>
          <p:cNvSpPr/>
          <p:nvPr/>
        </p:nvSpPr>
        <p:spPr>
          <a:xfrm>
            <a:off x="1651837" y="1669155"/>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2" name="楕円 31"/>
          <p:cNvSpPr/>
          <p:nvPr/>
        </p:nvSpPr>
        <p:spPr>
          <a:xfrm>
            <a:off x="2615247" y="1653991"/>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3" name="楕円 32"/>
          <p:cNvSpPr/>
          <p:nvPr/>
        </p:nvSpPr>
        <p:spPr>
          <a:xfrm>
            <a:off x="3564272" y="1679560"/>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6" name="テキスト プレースホルダー 2"/>
          <p:cNvSpPr txBox="1">
            <a:spLocks/>
          </p:cNvSpPr>
          <p:nvPr/>
        </p:nvSpPr>
        <p:spPr>
          <a:xfrm>
            <a:off x="504484" y="3075806"/>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（例２）承認者数 ＜ 押印欄数の場合</a:t>
            </a:r>
            <a:endParaRPr lang="en-US" altLang="ja-JP" dirty="0">
              <a:solidFill>
                <a:prstClr val="black"/>
              </a:solidFill>
            </a:endParaRPr>
          </a:p>
          <a:p>
            <a:pPr>
              <a:lnSpc>
                <a:spcPts val="1900"/>
              </a:lnSpc>
              <a:buClr>
                <a:srgbClr val="F9BE00"/>
              </a:buClr>
            </a:pPr>
            <a:endParaRPr lang="en-US" altLang="ja-JP" dirty="0">
              <a:solidFill>
                <a:prstClr val="black"/>
              </a:solidFill>
            </a:endParaRPr>
          </a:p>
        </p:txBody>
      </p:sp>
      <p:sp>
        <p:nvSpPr>
          <p:cNvPr id="37" name="正方形/長方形 36"/>
          <p:cNvSpPr/>
          <p:nvPr/>
        </p:nvSpPr>
        <p:spPr>
          <a:xfrm>
            <a:off x="1151620" y="336383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承認１</a:t>
            </a:r>
          </a:p>
        </p:txBody>
      </p:sp>
      <p:sp>
        <p:nvSpPr>
          <p:cNvPr id="38" name="正方形/長方形 37"/>
          <p:cNvSpPr/>
          <p:nvPr/>
        </p:nvSpPr>
        <p:spPr>
          <a:xfrm>
            <a:off x="2099338" y="336383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承認２</a:t>
            </a:r>
          </a:p>
        </p:txBody>
      </p:sp>
      <p:sp>
        <p:nvSpPr>
          <p:cNvPr id="39" name="正方形/長方形 38"/>
          <p:cNvSpPr/>
          <p:nvPr/>
        </p:nvSpPr>
        <p:spPr>
          <a:xfrm>
            <a:off x="3045812" y="336383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rPr>
              <a:t>最終</a:t>
            </a:r>
            <a:r>
              <a:rPr kumimoji="1" lang="ja-JP" altLang="en-US" sz="900" dirty="0">
                <a:solidFill>
                  <a:schemeClr val="tx1"/>
                </a:solidFill>
              </a:rPr>
              <a:t>承認</a:t>
            </a:r>
          </a:p>
        </p:txBody>
      </p:sp>
      <p:sp>
        <p:nvSpPr>
          <p:cNvPr id="42" name="楕円 41"/>
          <p:cNvSpPr/>
          <p:nvPr/>
        </p:nvSpPr>
        <p:spPr>
          <a:xfrm>
            <a:off x="1657964" y="3570740"/>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cxnSp>
        <p:nvCxnSpPr>
          <p:cNvPr id="45" name="直線矢印コネクタ 44"/>
          <p:cNvCxnSpPr>
            <a:stCxn id="37" idx="3"/>
            <a:endCxn id="38" idx="1"/>
          </p:cNvCxnSpPr>
          <p:nvPr/>
        </p:nvCxnSpPr>
        <p:spPr>
          <a:xfrm>
            <a:off x="1871107" y="3517630"/>
            <a:ext cx="228231" cy="0"/>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a:stCxn id="38" idx="3"/>
            <a:endCxn id="39" idx="1"/>
          </p:cNvCxnSpPr>
          <p:nvPr/>
        </p:nvCxnSpPr>
        <p:spPr>
          <a:xfrm flipV="1">
            <a:off x="2818825" y="3517629"/>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55" name="図 54"/>
          <p:cNvPicPr>
            <a:picLocks noChangeAspect="1"/>
          </p:cNvPicPr>
          <p:nvPr/>
        </p:nvPicPr>
        <p:blipFill>
          <a:blip r:embed="rId2"/>
          <a:stretch>
            <a:fillRect/>
          </a:stretch>
        </p:blipFill>
        <p:spPr>
          <a:xfrm>
            <a:off x="1270359" y="1959682"/>
            <a:ext cx="5677905" cy="1014305"/>
          </a:xfrm>
          <a:prstGeom prst="rect">
            <a:avLst/>
          </a:prstGeom>
          <a:ln>
            <a:solidFill>
              <a:schemeClr val="bg1">
                <a:lumMod val="50000"/>
              </a:schemeClr>
            </a:solidFill>
          </a:ln>
        </p:spPr>
      </p:pic>
      <p:pic>
        <p:nvPicPr>
          <p:cNvPr id="56" name="図 55"/>
          <p:cNvPicPr>
            <a:picLocks noChangeAspect="1"/>
          </p:cNvPicPr>
          <p:nvPr/>
        </p:nvPicPr>
        <p:blipFill>
          <a:blip r:embed="rId3"/>
          <a:stretch>
            <a:fillRect/>
          </a:stretch>
        </p:blipFill>
        <p:spPr>
          <a:xfrm>
            <a:off x="1273350" y="3872661"/>
            <a:ext cx="5674914" cy="859329"/>
          </a:xfrm>
          <a:prstGeom prst="rect">
            <a:avLst/>
          </a:prstGeom>
          <a:ln>
            <a:solidFill>
              <a:schemeClr val="bg1">
                <a:lumMod val="50000"/>
              </a:schemeClr>
            </a:solidFill>
          </a:ln>
        </p:spPr>
      </p:pic>
      <p:sp>
        <p:nvSpPr>
          <p:cNvPr id="58" name="正方形/長方形 57"/>
          <p:cNvSpPr/>
          <p:nvPr/>
        </p:nvSpPr>
        <p:spPr>
          <a:xfrm>
            <a:off x="4397343" y="2246102"/>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59" name="正方形/長方形 58"/>
          <p:cNvSpPr/>
          <p:nvPr/>
        </p:nvSpPr>
        <p:spPr>
          <a:xfrm>
            <a:off x="4383081" y="4130982"/>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6" descr="アイコン&#10;&#10;説明は自動で生成されたものです">
            <a:extLst>
              <a:ext uri="{FF2B5EF4-FFF2-40B4-BE49-F238E27FC236}">
                <a16:creationId xmlns:a16="http://schemas.microsoft.com/office/drawing/2014/main" id="{794C19B2-0756-4C71-B4DE-DD37B2CC5BEB}"/>
              </a:ext>
            </a:extLst>
          </p:cNvPr>
          <p:cNvPicPr>
            <a:picLocks noChangeAspect="1"/>
          </p:cNvPicPr>
          <p:nvPr/>
        </p:nvPicPr>
        <p:blipFill>
          <a:blip r:embed="rId4"/>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1F6C6B98-19A6-429F-876C-A44F12261692}"/>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16509349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432242" y="1116736"/>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92</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承認者情報の出力サンプル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テキスト プレースホルダー 2"/>
          <p:cNvSpPr txBox="1">
            <a:spLocks/>
          </p:cNvSpPr>
          <p:nvPr/>
        </p:nvSpPr>
        <p:spPr>
          <a:xfrm>
            <a:off x="504484" y="1167594"/>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（例３）承認者数 ＞ 押印欄数の場合</a:t>
            </a:r>
            <a:endParaRPr lang="en-US" altLang="ja-JP" dirty="0">
              <a:solidFill>
                <a:prstClr val="black"/>
              </a:solidFill>
            </a:endParaRPr>
          </a:p>
          <a:p>
            <a:pPr>
              <a:lnSpc>
                <a:spcPts val="1900"/>
              </a:lnSpc>
              <a:buClr>
                <a:srgbClr val="F9BE00"/>
              </a:buClr>
            </a:pPr>
            <a:r>
              <a:rPr lang="ja-JP" altLang="en-US" dirty="0">
                <a:solidFill>
                  <a:prstClr val="black"/>
                </a:solidFill>
              </a:rPr>
              <a:t>　　　　次の内容を出力</a:t>
            </a:r>
            <a:endParaRPr lang="en-US" altLang="ja-JP" dirty="0">
              <a:solidFill>
                <a:prstClr val="black"/>
              </a:solidFill>
            </a:endParaRPr>
          </a:p>
          <a:p>
            <a:pPr>
              <a:lnSpc>
                <a:spcPts val="1900"/>
              </a:lnSpc>
              <a:buClr>
                <a:srgbClr val="F9BE00"/>
              </a:buClr>
            </a:pPr>
            <a:r>
              <a:rPr lang="ja-JP" altLang="en-US" dirty="0">
                <a:solidFill>
                  <a:prstClr val="black"/>
                </a:solidFill>
              </a:rPr>
              <a:t>　　　　　①</a:t>
            </a:r>
            <a:r>
              <a:rPr lang="zh-TW" altLang="en-US" dirty="0">
                <a:solidFill>
                  <a:prstClr val="black"/>
                </a:solidFill>
              </a:rPr>
              <a:t>第</a:t>
            </a:r>
            <a:r>
              <a:rPr lang="en-US" altLang="zh-TW" dirty="0">
                <a:solidFill>
                  <a:prstClr val="black"/>
                </a:solidFill>
              </a:rPr>
              <a:t>1</a:t>
            </a:r>
            <a:r>
              <a:rPr lang="zh-TW" altLang="en-US" dirty="0">
                <a:solidFill>
                  <a:prstClr val="black"/>
                </a:solidFill>
              </a:rPr>
              <a:t>承認者情報</a:t>
            </a:r>
            <a:endParaRPr lang="en-US" altLang="zh-TW" dirty="0">
              <a:solidFill>
                <a:prstClr val="black"/>
              </a:solidFill>
            </a:endParaRPr>
          </a:p>
          <a:p>
            <a:pPr>
              <a:lnSpc>
                <a:spcPts val="1900"/>
              </a:lnSpc>
              <a:buClr>
                <a:srgbClr val="F9BE00"/>
              </a:buClr>
            </a:pPr>
            <a:r>
              <a:rPr lang="ja-JP" altLang="en-US" dirty="0">
                <a:solidFill>
                  <a:prstClr val="black"/>
                </a:solidFill>
              </a:rPr>
              <a:t>　　　　　②</a:t>
            </a:r>
            <a:r>
              <a:rPr lang="zh-TW" altLang="en-US" dirty="0">
                <a:solidFill>
                  <a:prstClr val="black"/>
                </a:solidFill>
              </a:rPr>
              <a:t>最終承認者情報</a:t>
            </a:r>
            <a:r>
              <a:rPr lang="en-US" altLang="zh-TW" dirty="0">
                <a:solidFill>
                  <a:prstClr val="black"/>
                </a:solidFill>
              </a:rPr>
              <a:t/>
            </a:r>
            <a:br>
              <a:rPr lang="en-US" altLang="zh-TW" dirty="0">
                <a:solidFill>
                  <a:prstClr val="black"/>
                </a:solidFill>
              </a:rPr>
            </a:br>
            <a:r>
              <a:rPr lang="ja-JP" altLang="en-US" dirty="0">
                <a:solidFill>
                  <a:prstClr val="black"/>
                </a:solidFill>
              </a:rPr>
              <a:t>　　　　　③帳票出力時点で最上位の承認者情報</a:t>
            </a:r>
            <a:endParaRPr lang="en-US" altLang="ja-JP" dirty="0">
              <a:solidFill>
                <a:prstClr val="black"/>
              </a:solidFill>
            </a:endParaRPr>
          </a:p>
        </p:txBody>
      </p:sp>
      <p:sp>
        <p:nvSpPr>
          <p:cNvPr id="12" name="正方形/長方形 11"/>
          <p:cNvSpPr/>
          <p:nvPr/>
        </p:nvSpPr>
        <p:spPr>
          <a:xfrm>
            <a:off x="1037481" y="2607755"/>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承認１</a:t>
            </a:r>
          </a:p>
        </p:txBody>
      </p:sp>
      <p:cxnSp>
        <p:nvCxnSpPr>
          <p:cNvPr id="14" name="直線矢印コネクタ 13"/>
          <p:cNvCxnSpPr>
            <a:endCxn id="16" idx="1"/>
          </p:cNvCxnSpPr>
          <p:nvPr/>
        </p:nvCxnSpPr>
        <p:spPr>
          <a:xfrm>
            <a:off x="1756968" y="2761544"/>
            <a:ext cx="228231" cy="2"/>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985199" y="2607755"/>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承認２</a:t>
            </a:r>
          </a:p>
        </p:txBody>
      </p:sp>
      <p:sp>
        <p:nvSpPr>
          <p:cNvPr id="18" name="正方形/長方形 17"/>
          <p:cNvSpPr/>
          <p:nvPr/>
        </p:nvSpPr>
        <p:spPr>
          <a:xfrm>
            <a:off x="2931673" y="2607754"/>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承認３</a:t>
            </a:r>
          </a:p>
        </p:txBody>
      </p:sp>
      <p:sp>
        <p:nvSpPr>
          <p:cNvPr id="19" name="正方形/長方形 18"/>
          <p:cNvSpPr/>
          <p:nvPr/>
        </p:nvSpPr>
        <p:spPr>
          <a:xfrm>
            <a:off x="3872249" y="2608107"/>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承認４</a:t>
            </a:r>
          </a:p>
        </p:txBody>
      </p:sp>
      <p:sp>
        <p:nvSpPr>
          <p:cNvPr id="20" name="正方形/長方形 19"/>
          <p:cNvSpPr/>
          <p:nvPr/>
        </p:nvSpPr>
        <p:spPr>
          <a:xfrm>
            <a:off x="4824621" y="260810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承認５</a:t>
            </a:r>
          </a:p>
        </p:txBody>
      </p:sp>
      <p:cxnSp>
        <p:nvCxnSpPr>
          <p:cNvPr id="21" name="直線矢印コネクタ 20"/>
          <p:cNvCxnSpPr>
            <a:stCxn id="16" idx="3"/>
            <a:endCxn id="18" idx="1"/>
          </p:cNvCxnSpPr>
          <p:nvPr/>
        </p:nvCxnSpPr>
        <p:spPr>
          <a:xfrm flipV="1">
            <a:off x="2704686" y="2761545"/>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3"/>
            <a:endCxn id="19" idx="1"/>
          </p:cNvCxnSpPr>
          <p:nvPr/>
        </p:nvCxnSpPr>
        <p:spPr>
          <a:xfrm>
            <a:off x="3651160" y="2761545"/>
            <a:ext cx="221089"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9" idx="3"/>
            <a:endCxn id="20" idx="1"/>
          </p:cNvCxnSpPr>
          <p:nvPr/>
        </p:nvCxnSpPr>
        <p:spPr>
          <a:xfrm>
            <a:off x="4591736" y="2761898"/>
            <a:ext cx="232885"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楕円 30"/>
          <p:cNvSpPr/>
          <p:nvPr/>
        </p:nvSpPr>
        <p:spPr>
          <a:xfrm>
            <a:off x="1543825" y="2814656"/>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2" name="楕円 31"/>
          <p:cNvSpPr/>
          <p:nvPr/>
        </p:nvSpPr>
        <p:spPr>
          <a:xfrm>
            <a:off x="2507235" y="2799492"/>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3" name="楕円 32"/>
          <p:cNvSpPr/>
          <p:nvPr/>
        </p:nvSpPr>
        <p:spPr>
          <a:xfrm>
            <a:off x="3456260" y="2825061"/>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4" name="正方形/長方形 33"/>
          <p:cNvSpPr/>
          <p:nvPr/>
        </p:nvSpPr>
        <p:spPr>
          <a:xfrm>
            <a:off x="5796729" y="2610602"/>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rPr>
              <a:t>最終</a:t>
            </a:r>
            <a:r>
              <a:rPr kumimoji="1" lang="ja-JP" altLang="en-US" sz="900" dirty="0">
                <a:solidFill>
                  <a:schemeClr val="tx1"/>
                </a:solidFill>
              </a:rPr>
              <a:t>承認</a:t>
            </a:r>
          </a:p>
        </p:txBody>
      </p:sp>
      <p:cxnSp>
        <p:nvCxnSpPr>
          <p:cNvPr id="35" name="直線矢印コネクタ 34"/>
          <p:cNvCxnSpPr>
            <a:stCxn id="20" idx="3"/>
            <a:endCxn id="34" idx="1"/>
          </p:cNvCxnSpPr>
          <p:nvPr/>
        </p:nvCxnSpPr>
        <p:spPr>
          <a:xfrm>
            <a:off x="5544108" y="2761899"/>
            <a:ext cx="252621" cy="2494"/>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40" name="図 39"/>
          <p:cNvPicPr>
            <a:picLocks noChangeAspect="1"/>
          </p:cNvPicPr>
          <p:nvPr/>
        </p:nvPicPr>
        <p:blipFill>
          <a:blip r:embed="rId2"/>
          <a:stretch>
            <a:fillRect/>
          </a:stretch>
        </p:blipFill>
        <p:spPr>
          <a:xfrm>
            <a:off x="1165338" y="3105183"/>
            <a:ext cx="5674914" cy="862013"/>
          </a:xfrm>
          <a:prstGeom prst="rect">
            <a:avLst/>
          </a:prstGeom>
          <a:ln>
            <a:solidFill>
              <a:sysClr val="windowText" lastClr="000000"/>
            </a:solidFill>
          </a:ln>
        </p:spPr>
      </p:pic>
      <p:sp>
        <p:nvSpPr>
          <p:cNvPr id="58" name="正方形/長方形 57"/>
          <p:cNvSpPr/>
          <p:nvPr/>
        </p:nvSpPr>
        <p:spPr>
          <a:xfrm>
            <a:off x="4289331" y="3391603"/>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6" descr="アイコン&#10;&#10;説明は自動で生成されたものです">
            <a:extLst>
              <a:ext uri="{FF2B5EF4-FFF2-40B4-BE49-F238E27FC236}">
                <a16:creationId xmlns:a16="http://schemas.microsoft.com/office/drawing/2014/main" id="{07102972-15AC-48C2-A29D-723C21BE299B}"/>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99CB8A2D-7EB3-4099-A112-685ACB11391E}"/>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32214519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432242" y="1116736"/>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93</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承認者情報の出力サンプル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テキスト プレースホルダー 2"/>
          <p:cNvSpPr txBox="1">
            <a:spLocks/>
          </p:cNvSpPr>
          <p:nvPr/>
        </p:nvSpPr>
        <p:spPr>
          <a:xfrm>
            <a:off x="504484" y="1167594"/>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（例４）主管承認がある場合</a:t>
            </a:r>
            <a:endParaRPr lang="en-US" altLang="ja-JP" dirty="0">
              <a:solidFill>
                <a:prstClr val="black"/>
              </a:solidFill>
            </a:endParaRPr>
          </a:p>
          <a:p>
            <a:pPr>
              <a:lnSpc>
                <a:spcPts val="1900"/>
              </a:lnSpc>
              <a:buClr>
                <a:srgbClr val="F9BE00"/>
              </a:buClr>
            </a:pPr>
            <a:r>
              <a:rPr lang="ja-JP" altLang="en-US" dirty="0">
                <a:solidFill>
                  <a:prstClr val="black"/>
                </a:solidFill>
              </a:rPr>
              <a:t>　　　　承認済の場合は承認者情報を出力し、主管承認待ちの場合は固定文字「主管」を出力する</a:t>
            </a:r>
            <a:endParaRPr lang="en-US" altLang="ja-JP" dirty="0">
              <a:solidFill>
                <a:prstClr val="black"/>
              </a:solidFill>
            </a:endParaRPr>
          </a:p>
          <a:p>
            <a:pPr>
              <a:lnSpc>
                <a:spcPts val="1900"/>
              </a:lnSpc>
              <a:buClr>
                <a:srgbClr val="F9BE00"/>
              </a:buClr>
            </a:pPr>
            <a:r>
              <a:rPr lang="ja-JP" altLang="en-US" dirty="0">
                <a:solidFill>
                  <a:prstClr val="black"/>
                </a:solidFill>
              </a:rPr>
              <a:t>　　　　最終承認者枠も固定文字「主管」を出力する</a:t>
            </a:r>
            <a:endParaRPr lang="en-US" altLang="ja-JP" dirty="0">
              <a:solidFill>
                <a:prstClr val="black"/>
              </a:solidFill>
            </a:endParaRPr>
          </a:p>
        </p:txBody>
      </p:sp>
      <p:sp>
        <p:nvSpPr>
          <p:cNvPr id="12" name="正方形/長方形 11"/>
          <p:cNvSpPr/>
          <p:nvPr/>
        </p:nvSpPr>
        <p:spPr>
          <a:xfrm>
            <a:off x="1037481"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承認１</a:t>
            </a:r>
          </a:p>
        </p:txBody>
      </p:sp>
      <p:cxnSp>
        <p:nvCxnSpPr>
          <p:cNvPr id="14" name="直線矢印コネクタ 13"/>
          <p:cNvCxnSpPr>
            <a:endCxn id="16" idx="1"/>
          </p:cNvCxnSpPr>
          <p:nvPr/>
        </p:nvCxnSpPr>
        <p:spPr>
          <a:xfrm>
            <a:off x="1756968" y="2257488"/>
            <a:ext cx="228231" cy="2"/>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985199"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18" name="正方形/長方形 17"/>
          <p:cNvSpPr/>
          <p:nvPr/>
        </p:nvSpPr>
        <p:spPr>
          <a:xfrm>
            <a:off x="2931673" y="210369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kumimoji="1" lang="ja-JP" altLang="en-US" sz="900" dirty="0">
                <a:solidFill>
                  <a:schemeClr val="tx1"/>
                </a:solidFill>
              </a:rPr>
              <a:t>承認１</a:t>
            </a:r>
          </a:p>
        </p:txBody>
      </p:sp>
      <p:sp>
        <p:nvSpPr>
          <p:cNvPr id="19" name="正方形/長方形 18"/>
          <p:cNvSpPr/>
          <p:nvPr/>
        </p:nvSpPr>
        <p:spPr>
          <a:xfrm>
            <a:off x="3872249" y="2104051"/>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20" name="正方形/長方形 19"/>
          <p:cNvSpPr/>
          <p:nvPr/>
        </p:nvSpPr>
        <p:spPr>
          <a:xfrm>
            <a:off x="4824621" y="2104052"/>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最終承認</a:t>
            </a:r>
          </a:p>
        </p:txBody>
      </p:sp>
      <p:cxnSp>
        <p:nvCxnSpPr>
          <p:cNvPr id="21" name="直線矢印コネクタ 20"/>
          <p:cNvCxnSpPr>
            <a:stCxn id="16" idx="3"/>
            <a:endCxn id="18" idx="1"/>
          </p:cNvCxnSpPr>
          <p:nvPr/>
        </p:nvCxnSpPr>
        <p:spPr>
          <a:xfrm flipV="1">
            <a:off x="2704686" y="2257489"/>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3"/>
            <a:endCxn id="19" idx="1"/>
          </p:cNvCxnSpPr>
          <p:nvPr/>
        </p:nvCxnSpPr>
        <p:spPr>
          <a:xfrm>
            <a:off x="3651160" y="2257489"/>
            <a:ext cx="221089"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9" idx="3"/>
            <a:endCxn id="20" idx="1"/>
          </p:cNvCxnSpPr>
          <p:nvPr/>
        </p:nvCxnSpPr>
        <p:spPr>
          <a:xfrm>
            <a:off x="4591736" y="2257842"/>
            <a:ext cx="232885"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楕円 30"/>
          <p:cNvSpPr/>
          <p:nvPr/>
        </p:nvSpPr>
        <p:spPr>
          <a:xfrm>
            <a:off x="1543825" y="2310600"/>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2" name="楕円 31"/>
          <p:cNvSpPr/>
          <p:nvPr/>
        </p:nvSpPr>
        <p:spPr>
          <a:xfrm>
            <a:off x="2507235" y="2295436"/>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3" name="楕円 32"/>
          <p:cNvSpPr/>
          <p:nvPr/>
        </p:nvSpPr>
        <p:spPr>
          <a:xfrm>
            <a:off x="3456260" y="2321005"/>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pic>
        <p:nvPicPr>
          <p:cNvPr id="24" name="図 23"/>
          <p:cNvPicPr>
            <a:picLocks noChangeAspect="1"/>
          </p:cNvPicPr>
          <p:nvPr/>
        </p:nvPicPr>
        <p:blipFill>
          <a:blip r:embed="rId2"/>
          <a:stretch>
            <a:fillRect/>
          </a:stretch>
        </p:blipFill>
        <p:spPr>
          <a:xfrm>
            <a:off x="1165338" y="2693179"/>
            <a:ext cx="5679772" cy="922687"/>
          </a:xfrm>
          <a:prstGeom prst="rect">
            <a:avLst/>
          </a:prstGeom>
          <a:ln>
            <a:solidFill>
              <a:schemeClr val="bg1">
                <a:lumMod val="50000"/>
              </a:schemeClr>
            </a:solidFill>
          </a:ln>
        </p:spPr>
      </p:pic>
      <p:sp>
        <p:nvSpPr>
          <p:cNvPr id="58" name="正方形/長方形 57"/>
          <p:cNvSpPr/>
          <p:nvPr/>
        </p:nvSpPr>
        <p:spPr>
          <a:xfrm>
            <a:off x="4289331" y="3044980"/>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6" descr="アイコン&#10;&#10;説明は自動で生成されたものです">
            <a:extLst>
              <a:ext uri="{FF2B5EF4-FFF2-40B4-BE49-F238E27FC236}">
                <a16:creationId xmlns:a16="http://schemas.microsoft.com/office/drawing/2014/main" id="{75061974-7030-4F7B-898F-EC79B1ECAFEA}"/>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EE095574-770E-4A9C-9BAE-D53C6C7E5C80}"/>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11208571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9736" y="1127036"/>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メイリオ"/>
                <a:ea typeface="メイリオ"/>
                <a:cs typeface="+mn-cs"/>
              </a:rPr>
              <a:t>「</a:t>
            </a:r>
            <a:endPar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94</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承認者情報の出力サンプル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テキスト プレースホルダー 2"/>
          <p:cNvSpPr txBox="1">
            <a:spLocks/>
          </p:cNvSpPr>
          <p:nvPr/>
        </p:nvSpPr>
        <p:spPr>
          <a:xfrm>
            <a:off x="504484" y="1167594"/>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（例５）差戻伝票の場合</a:t>
            </a:r>
            <a:endParaRPr lang="en-US" altLang="ja-JP" dirty="0">
              <a:solidFill>
                <a:prstClr val="black"/>
              </a:solidFill>
            </a:endParaRPr>
          </a:p>
          <a:p>
            <a:pPr>
              <a:lnSpc>
                <a:spcPts val="1900"/>
              </a:lnSpc>
              <a:buClr>
                <a:srgbClr val="F9BE00"/>
              </a:buClr>
            </a:pPr>
            <a:r>
              <a:rPr lang="ja-JP" altLang="en-US" dirty="0">
                <a:solidFill>
                  <a:prstClr val="black"/>
                </a:solidFill>
              </a:rPr>
              <a:t>　　　　ワークフローで差戻が行われた場合も、通常の承認と同様に承認者、差戻日を出力する</a:t>
            </a:r>
            <a:endParaRPr lang="en-US" altLang="ja-JP" dirty="0">
              <a:solidFill>
                <a:prstClr val="black"/>
              </a:solidFill>
            </a:endParaRPr>
          </a:p>
          <a:p>
            <a:pPr>
              <a:lnSpc>
                <a:spcPts val="1900"/>
              </a:lnSpc>
              <a:buClr>
                <a:srgbClr val="F9BE00"/>
              </a:buClr>
            </a:pPr>
            <a:r>
              <a:rPr lang="ja-JP" altLang="en-US" dirty="0">
                <a:solidFill>
                  <a:prstClr val="black"/>
                </a:solidFill>
              </a:rPr>
              <a:t>　　　　差戻のステータスは、各帳票上の既存の承認情報欄で確認する</a:t>
            </a:r>
            <a:endParaRPr lang="en-US" altLang="ja-JP" dirty="0">
              <a:solidFill>
                <a:prstClr val="black"/>
              </a:solidFill>
            </a:endParaRPr>
          </a:p>
        </p:txBody>
      </p:sp>
      <p:sp>
        <p:nvSpPr>
          <p:cNvPr id="12" name="正方形/長方形 11"/>
          <p:cNvSpPr/>
          <p:nvPr/>
        </p:nvSpPr>
        <p:spPr>
          <a:xfrm>
            <a:off x="1037481"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承認１</a:t>
            </a:r>
          </a:p>
        </p:txBody>
      </p:sp>
      <p:cxnSp>
        <p:nvCxnSpPr>
          <p:cNvPr id="14" name="直線矢印コネクタ 13"/>
          <p:cNvCxnSpPr>
            <a:endCxn id="16" idx="1"/>
          </p:cNvCxnSpPr>
          <p:nvPr/>
        </p:nvCxnSpPr>
        <p:spPr>
          <a:xfrm>
            <a:off x="1756968" y="2257488"/>
            <a:ext cx="228231" cy="2"/>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985199"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18" name="正方形/長方形 17"/>
          <p:cNvSpPr/>
          <p:nvPr/>
        </p:nvSpPr>
        <p:spPr>
          <a:xfrm>
            <a:off x="2931673" y="210369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kumimoji="1" lang="ja-JP" altLang="en-US" sz="900" dirty="0">
                <a:solidFill>
                  <a:schemeClr val="tx1"/>
                </a:solidFill>
              </a:rPr>
              <a:t>承認１</a:t>
            </a:r>
          </a:p>
        </p:txBody>
      </p:sp>
      <p:sp>
        <p:nvSpPr>
          <p:cNvPr id="19" name="正方形/長方形 18"/>
          <p:cNvSpPr/>
          <p:nvPr/>
        </p:nvSpPr>
        <p:spPr>
          <a:xfrm>
            <a:off x="3872249" y="2104051"/>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20" name="正方形/長方形 19"/>
          <p:cNvSpPr/>
          <p:nvPr/>
        </p:nvSpPr>
        <p:spPr>
          <a:xfrm>
            <a:off x="4824621" y="2104052"/>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最終承認</a:t>
            </a:r>
          </a:p>
        </p:txBody>
      </p:sp>
      <p:cxnSp>
        <p:nvCxnSpPr>
          <p:cNvPr id="21" name="直線矢印コネクタ 20"/>
          <p:cNvCxnSpPr>
            <a:stCxn id="16" idx="3"/>
            <a:endCxn id="18" idx="1"/>
          </p:cNvCxnSpPr>
          <p:nvPr/>
        </p:nvCxnSpPr>
        <p:spPr>
          <a:xfrm flipV="1">
            <a:off x="2704686" y="2257489"/>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3"/>
            <a:endCxn id="19" idx="1"/>
          </p:cNvCxnSpPr>
          <p:nvPr/>
        </p:nvCxnSpPr>
        <p:spPr>
          <a:xfrm>
            <a:off x="3651160" y="2257489"/>
            <a:ext cx="221089"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9" idx="3"/>
            <a:endCxn id="20" idx="1"/>
          </p:cNvCxnSpPr>
          <p:nvPr/>
        </p:nvCxnSpPr>
        <p:spPr>
          <a:xfrm>
            <a:off x="4591736" y="2257842"/>
            <a:ext cx="232885"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楕円 30"/>
          <p:cNvSpPr/>
          <p:nvPr/>
        </p:nvSpPr>
        <p:spPr>
          <a:xfrm>
            <a:off x="1543825" y="2310600"/>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2" name="楕円 31"/>
          <p:cNvSpPr/>
          <p:nvPr/>
        </p:nvSpPr>
        <p:spPr>
          <a:xfrm>
            <a:off x="2507235" y="2295436"/>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3" name="楕円 32"/>
          <p:cNvSpPr/>
          <p:nvPr/>
        </p:nvSpPr>
        <p:spPr>
          <a:xfrm>
            <a:off x="3456260" y="2321005"/>
            <a:ext cx="323688" cy="269634"/>
          </a:xfrm>
          <a:prstGeom prst="ellipse">
            <a:avLst/>
          </a:prstGeom>
          <a:solidFill>
            <a:schemeClr val="tx2">
              <a:lumMod val="20000"/>
              <a:lumOff val="80000"/>
            </a:schemeClr>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rPr>
              <a:t>差</a:t>
            </a:r>
          </a:p>
        </p:txBody>
      </p:sp>
      <p:pic>
        <p:nvPicPr>
          <p:cNvPr id="6" name="図 5"/>
          <p:cNvPicPr>
            <a:picLocks noChangeAspect="1"/>
          </p:cNvPicPr>
          <p:nvPr/>
        </p:nvPicPr>
        <p:blipFill>
          <a:blip r:embed="rId2"/>
          <a:stretch>
            <a:fillRect/>
          </a:stretch>
        </p:blipFill>
        <p:spPr>
          <a:xfrm>
            <a:off x="1165338" y="2773142"/>
            <a:ext cx="5679746" cy="1058748"/>
          </a:xfrm>
          <a:prstGeom prst="rect">
            <a:avLst/>
          </a:prstGeom>
          <a:ln>
            <a:solidFill>
              <a:schemeClr val="bg1">
                <a:lumMod val="50000"/>
              </a:schemeClr>
            </a:solidFill>
          </a:ln>
        </p:spPr>
      </p:pic>
      <p:sp>
        <p:nvSpPr>
          <p:cNvPr id="58" name="正方形/長方形 57"/>
          <p:cNvSpPr/>
          <p:nvPr/>
        </p:nvSpPr>
        <p:spPr>
          <a:xfrm>
            <a:off x="4289331" y="3044980"/>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6" name="テキスト プレースホルダー 2"/>
          <p:cNvSpPr txBox="1">
            <a:spLocks/>
          </p:cNvSpPr>
          <p:nvPr/>
        </p:nvSpPr>
        <p:spPr>
          <a:xfrm>
            <a:off x="4175956" y="3903898"/>
            <a:ext cx="4140460" cy="25878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900" dirty="0">
                <a:solidFill>
                  <a:srgbClr val="0000FF"/>
                </a:solidFill>
              </a:rPr>
              <a:t>　（</a:t>
            </a:r>
            <a:r>
              <a:rPr lang="en-US" altLang="ja-JP" sz="900" dirty="0">
                <a:solidFill>
                  <a:srgbClr val="0000FF"/>
                </a:solidFill>
              </a:rPr>
              <a:t>※</a:t>
            </a:r>
            <a:r>
              <a:rPr lang="ja-JP" altLang="en-US" sz="900" dirty="0">
                <a:solidFill>
                  <a:srgbClr val="0000FF"/>
                </a:solidFill>
              </a:rPr>
              <a:t>）差戻実行者は、常に最終承認者として出力します</a:t>
            </a:r>
            <a:endParaRPr lang="en-US" altLang="ja-JP" sz="900" dirty="0">
              <a:solidFill>
                <a:srgbClr val="0000FF"/>
              </a:solidFill>
            </a:endParaRPr>
          </a:p>
        </p:txBody>
      </p:sp>
      <p:pic>
        <p:nvPicPr>
          <p:cNvPr id="7" name="図 6" descr="アイコン&#10;&#10;説明は自動で生成されたものです">
            <a:extLst>
              <a:ext uri="{FF2B5EF4-FFF2-40B4-BE49-F238E27FC236}">
                <a16:creationId xmlns:a16="http://schemas.microsoft.com/office/drawing/2014/main" id="{05DAC922-AD91-4C77-B0E0-C60DD061BE6D}"/>
              </a:ext>
            </a:extLst>
          </p:cNvPr>
          <p:cNvPicPr>
            <a:picLocks noChangeAspect="1"/>
          </p:cNvPicPr>
          <p:nvPr/>
        </p:nvPicPr>
        <p:blipFill>
          <a:blip r:embed="rId3"/>
          <a:stretch>
            <a:fillRect/>
          </a:stretch>
        </p:blipFill>
        <p:spPr>
          <a:xfrm>
            <a:off x="5433732" y="89368"/>
            <a:ext cx="865095" cy="513790"/>
          </a:xfrm>
          <a:prstGeom prst="rect">
            <a:avLst/>
          </a:prstGeom>
        </p:spPr>
      </p:pic>
      <p:sp>
        <p:nvSpPr>
          <p:cNvPr id="8" name="テキスト ボックス 7">
            <a:extLst>
              <a:ext uri="{FF2B5EF4-FFF2-40B4-BE49-F238E27FC236}">
                <a16:creationId xmlns:a16="http://schemas.microsoft.com/office/drawing/2014/main" id="{A4EED979-F461-4FD4-98BA-48503DCB7B4B}"/>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30354587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9736"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メイリオ"/>
                <a:ea typeface="メイリオ"/>
                <a:cs typeface="+mn-cs"/>
              </a:rPr>
              <a:t>「</a:t>
            </a:r>
            <a:endPar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95</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承認者情報の出力サンプル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テキスト プレースホルダー 2"/>
          <p:cNvSpPr txBox="1">
            <a:spLocks/>
          </p:cNvSpPr>
          <p:nvPr/>
        </p:nvSpPr>
        <p:spPr>
          <a:xfrm>
            <a:off x="504484" y="1167594"/>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（例６）最終承認済 </a:t>
            </a:r>
            <a:endParaRPr lang="en-US" altLang="ja-JP" dirty="0">
              <a:solidFill>
                <a:prstClr val="black"/>
              </a:solidFill>
            </a:endParaRPr>
          </a:p>
          <a:p>
            <a:pPr>
              <a:lnSpc>
                <a:spcPts val="1900"/>
              </a:lnSpc>
              <a:buClr>
                <a:srgbClr val="F9BE00"/>
              </a:buClr>
            </a:pPr>
            <a:r>
              <a:rPr lang="ja-JP" altLang="en-US" dirty="0">
                <a:solidFill>
                  <a:prstClr val="black"/>
                </a:solidFill>
              </a:rPr>
              <a:t>　　　　かつ 承認者件数＝押印欄数</a:t>
            </a:r>
            <a:endParaRPr lang="en-US" altLang="ja-JP" dirty="0">
              <a:solidFill>
                <a:prstClr val="black"/>
              </a:solidFill>
            </a:endParaRPr>
          </a:p>
        </p:txBody>
      </p:sp>
      <p:sp>
        <p:nvSpPr>
          <p:cNvPr id="12" name="正方形/長方形 11"/>
          <p:cNvSpPr/>
          <p:nvPr/>
        </p:nvSpPr>
        <p:spPr>
          <a:xfrm>
            <a:off x="1037481"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承認１</a:t>
            </a:r>
          </a:p>
        </p:txBody>
      </p:sp>
      <p:cxnSp>
        <p:nvCxnSpPr>
          <p:cNvPr id="14" name="直線矢印コネクタ 13"/>
          <p:cNvCxnSpPr>
            <a:endCxn id="16" idx="1"/>
          </p:cNvCxnSpPr>
          <p:nvPr/>
        </p:nvCxnSpPr>
        <p:spPr>
          <a:xfrm>
            <a:off x="1756968" y="2257488"/>
            <a:ext cx="228231" cy="2"/>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985199"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18" name="正方形/長方形 17"/>
          <p:cNvSpPr/>
          <p:nvPr/>
        </p:nvSpPr>
        <p:spPr>
          <a:xfrm>
            <a:off x="2931673" y="210369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kumimoji="1" lang="ja-JP" altLang="en-US" sz="900" dirty="0">
                <a:solidFill>
                  <a:schemeClr val="tx1"/>
                </a:solidFill>
              </a:rPr>
              <a:t>承認１</a:t>
            </a:r>
          </a:p>
        </p:txBody>
      </p:sp>
      <p:sp>
        <p:nvSpPr>
          <p:cNvPr id="19" name="正方形/長方形 18"/>
          <p:cNvSpPr/>
          <p:nvPr/>
        </p:nvSpPr>
        <p:spPr>
          <a:xfrm>
            <a:off x="3872249" y="2104051"/>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20" name="正方形/長方形 19"/>
          <p:cNvSpPr/>
          <p:nvPr/>
        </p:nvSpPr>
        <p:spPr>
          <a:xfrm>
            <a:off x="4824621" y="2104052"/>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最終承認</a:t>
            </a:r>
          </a:p>
        </p:txBody>
      </p:sp>
      <p:cxnSp>
        <p:nvCxnSpPr>
          <p:cNvPr id="21" name="直線矢印コネクタ 20"/>
          <p:cNvCxnSpPr>
            <a:stCxn id="16" idx="3"/>
            <a:endCxn id="18" idx="1"/>
          </p:cNvCxnSpPr>
          <p:nvPr/>
        </p:nvCxnSpPr>
        <p:spPr>
          <a:xfrm flipV="1">
            <a:off x="2704686" y="2257489"/>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3"/>
            <a:endCxn id="19" idx="1"/>
          </p:cNvCxnSpPr>
          <p:nvPr/>
        </p:nvCxnSpPr>
        <p:spPr>
          <a:xfrm>
            <a:off x="3651160" y="2257489"/>
            <a:ext cx="221089"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9" idx="3"/>
            <a:endCxn id="20" idx="1"/>
          </p:cNvCxnSpPr>
          <p:nvPr/>
        </p:nvCxnSpPr>
        <p:spPr>
          <a:xfrm>
            <a:off x="4591736" y="2257842"/>
            <a:ext cx="232885"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楕円 30"/>
          <p:cNvSpPr/>
          <p:nvPr/>
        </p:nvSpPr>
        <p:spPr>
          <a:xfrm>
            <a:off x="1543825" y="2310600"/>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2" name="楕円 31"/>
          <p:cNvSpPr/>
          <p:nvPr/>
        </p:nvSpPr>
        <p:spPr>
          <a:xfrm>
            <a:off x="2507235" y="2295436"/>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3" name="楕円 22"/>
          <p:cNvSpPr/>
          <p:nvPr/>
        </p:nvSpPr>
        <p:spPr>
          <a:xfrm>
            <a:off x="3367577" y="2295083"/>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4" name="楕円 23"/>
          <p:cNvSpPr/>
          <p:nvPr/>
        </p:nvSpPr>
        <p:spPr>
          <a:xfrm>
            <a:off x="4319972" y="2319722"/>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5" name="楕円 24"/>
          <p:cNvSpPr/>
          <p:nvPr/>
        </p:nvSpPr>
        <p:spPr>
          <a:xfrm>
            <a:off x="5292428" y="2319722"/>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pic>
        <p:nvPicPr>
          <p:cNvPr id="29" name="図 28"/>
          <p:cNvPicPr>
            <a:picLocks noChangeAspect="1"/>
          </p:cNvPicPr>
          <p:nvPr/>
        </p:nvPicPr>
        <p:blipFill>
          <a:blip r:embed="rId2"/>
          <a:stretch>
            <a:fillRect/>
          </a:stretch>
        </p:blipFill>
        <p:spPr>
          <a:xfrm>
            <a:off x="1166422" y="2679762"/>
            <a:ext cx="5678662" cy="961174"/>
          </a:xfrm>
          <a:prstGeom prst="rect">
            <a:avLst/>
          </a:prstGeom>
          <a:ln>
            <a:solidFill>
              <a:schemeClr val="bg1">
                <a:lumMod val="50000"/>
              </a:schemeClr>
            </a:solidFill>
          </a:ln>
        </p:spPr>
      </p:pic>
      <p:sp>
        <p:nvSpPr>
          <p:cNvPr id="58" name="正方形/長方形 57"/>
          <p:cNvSpPr/>
          <p:nvPr/>
        </p:nvSpPr>
        <p:spPr>
          <a:xfrm>
            <a:off x="4289331" y="3044980"/>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6" descr="アイコン&#10;&#10;説明は自動で生成されたものです">
            <a:extLst>
              <a:ext uri="{FF2B5EF4-FFF2-40B4-BE49-F238E27FC236}">
                <a16:creationId xmlns:a16="http://schemas.microsoft.com/office/drawing/2014/main" id="{238D4035-74DE-4C51-BC21-B596134E7D67}"/>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C550D86C-7104-4C3E-B79D-F453B8CA65F0}"/>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34299904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9736"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メイリオ"/>
                <a:ea typeface="メイリオ"/>
                <a:cs typeface="+mn-cs"/>
              </a:rPr>
              <a:t>「</a:t>
            </a:r>
            <a:endPar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96</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承認者情報の出力サンプル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テキスト プレースホルダー 2"/>
          <p:cNvSpPr txBox="1">
            <a:spLocks/>
          </p:cNvSpPr>
          <p:nvPr/>
        </p:nvSpPr>
        <p:spPr>
          <a:xfrm>
            <a:off x="504484" y="1167594"/>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（例７）最終承認済 </a:t>
            </a:r>
            <a:endParaRPr lang="en-US" altLang="ja-JP" dirty="0">
              <a:solidFill>
                <a:prstClr val="black"/>
              </a:solidFill>
            </a:endParaRPr>
          </a:p>
          <a:p>
            <a:pPr>
              <a:lnSpc>
                <a:spcPts val="1900"/>
              </a:lnSpc>
              <a:buClr>
                <a:srgbClr val="F9BE00"/>
              </a:buClr>
            </a:pPr>
            <a:r>
              <a:rPr lang="ja-JP" altLang="en-US" dirty="0">
                <a:solidFill>
                  <a:prstClr val="black"/>
                </a:solidFill>
              </a:rPr>
              <a:t>　　　　かつ 承認者件数＜押印欄数</a:t>
            </a:r>
            <a:endParaRPr lang="en-US" altLang="ja-JP" dirty="0">
              <a:solidFill>
                <a:prstClr val="black"/>
              </a:solidFill>
            </a:endParaRPr>
          </a:p>
        </p:txBody>
      </p:sp>
      <p:sp>
        <p:nvSpPr>
          <p:cNvPr id="12" name="正方形/長方形 11"/>
          <p:cNvSpPr/>
          <p:nvPr/>
        </p:nvSpPr>
        <p:spPr>
          <a:xfrm>
            <a:off x="1037481"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承認１</a:t>
            </a:r>
          </a:p>
        </p:txBody>
      </p:sp>
      <p:cxnSp>
        <p:nvCxnSpPr>
          <p:cNvPr id="14" name="直線矢印コネクタ 13"/>
          <p:cNvCxnSpPr>
            <a:endCxn id="16" idx="1"/>
          </p:cNvCxnSpPr>
          <p:nvPr/>
        </p:nvCxnSpPr>
        <p:spPr>
          <a:xfrm>
            <a:off x="1756968" y="2257488"/>
            <a:ext cx="228231" cy="2"/>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985199"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18" name="正方形/長方形 17"/>
          <p:cNvSpPr/>
          <p:nvPr/>
        </p:nvSpPr>
        <p:spPr>
          <a:xfrm>
            <a:off x="2931673" y="210369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kumimoji="1" lang="ja-JP" altLang="en-US" sz="900" dirty="0">
                <a:solidFill>
                  <a:schemeClr val="tx1"/>
                </a:solidFill>
              </a:rPr>
              <a:t>承認１</a:t>
            </a:r>
          </a:p>
        </p:txBody>
      </p:sp>
      <p:sp>
        <p:nvSpPr>
          <p:cNvPr id="19" name="正方形/長方形 18"/>
          <p:cNvSpPr/>
          <p:nvPr/>
        </p:nvSpPr>
        <p:spPr>
          <a:xfrm>
            <a:off x="3872249" y="2104051"/>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最終</a:t>
            </a:r>
            <a:r>
              <a:rPr lang="ja-JP" altLang="en-US" sz="900" dirty="0">
                <a:solidFill>
                  <a:schemeClr val="tx1"/>
                </a:solidFill>
              </a:rPr>
              <a:t>承認</a:t>
            </a:r>
            <a:endParaRPr kumimoji="1" lang="ja-JP" altLang="en-US" sz="900" dirty="0">
              <a:solidFill>
                <a:schemeClr val="tx1"/>
              </a:solidFill>
            </a:endParaRPr>
          </a:p>
        </p:txBody>
      </p:sp>
      <p:cxnSp>
        <p:nvCxnSpPr>
          <p:cNvPr id="21" name="直線矢印コネクタ 20"/>
          <p:cNvCxnSpPr>
            <a:stCxn id="16" idx="3"/>
            <a:endCxn id="18" idx="1"/>
          </p:cNvCxnSpPr>
          <p:nvPr/>
        </p:nvCxnSpPr>
        <p:spPr>
          <a:xfrm flipV="1">
            <a:off x="2704686" y="2257489"/>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3"/>
            <a:endCxn id="19" idx="1"/>
          </p:cNvCxnSpPr>
          <p:nvPr/>
        </p:nvCxnSpPr>
        <p:spPr>
          <a:xfrm>
            <a:off x="3651160" y="2257489"/>
            <a:ext cx="221089"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楕円 30"/>
          <p:cNvSpPr/>
          <p:nvPr/>
        </p:nvSpPr>
        <p:spPr>
          <a:xfrm>
            <a:off x="1543825" y="2310600"/>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2" name="楕円 31"/>
          <p:cNvSpPr/>
          <p:nvPr/>
        </p:nvSpPr>
        <p:spPr>
          <a:xfrm>
            <a:off x="2507235" y="2295436"/>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3" name="楕円 22"/>
          <p:cNvSpPr/>
          <p:nvPr/>
        </p:nvSpPr>
        <p:spPr>
          <a:xfrm>
            <a:off x="3367577" y="2295083"/>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4" name="楕円 23"/>
          <p:cNvSpPr/>
          <p:nvPr/>
        </p:nvSpPr>
        <p:spPr>
          <a:xfrm>
            <a:off x="4319972" y="2319722"/>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pic>
        <p:nvPicPr>
          <p:cNvPr id="27" name="図 26"/>
          <p:cNvPicPr>
            <a:picLocks noChangeAspect="1"/>
          </p:cNvPicPr>
          <p:nvPr/>
        </p:nvPicPr>
        <p:blipFill>
          <a:blip r:embed="rId2"/>
          <a:stretch>
            <a:fillRect/>
          </a:stretch>
        </p:blipFill>
        <p:spPr>
          <a:xfrm>
            <a:off x="1125586" y="2713753"/>
            <a:ext cx="5678662" cy="938117"/>
          </a:xfrm>
          <a:prstGeom prst="rect">
            <a:avLst/>
          </a:prstGeom>
          <a:ln>
            <a:solidFill>
              <a:schemeClr val="bg1">
                <a:lumMod val="50000"/>
              </a:schemeClr>
            </a:solidFill>
          </a:ln>
        </p:spPr>
      </p:pic>
      <p:sp>
        <p:nvSpPr>
          <p:cNvPr id="58" name="正方形/長方形 57"/>
          <p:cNvSpPr/>
          <p:nvPr/>
        </p:nvSpPr>
        <p:spPr>
          <a:xfrm>
            <a:off x="4247964" y="3031188"/>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6" descr="アイコン&#10;&#10;説明は自動で生成されたものです">
            <a:extLst>
              <a:ext uri="{FF2B5EF4-FFF2-40B4-BE49-F238E27FC236}">
                <a16:creationId xmlns:a16="http://schemas.microsoft.com/office/drawing/2014/main" id="{7D4ABE89-B069-40AE-8061-BBE673B25572}"/>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50E1CDCF-1207-41C1-BE30-031D4E269BDC}"/>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2458663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79736" y="1144138"/>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メイリオ"/>
                <a:ea typeface="メイリオ"/>
                <a:cs typeface="+mn-cs"/>
              </a:rPr>
              <a:t>「</a:t>
            </a:r>
            <a:endPar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97</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承認者情報の出力サンプル</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rPr>
              <a:t>17.</a:t>
            </a:r>
            <a:r>
              <a:rPr lang="ja-JP" altLang="en-US" sz="1800" dirty="0">
                <a:solidFill>
                  <a:prstClr val="white"/>
                </a:solidFill>
              </a:rPr>
              <a:t>押印欄への承認情報出力対応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1" name="テキスト プレースホルダー 2"/>
          <p:cNvSpPr txBox="1">
            <a:spLocks/>
          </p:cNvSpPr>
          <p:nvPr/>
        </p:nvSpPr>
        <p:spPr>
          <a:xfrm>
            <a:off x="504484" y="1167594"/>
            <a:ext cx="8424000" cy="8350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（例８）最終承認済 </a:t>
            </a:r>
            <a:endParaRPr lang="en-US" altLang="ja-JP" dirty="0">
              <a:solidFill>
                <a:prstClr val="black"/>
              </a:solidFill>
            </a:endParaRPr>
          </a:p>
          <a:p>
            <a:pPr>
              <a:lnSpc>
                <a:spcPts val="1900"/>
              </a:lnSpc>
              <a:buClr>
                <a:srgbClr val="F9BE00"/>
              </a:buClr>
            </a:pPr>
            <a:r>
              <a:rPr lang="ja-JP" altLang="en-US" dirty="0">
                <a:solidFill>
                  <a:prstClr val="black"/>
                </a:solidFill>
              </a:rPr>
              <a:t>　　　　かつ 承認者件数＞押印欄数</a:t>
            </a:r>
            <a:endParaRPr lang="en-US" altLang="ja-JP" dirty="0">
              <a:solidFill>
                <a:prstClr val="black"/>
              </a:solidFill>
            </a:endParaRPr>
          </a:p>
          <a:p>
            <a:pPr>
              <a:lnSpc>
                <a:spcPts val="1900"/>
              </a:lnSpc>
              <a:buClr>
                <a:srgbClr val="F9BE00"/>
              </a:buClr>
            </a:pPr>
            <a:r>
              <a:rPr lang="ja-JP" altLang="en-US" dirty="0">
                <a:solidFill>
                  <a:prstClr val="black"/>
                </a:solidFill>
              </a:rPr>
              <a:t>　　　　押印欄数よりワークフロー承認者情報の件数が多い場合は、上位の承認者を優先して出力する</a:t>
            </a:r>
            <a:endParaRPr lang="en-US" altLang="ja-JP" dirty="0">
              <a:solidFill>
                <a:prstClr val="black"/>
              </a:solidFill>
            </a:endParaRPr>
          </a:p>
        </p:txBody>
      </p:sp>
      <p:sp>
        <p:nvSpPr>
          <p:cNvPr id="12" name="正方形/長方形 11"/>
          <p:cNvSpPr/>
          <p:nvPr/>
        </p:nvSpPr>
        <p:spPr>
          <a:xfrm>
            <a:off x="1037481"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承認１</a:t>
            </a:r>
          </a:p>
        </p:txBody>
      </p:sp>
      <p:cxnSp>
        <p:nvCxnSpPr>
          <p:cNvPr id="14" name="直線矢印コネクタ 13"/>
          <p:cNvCxnSpPr>
            <a:endCxn id="16" idx="1"/>
          </p:cNvCxnSpPr>
          <p:nvPr/>
        </p:nvCxnSpPr>
        <p:spPr>
          <a:xfrm>
            <a:off x="1756968" y="2257488"/>
            <a:ext cx="228231" cy="2"/>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985199" y="2103699"/>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承認２</a:t>
            </a:r>
          </a:p>
        </p:txBody>
      </p:sp>
      <p:sp>
        <p:nvSpPr>
          <p:cNvPr id="18" name="正方形/長方形 17"/>
          <p:cNvSpPr/>
          <p:nvPr/>
        </p:nvSpPr>
        <p:spPr>
          <a:xfrm>
            <a:off x="2931673" y="210369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部門</a:t>
            </a:r>
            <a:endParaRPr kumimoji="1" lang="en-US" altLang="ja-JP" sz="900" dirty="0">
              <a:solidFill>
                <a:schemeClr val="tx1"/>
              </a:solidFill>
            </a:endParaRPr>
          </a:p>
          <a:p>
            <a:pPr algn="ctr"/>
            <a:r>
              <a:rPr kumimoji="1" lang="ja-JP" altLang="en-US" sz="900" dirty="0">
                <a:solidFill>
                  <a:schemeClr val="tx1"/>
                </a:solidFill>
              </a:rPr>
              <a:t>承認３</a:t>
            </a:r>
          </a:p>
        </p:txBody>
      </p:sp>
      <p:sp>
        <p:nvSpPr>
          <p:cNvPr id="19" name="正方形/長方形 18"/>
          <p:cNvSpPr/>
          <p:nvPr/>
        </p:nvSpPr>
        <p:spPr>
          <a:xfrm>
            <a:off x="3872249" y="2104051"/>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lang="ja-JP" altLang="en-US" sz="900" dirty="0">
                <a:solidFill>
                  <a:schemeClr val="tx1"/>
                </a:solidFill>
              </a:rPr>
              <a:t>承認１</a:t>
            </a:r>
            <a:endParaRPr kumimoji="1" lang="ja-JP" altLang="en-US" sz="900" dirty="0">
              <a:solidFill>
                <a:schemeClr val="tx1"/>
              </a:solidFill>
            </a:endParaRPr>
          </a:p>
        </p:txBody>
      </p:sp>
      <p:cxnSp>
        <p:nvCxnSpPr>
          <p:cNvPr id="21" name="直線矢印コネクタ 20"/>
          <p:cNvCxnSpPr>
            <a:stCxn id="16" idx="3"/>
            <a:endCxn id="18" idx="1"/>
          </p:cNvCxnSpPr>
          <p:nvPr/>
        </p:nvCxnSpPr>
        <p:spPr>
          <a:xfrm flipV="1">
            <a:off x="2704686" y="2257489"/>
            <a:ext cx="226987" cy="1"/>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 idx="3"/>
            <a:endCxn id="19" idx="1"/>
          </p:cNvCxnSpPr>
          <p:nvPr/>
        </p:nvCxnSpPr>
        <p:spPr>
          <a:xfrm>
            <a:off x="3651160" y="2257489"/>
            <a:ext cx="221089"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1" name="楕円 30"/>
          <p:cNvSpPr/>
          <p:nvPr/>
        </p:nvSpPr>
        <p:spPr>
          <a:xfrm>
            <a:off x="1543825" y="2310600"/>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2" name="楕円 31"/>
          <p:cNvSpPr/>
          <p:nvPr/>
        </p:nvSpPr>
        <p:spPr>
          <a:xfrm>
            <a:off x="2507235" y="2295436"/>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3" name="楕円 22"/>
          <p:cNvSpPr/>
          <p:nvPr/>
        </p:nvSpPr>
        <p:spPr>
          <a:xfrm>
            <a:off x="3420220" y="2295083"/>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4" name="楕円 23"/>
          <p:cNvSpPr/>
          <p:nvPr/>
        </p:nvSpPr>
        <p:spPr>
          <a:xfrm>
            <a:off x="4356324" y="2283718"/>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25" name="正方形/長方形 24"/>
          <p:cNvSpPr/>
          <p:nvPr/>
        </p:nvSpPr>
        <p:spPr>
          <a:xfrm>
            <a:off x="4824028" y="210369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主管</a:t>
            </a:r>
            <a:endParaRPr kumimoji="1" lang="en-US" altLang="ja-JP" sz="900" dirty="0">
              <a:solidFill>
                <a:schemeClr val="tx1"/>
              </a:solidFill>
            </a:endParaRPr>
          </a:p>
          <a:p>
            <a:pPr algn="ctr"/>
            <a:r>
              <a:rPr lang="ja-JP" altLang="en-US" sz="900" dirty="0">
                <a:solidFill>
                  <a:schemeClr val="tx1"/>
                </a:solidFill>
              </a:rPr>
              <a:t>承認２</a:t>
            </a:r>
            <a:endParaRPr kumimoji="1" lang="ja-JP" altLang="en-US" sz="900" dirty="0">
              <a:solidFill>
                <a:schemeClr val="tx1"/>
              </a:solidFill>
            </a:endParaRPr>
          </a:p>
        </p:txBody>
      </p:sp>
      <p:sp>
        <p:nvSpPr>
          <p:cNvPr id="26" name="正方形/長方形 25"/>
          <p:cNvSpPr/>
          <p:nvPr/>
        </p:nvSpPr>
        <p:spPr>
          <a:xfrm>
            <a:off x="5796136" y="2103698"/>
            <a:ext cx="719487" cy="307581"/>
          </a:xfrm>
          <a:prstGeom prst="rect">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最終</a:t>
            </a:r>
            <a:r>
              <a:rPr lang="ja-JP" altLang="en-US" sz="900" dirty="0">
                <a:solidFill>
                  <a:schemeClr val="tx1"/>
                </a:solidFill>
              </a:rPr>
              <a:t>承認</a:t>
            </a:r>
            <a:endParaRPr kumimoji="1" lang="ja-JP" altLang="en-US" sz="900" dirty="0">
              <a:solidFill>
                <a:schemeClr val="tx1"/>
              </a:solidFill>
            </a:endParaRPr>
          </a:p>
        </p:txBody>
      </p:sp>
      <p:cxnSp>
        <p:nvCxnSpPr>
          <p:cNvPr id="28" name="直線矢印コネクタ 27"/>
          <p:cNvCxnSpPr>
            <a:stCxn id="19" idx="3"/>
            <a:endCxn id="25" idx="1"/>
          </p:cNvCxnSpPr>
          <p:nvPr/>
        </p:nvCxnSpPr>
        <p:spPr>
          <a:xfrm flipV="1">
            <a:off x="4591736" y="2257489"/>
            <a:ext cx="232292" cy="353"/>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5" idx="3"/>
            <a:endCxn id="26" idx="1"/>
          </p:cNvCxnSpPr>
          <p:nvPr/>
        </p:nvCxnSpPr>
        <p:spPr>
          <a:xfrm>
            <a:off x="5543515" y="2257489"/>
            <a:ext cx="252621" cy="0"/>
          </a:xfrm>
          <a:prstGeom prst="straightConnector1">
            <a:avLst/>
          </a:prstGeom>
          <a:ln w="222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0" name="楕円 29"/>
          <p:cNvSpPr/>
          <p:nvPr/>
        </p:nvSpPr>
        <p:spPr>
          <a:xfrm>
            <a:off x="5346138" y="2262942"/>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sp>
        <p:nvSpPr>
          <p:cNvPr id="33" name="楕円 32"/>
          <p:cNvSpPr/>
          <p:nvPr/>
        </p:nvSpPr>
        <p:spPr>
          <a:xfrm>
            <a:off x="6353779" y="2254688"/>
            <a:ext cx="323688" cy="269634"/>
          </a:xfrm>
          <a:prstGeom prst="ellipse">
            <a:avLst/>
          </a:prstGeom>
          <a:solidFill>
            <a:schemeClr val="accent6">
              <a:lumMod val="20000"/>
              <a:lumOff val="80000"/>
            </a:schemeClr>
          </a:solid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FF0000"/>
                </a:solidFill>
              </a:rPr>
              <a:t>承</a:t>
            </a:r>
          </a:p>
        </p:txBody>
      </p:sp>
      <p:pic>
        <p:nvPicPr>
          <p:cNvPr id="13" name="図 12"/>
          <p:cNvPicPr>
            <a:picLocks noChangeAspect="1"/>
          </p:cNvPicPr>
          <p:nvPr/>
        </p:nvPicPr>
        <p:blipFill>
          <a:blip r:embed="rId2"/>
          <a:stretch>
            <a:fillRect/>
          </a:stretch>
        </p:blipFill>
        <p:spPr>
          <a:xfrm>
            <a:off x="1125586" y="2691560"/>
            <a:ext cx="5678662" cy="924306"/>
          </a:xfrm>
          <a:prstGeom prst="rect">
            <a:avLst/>
          </a:prstGeom>
          <a:ln>
            <a:solidFill>
              <a:schemeClr val="bg1">
                <a:lumMod val="50000"/>
              </a:schemeClr>
            </a:solidFill>
          </a:ln>
        </p:spPr>
      </p:pic>
      <p:sp>
        <p:nvSpPr>
          <p:cNvPr id="58" name="正方形/長方形 57"/>
          <p:cNvSpPr/>
          <p:nvPr/>
        </p:nvSpPr>
        <p:spPr>
          <a:xfrm>
            <a:off x="4247964" y="3031188"/>
            <a:ext cx="2478913" cy="548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6" descr="アイコン&#10;&#10;説明は自動で生成されたものです">
            <a:extLst>
              <a:ext uri="{FF2B5EF4-FFF2-40B4-BE49-F238E27FC236}">
                <a16:creationId xmlns:a16="http://schemas.microsoft.com/office/drawing/2014/main" id="{CB54139B-F75A-4231-AE2E-19B490DFDE03}"/>
              </a:ext>
            </a:extLst>
          </p:cNvPr>
          <p:cNvPicPr>
            <a:picLocks noChangeAspect="1"/>
          </p:cNvPicPr>
          <p:nvPr/>
        </p:nvPicPr>
        <p:blipFill>
          <a:blip r:embed="rId3"/>
          <a:stretch>
            <a:fillRect/>
          </a:stretch>
        </p:blipFill>
        <p:spPr>
          <a:xfrm>
            <a:off x="5433732" y="89368"/>
            <a:ext cx="865095" cy="513790"/>
          </a:xfrm>
          <a:prstGeom prst="rect">
            <a:avLst/>
          </a:prstGeom>
        </p:spPr>
      </p:pic>
      <p:sp>
        <p:nvSpPr>
          <p:cNvPr id="7" name="テキスト ボックス 6">
            <a:extLst>
              <a:ext uri="{FF2B5EF4-FFF2-40B4-BE49-F238E27FC236}">
                <a16:creationId xmlns:a16="http://schemas.microsoft.com/office/drawing/2014/main" id="{E5FDF094-2829-4CB3-80FD-A86AEAA2A63D}"/>
              </a:ext>
            </a:extLst>
          </p:cNvPr>
          <p:cNvSpPr txBox="1"/>
          <p:nvPr/>
        </p:nvSpPr>
        <p:spPr>
          <a:xfrm>
            <a:off x="5432385" y="533423"/>
            <a:ext cx="900100" cy="197934"/>
          </a:xfrm>
          <a:prstGeom prst="rect">
            <a:avLst/>
          </a:prstGeom>
          <a:solidFill>
            <a:srgbClr val="FF0000"/>
          </a:solidFill>
        </p:spPr>
        <p:txBody>
          <a:bodyPr wrap="square" lIns="36000" tIns="36000" rIns="36000" bIns="0" rtlCol="0">
            <a:spAutoFit/>
          </a:bodyPr>
          <a:lstStyle/>
          <a:p>
            <a:pPr algn="ctr"/>
            <a:r>
              <a:rPr kumimoji="1" lang="ja-JP" altLang="en-US" sz="1050" b="1" dirty="0">
                <a:solidFill>
                  <a:schemeClr val="bg1"/>
                </a:solidFill>
              </a:rPr>
              <a:t>ユーザ会要望</a:t>
            </a:r>
          </a:p>
        </p:txBody>
      </p:sp>
    </p:spTree>
    <p:extLst>
      <p:ext uri="{BB962C8B-B14F-4D97-AF65-F5344CB8AC3E}">
        <p14:creationId xmlns:p14="http://schemas.microsoft.com/office/powerpoint/2010/main" val="2530403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98</a:t>
            </a:fld>
            <a:endParaRPr kumimoji="1" lang="ja-JP" altLang="en-US" dirty="0"/>
          </a:p>
        </p:txBody>
      </p:sp>
      <p:sp>
        <p:nvSpPr>
          <p:cNvPr id="3" name="テキスト プレースホルダー 2"/>
          <p:cNvSpPr>
            <a:spLocks noGrp="1"/>
          </p:cNvSpPr>
          <p:nvPr>
            <p:ph type="body" sz="quarter" idx="14"/>
          </p:nvPr>
        </p:nvSpPr>
        <p:spPr>
          <a:xfrm>
            <a:off x="360000" y="879562"/>
            <a:ext cx="8424000" cy="1584176"/>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lvl="0">
              <a:lnSpc>
                <a:spcPts val="1900"/>
              </a:lnSpc>
              <a:buClr>
                <a:srgbClr val="F9BE00"/>
              </a:buClr>
            </a:pPr>
            <a:r>
              <a:rPr lang="ja-JP" altLang="en-US" dirty="0">
                <a:solidFill>
                  <a:prstClr val="black"/>
                </a:solidFill>
              </a:rPr>
              <a:t>　支払伝票入力の際の源泉情報画面において、</a:t>
            </a:r>
            <a:r>
              <a:rPr lang="en-US" altLang="ja-JP" dirty="0">
                <a:solidFill>
                  <a:prstClr val="black"/>
                </a:solidFill>
              </a:rPr>
              <a:t>【</a:t>
            </a:r>
            <a:r>
              <a:rPr lang="ja-JP" altLang="en-US" dirty="0">
                <a:solidFill>
                  <a:prstClr val="black"/>
                </a:solidFill>
              </a:rPr>
              <a:t>預り金額自動算出</a:t>
            </a:r>
            <a:r>
              <a:rPr lang="en-US" altLang="ja-JP" dirty="0">
                <a:solidFill>
                  <a:prstClr val="black"/>
                </a:solidFill>
              </a:rPr>
              <a:t>】</a:t>
            </a:r>
            <a:r>
              <a:rPr lang="ja-JP" altLang="en-US" dirty="0">
                <a:solidFill>
                  <a:prstClr val="black"/>
                </a:solidFill>
              </a:rPr>
              <a:t>押下で源泉税を自動計算するよう対応しました</a:t>
            </a:r>
            <a:endParaRPr lang="en-US" altLang="ja-JP" dirty="0">
              <a:solidFill>
                <a:prstClr val="black"/>
              </a:solidFill>
            </a:endParaRPr>
          </a:p>
          <a:p>
            <a:pPr lvl="0">
              <a:lnSpc>
                <a:spcPts val="1900"/>
              </a:lnSpc>
              <a:buClr>
                <a:srgbClr val="F9BE00"/>
              </a:buClr>
            </a:pPr>
            <a:r>
              <a:rPr lang="ja-JP" altLang="en-US" dirty="0">
                <a:solidFill>
                  <a:prstClr val="black"/>
                </a:solidFill>
              </a:rPr>
              <a:t>　源泉税を自動計算するにあたり、事前に源泉区分マスタ登録、支払調書細目マスタ登録、仕入先マスタ登録の設定が</a:t>
            </a:r>
            <a:endParaRPr lang="en-US" altLang="ja-JP" dirty="0">
              <a:solidFill>
                <a:prstClr val="black"/>
              </a:solidFill>
            </a:endParaRPr>
          </a:p>
          <a:p>
            <a:pPr lvl="0">
              <a:lnSpc>
                <a:spcPts val="1900"/>
              </a:lnSpc>
              <a:buClr>
                <a:srgbClr val="F9BE00"/>
              </a:buClr>
            </a:pPr>
            <a:r>
              <a:rPr lang="ja-JP" altLang="en-US" dirty="0">
                <a:solidFill>
                  <a:prstClr val="black"/>
                </a:solidFill>
              </a:rPr>
              <a:t>　必要になります</a:t>
            </a:r>
            <a:endParaRPr lang="en-US" altLang="ja-JP" dirty="0">
              <a:solidFill>
                <a:prstClr val="black"/>
              </a:solidFill>
            </a:endParaRPr>
          </a:p>
          <a:p>
            <a:pPr lvl="0">
              <a:lnSpc>
                <a:spcPts val="1900"/>
              </a:lnSpc>
              <a:buClr>
                <a:srgbClr val="F9BE00"/>
              </a:buClr>
            </a:pPr>
            <a:r>
              <a:rPr lang="ja-JP" altLang="en-US" sz="900" dirty="0">
                <a:solidFill>
                  <a:srgbClr val="FF0000"/>
                </a:solidFill>
              </a:rPr>
              <a:t>　（</a:t>
            </a:r>
            <a:r>
              <a:rPr lang="en-US" altLang="ja-JP" sz="900" dirty="0">
                <a:solidFill>
                  <a:srgbClr val="FF0000"/>
                </a:solidFill>
              </a:rPr>
              <a:t>※</a:t>
            </a:r>
            <a:r>
              <a:rPr lang="ja-JP" altLang="en-US" sz="900" dirty="0">
                <a:solidFill>
                  <a:srgbClr val="FF0000"/>
                </a:solidFill>
              </a:rPr>
              <a:t>）外部データ取込、外部データ連携は預り金自動計算の対象外となります　</a:t>
            </a:r>
            <a:endParaRPr lang="en-US" altLang="ja-JP" sz="900" dirty="0">
              <a:solidFill>
                <a:srgbClr val="FF0000"/>
              </a:solidFill>
            </a:endParaRPr>
          </a:p>
          <a:p>
            <a:pPr lvl="0">
              <a:lnSpc>
                <a:spcPts val="1900"/>
              </a:lnSpc>
              <a:buClr>
                <a:srgbClr val="F9BE00"/>
              </a:buClr>
            </a:pPr>
            <a:r>
              <a:rPr lang="ja-JP" altLang="en-US" dirty="0">
                <a:solidFill>
                  <a:prstClr val="black"/>
                </a:solidFill>
              </a:rPr>
              <a:t>　</a:t>
            </a:r>
            <a:endParaRPr lang="en-US" altLang="ja-JP" dirty="0">
              <a:solidFill>
                <a:prstClr val="black"/>
              </a:solidFill>
            </a:endParaRPr>
          </a:p>
          <a:p>
            <a:pPr lvl="0">
              <a:lnSpc>
                <a:spcPts val="1900"/>
              </a:lnSpc>
              <a:buClr>
                <a:srgbClr val="F9BE00"/>
              </a:buClr>
            </a:pPr>
            <a:r>
              <a:rPr lang="ja-JP" altLang="en-US" dirty="0">
                <a:solidFill>
                  <a:prstClr val="black"/>
                </a:solidFill>
              </a:rPr>
              <a:t>　また、支払伝票入力、会社間支払伝票入力において、［伝票種類］が「支払のみ」の場合に、</a:t>
            </a:r>
            <a:endParaRPr lang="en-US" altLang="ja-JP" dirty="0">
              <a:solidFill>
                <a:prstClr val="black"/>
              </a:solidFill>
            </a:endParaRPr>
          </a:p>
          <a:p>
            <a:pPr lvl="0">
              <a:lnSpc>
                <a:spcPts val="1900"/>
              </a:lnSpc>
              <a:buClr>
                <a:srgbClr val="F9BE00"/>
              </a:buClr>
            </a:pPr>
            <a:r>
              <a:rPr lang="ja-JP" altLang="en-US" dirty="0">
                <a:solidFill>
                  <a:prstClr val="black"/>
                </a:solidFill>
              </a:rPr>
              <a:t>　［債務金額］の入力値を［支払金額］に（［支払金額］の入力値を［債務金額］に）複写するよう対応しました</a:t>
            </a: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ja-JP" sz="1800" dirty="0">
                <a:solidFill>
                  <a:prstClr val="white"/>
                </a:solidFill>
                <a:latin typeface="+mn-lt"/>
                <a:ea typeface="メイリオ" panose="020B0604030504040204" pitchFamily="50" charset="-128"/>
              </a:rPr>
              <a:t>18</a:t>
            </a:r>
            <a:r>
              <a:rPr lang="en-US" altLang="zh-TW" sz="1800" dirty="0">
                <a:solidFill>
                  <a:prstClr val="white"/>
                </a:solidFill>
                <a:latin typeface="+mn-lt"/>
                <a:ea typeface="メイリオ" panose="020B0604030504040204" pitchFamily="50" charset="-128"/>
              </a:rPr>
              <a:t>.</a:t>
            </a:r>
            <a:r>
              <a:rPr lang="zh-TW" altLang="en-US" sz="1800" dirty="0">
                <a:solidFill>
                  <a:prstClr val="white"/>
                </a:solidFill>
                <a:latin typeface="+mn-lt"/>
                <a:ea typeface="メイリオ" panose="020B0604030504040204" pitchFamily="50" charset="-128"/>
              </a:rPr>
              <a:t>源泉税自動計算対応</a:t>
            </a:r>
            <a:endParaRPr kumimoji="1" lang="ja-JP" altLang="en-US" sz="1800" dirty="0">
              <a:latin typeface="メイリオ" panose="020B0604030504040204" pitchFamily="50" charset="-128"/>
              <a:ea typeface="メイリオ" panose="020B0604030504040204" pitchFamily="50" charset="-128"/>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Tree>
    <p:extLst>
      <p:ext uri="{BB962C8B-B14F-4D97-AF65-F5344CB8AC3E}">
        <p14:creationId xmlns:p14="http://schemas.microsoft.com/office/powerpoint/2010/main" val="591263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360000" y="1131590"/>
            <a:ext cx="8424000" cy="3688862"/>
          </a:xfrm>
          <a:prstGeom prst="roundRect">
            <a:avLst>
              <a:gd name="adj" fmla="val 3715"/>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メイリオ"/>
                <a:ea typeface="メイリオ"/>
                <a:cs typeface="+mn-cs"/>
              </a:rPr>
              <a:t>「</a:t>
            </a:r>
          </a:p>
        </p:txBody>
      </p:sp>
      <p:pic>
        <p:nvPicPr>
          <p:cNvPr id="11" name="図 10"/>
          <p:cNvPicPr>
            <a:picLocks noChangeAspect="1"/>
          </p:cNvPicPr>
          <p:nvPr/>
        </p:nvPicPr>
        <p:blipFill>
          <a:blip r:embed="rId2"/>
          <a:stretch>
            <a:fillRect/>
          </a:stretch>
        </p:blipFill>
        <p:spPr>
          <a:xfrm>
            <a:off x="575556" y="1198033"/>
            <a:ext cx="6876764" cy="3518991"/>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99</a:t>
            </a:fld>
            <a:endParaRPr kumimoji="1" lang="ja-JP" altLang="en-US" dirty="0"/>
          </a:p>
        </p:txBody>
      </p:sp>
      <p:sp>
        <p:nvSpPr>
          <p:cNvPr id="3" name="テキスト プレースホルダー 2"/>
          <p:cNvSpPr>
            <a:spLocks noGrp="1"/>
          </p:cNvSpPr>
          <p:nvPr>
            <p:ph type="body" sz="quarter" idx="14"/>
          </p:nvPr>
        </p:nvSpPr>
        <p:spPr>
          <a:xfrm>
            <a:off x="360000" y="807555"/>
            <a:ext cx="8424000" cy="2880983"/>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源泉区分マスタ登録　</a:t>
            </a:r>
            <a:r>
              <a:rPr lang="en-US" altLang="ja-JP" sz="1400" b="1" dirty="0">
                <a:solidFill>
                  <a:schemeClr val="tx2"/>
                </a:solidFill>
              </a:rPr>
              <a:t>※</a:t>
            </a:r>
            <a:r>
              <a:rPr lang="ja-JP" altLang="en-US" sz="1400" b="1" dirty="0">
                <a:solidFill>
                  <a:schemeClr val="tx2"/>
                </a:solidFill>
              </a:rPr>
              <a:t>新規画面</a:t>
            </a:r>
            <a:endParaRPr lang="en-US" altLang="ja-JP" sz="1400" b="1" dirty="0">
              <a:solidFill>
                <a:schemeClr val="tx2"/>
              </a:solidFill>
            </a:endParaRPr>
          </a:p>
          <a:p>
            <a:pPr lvl="0">
              <a:lnSpc>
                <a:spcPts val="1900"/>
              </a:lnSpc>
              <a:buClr>
                <a:srgbClr val="F9BE00"/>
              </a:buClr>
            </a:pPr>
            <a:r>
              <a:rPr lang="ja-JP" altLang="en-US" dirty="0">
                <a:solidFill>
                  <a:prstClr val="black"/>
                </a:solidFill>
              </a:rPr>
              <a:t>　</a:t>
            </a:r>
            <a:endParaRPr lang="en-US" altLang="ja-JP" sz="1800" dirty="0">
              <a:solidFill>
                <a:prstClr val="black"/>
              </a:solidFill>
            </a:endParaRPr>
          </a:p>
          <a:p>
            <a:pPr lvl="0">
              <a:lnSpc>
                <a:spcPts val="1900"/>
              </a:lnSpc>
              <a:buClr>
                <a:srgbClr val="F9BE00"/>
              </a:buClr>
            </a:pPr>
            <a:endParaRPr lang="ja-JP" altLang="en-US" sz="1400" dirty="0">
              <a:solidFill>
                <a:prstClr val="black"/>
              </a:solidFill>
            </a:endParaRPr>
          </a:p>
          <a:p>
            <a:pPr lvl="0">
              <a:lnSpc>
                <a:spcPts val="1900"/>
              </a:lnSpc>
              <a:buClr>
                <a:srgbClr val="F9BE00"/>
              </a:buClr>
            </a:pPr>
            <a:endParaRPr lang="en-US" altLang="ja-JP" dirty="0">
              <a:solidFill>
                <a:prstClr val="black"/>
              </a:solidFill>
            </a:endParaRPr>
          </a:p>
          <a:p>
            <a:pPr lvl="0">
              <a:lnSpc>
                <a:spcPts val="1900"/>
              </a:lnSpc>
              <a:buClr>
                <a:srgbClr val="F9BE00"/>
              </a:buClr>
            </a:pPr>
            <a:endParaRPr lang="en-US" altLang="ja-JP" dirty="0">
              <a:solidFill>
                <a:prstClr val="black"/>
              </a:solidFill>
            </a:endParaRPr>
          </a:p>
        </p:txBody>
      </p:sp>
      <p:sp>
        <p:nvSpPr>
          <p:cNvPr id="4" name="タイトル 3"/>
          <p:cNvSpPr>
            <a:spLocks noGrp="1"/>
          </p:cNvSpPr>
          <p:nvPr>
            <p:ph type="title"/>
          </p:nvPr>
        </p:nvSpPr>
        <p:spPr>
          <a:xfrm>
            <a:off x="360000" y="87475"/>
            <a:ext cx="7128324" cy="648072"/>
          </a:xfrm>
        </p:spPr>
        <p:txBody>
          <a:bodyPr/>
          <a:lstStyle/>
          <a:p>
            <a:r>
              <a:rPr lang="en-US" altLang="ja-JP" sz="2000" dirty="0" err="1">
                <a:solidFill>
                  <a:prstClr val="white"/>
                </a:solidFill>
                <a:latin typeface="+mn-ea"/>
                <a:ea typeface="+mn-ea"/>
              </a:rPr>
              <a:t>SuperStream</a:t>
            </a:r>
            <a:r>
              <a:rPr lang="en-US" altLang="ja-JP" sz="2000" dirty="0">
                <a:solidFill>
                  <a:prstClr val="white"/>
                </a:solidFill>
                <a:latin typeface="+mn-ea"/>
                <a:ea typeface="+mn-ea"/>
              </a:rPr>
              <a:t>-NX </a:t>
            </a:r>
            <a:r>
              <a:rPr lang="ja-JP" altLang="en-US" sz="2000" dirty="0">
                <a:solidFill>
                  <a:prstClr val="white"/>
                </a:solidFill>
                <a:latin typeface="+mn-ea"/>
                <a:ea typeface="+mn-ea"/>
              </a:rPr>
              <a:t>統合会計</a:t>
            </a:r>
            <a:r>
              <a:rPr lang="en-US" altLang="ja-JP" dirty="0">
                <a:solidFill>
                  <a:prstClr val="white"/>
                </a:solidFill>
              </a:rPr>
              <a:t/>
            </a:r>
            <a:br>
              <a:rPr lang="en-US" altLang="ja-JP" dirty="0">
                <a:solidFill>
                  <a:prstClr val="white"/>
                </a:solidFill>
              </a:rPr>
            </a:br>
            <a:r>
              <a:rPr lang="en-US" altLang="zh-TW" sz="1800" dirty="0">
                <a:solidFill>
                  <a:prstClr val="white"/>
                </a:solidFill>
              </a:rPr>
              <a:t>18.</a:t>
            </a:r>
            <a:r>
              <a:rPr lang="zh-TW" altLang="en-US" sz="1800" dirty="0">
                <a:solidFill>
                  <a:prstClr val="white"/>
                </a:solidFill>
              </a:rPr>
              <a:t>源泉税自動計算対応</a:t>
            </a:r>
            <a:endParaRPr kumimoji="1" lang="ja-JP" altLang="en-US" sz="1800" dirty="0">
              <a:latin typeface="+mn-ea"/>
              <a:ea typeface="+mn-ea"/>
            </a:endParaRPr>
          </a:p>
        </p:txBody>
      </p:sp>
      <p:sp>
        <p:nvSpPr>
          <p:cNvPr id="5" name="フッター プレースホルダー 4"/>
          <p:cNvSpPr>
            <a:spLocks noGrp="1"/>
          </p:cNvSpPr>
          <p:nvPr>
            <p:ph type="ftr" sz="quarter" idx="3"/>
          </p:nvPr>
        </p:nvSpPr>
        <p:spPr/>
        <p:txBody>
          <a:bodyPr/>
          <a:lstStyle/>
          <a:p>
            <a:r>
              <a:rPr lang="en-US" altLang="ja-JP"/>
              <a:t>©SuperStream Inc. All rights reserved.</a:t>
            </a:r>
            <a:endParaRPr lang="ja-JP" altLang="en-US" dirty="0"/>
          </a:p>
        </p:txBody>
      </p:sp>
      <p:sp>
        <p:nvSpPr>
          <p:cNvPr id="15" name="線吹き出し 2 (枠付き) 14"/>
          <p:cNvSpPr/>
          <p:nvPr/>
        </p:nvSpPr>
        <p:spPr>
          <a:xfrm>
            <a:off x="4619817" y="3219822"/>
            <a:ext cx="4013548" cy="398353"/>
          </a:xfrm>
          <a:prstGeom prst="borderCallout2">
            <a:avLst>
              <a:gd name="adj1" fmla="val 47313"/>
              <a:gd name="adj2" fmla="val 91"/>
              <a:gd name="adj3" fmla="val 47316"/>
              <a:gd name="adj4" fmla="val -7682"/>
              <a:gd name="adj5" fmla="val -11146"/>
              <a:gd name="adj6" fmla="val -13963"/>
            </a:avLst>
          </a:prstGeom>
          <a:solidFill>
            <a:schemeClr val="tx2"/>
          </a:solidFill>
          <a:ln>
            <a:solidFill>
              <a:srgbClr val="3B8EB0"/>
            </a:solidFill>
          </a:ln>
        </p:spPr>
        <p:style>
          <a:lnRef idx="2">
            <a:schemeClr val="accent1"/>
          </a:lnRef>
          <a:fillRef idx="1">
            <a:schemeClr val="lt1"/>
          </a:fillRef>
          <a:effectRef idx="0">
            <a:schemeClr val="accent1"/>
          </a:effectRef>
          <a:fontRef idx="minor">
            <a:schemeClr val="dk1"/>
          </a:fontRef>
        </p:style>
        <p:txBody>
          <a:bodyPr rtlCol="0" anchor="t"/>
          <a:lstStyle/>
          <a:p>
            <a:r>
              <a:rPr lang="ja-JP" altLang="en-US" sz="1100" dirty="0">
                <a:solidFill>
                  <a:schemeClr val="bg1">
                    <a:lumMod val="95000"/>
                  </a:schemeClr>
                </a:solidFill>
                <a:latin typeface="+mn-ea"/>
              </a:rPr>
              <a:t>源泉税の計算、源泉情報に必要な情報を登録する</a:t>
            </a:r>
            <a:endParaRPr lang="en-US" altLang="ja-JP" sz="1100" dirty="0">
              <a:solidFill>
                <a:schemeClr val="bg1">
                  <a:lumMod val="95000"/>
                </a:schemeClr>
              </a:solidFill>
              <a:latin typeface="+mn-ea"/>
            </a:endParaRPr>
          </a:p>
        </p:txBody>
      </p:sp>
    </p:spTree>
    <p:extLst>
      <p:ext uri="{BB962C8B-B14F-4D97-AF65-F5344CB8AC3E}">
        <p14:creationId xmlns:p14="http://schemas.microsoft.com/office/powerpoint/2010/main" val="3718536570"/>
      </p:ext>
    </p:extLst>
  </p:cSld>
  <p:clrMapOvr>
    <a:masterClrMapping/>
  </p:clrMapOvr>
</p:sld>
</file>

<file path=ppt/theme/theme1.xml><?xml version="1.0" encoding="utf-8"?>
<a:theme xmlns:a="http://schemas.openxmlformats.org/drawingml/2006/main" name="Office ​​テーマ">
  <a:themeElements>
    <a:clrScheme name="SuperStream 2017">
      <a:dk1>
        <a:sysClr val="windowText" lastClr="000000"/>
      </a:dk1>
      <a:lt1>
        <a:sysClr val="window" lastClr="FFFFFF"/>
      </a:lt1>
      <a:dk2>
        <a:srgbClr val="008CCF"/>
      </a:dk2>
      <a:lt2>
        <a:srgbClr val="FFFFFF"/>
      </a:lt2>
      <a:accent1>
        <a:srgbClr val="F9BE00"/>
      </a:accent1>
      <a:accent2>
        <a:srgbClr val="54C2F0"/>
      </a:accent2>
      <a:accent3>
        <a:srgbClr val="F18F60"/>
      </a:accent3>
      <a:accent4>
        <a:srgbClr val="D580B2"/>
      </a:accent4>
      <a:accent5>
        <a:srgbClr val="AACE36"/>
      </a:accent5>
      <a:accent6>
        <a:srgbClr val="EE5500"/>
      </a:accent6>
      <a:hlink>
        <a:srgbClr val="00AEEB"/>
      </a:hlink>
      <a:folHlink>
        <a:srgbClr val="00AEEB"/>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0A512AB8B42A34E87F212D424E8FE6E" ma:contentTypeVersion="" ma:contentTypeDescription="新しいドキュメントを作成します。" ma:contentTypeScope="" ma:versionID="8c21c3d6540d58bd2974285a6b9de117">
  <xsd:schema xmlns:xsd="http://www.w3.org/2001/XMLSchema" xmlns:xs="http://www.w3.org/2001/XMLSchema" xmlns:p="http://schemas.microsoft.com/office/2006/metadata/properties" xmlns:ns2="5390fd7e-3ae6-4c6f-b2b3-e212599418c7" xmlns:ns3="7ca28970-a4b3-4bab-8a1c-b9c70b7a1c68" targetNamespace="http://schemas.microsoft.com/office/2006/metadata/properties" ma:root="true" ma:fieldsID="327b6818cda466f031cb804dc6b4adce" ns2:_="" ns3:_="">
    <xsd:import namespace="5390fd7e-3ae6-4c6f-b2b3-e212599418c7"/>
    <xsd:import namespace="7ca28970-a4b3-4bab-8a1c-b9c70b7a1c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0fd7e-3ae6-4c6f-b2b3-e212599418c7"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a28970-a4b3-4bab-8a1c-b9c70b7a1c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EC2E8D-23E6-4D73-BFD3-D22158A86A64}">
  <ds:schemaRefs>
    <ds:schemaRef ds:uri="http://schemas.microsoft.com/office/2006/documentManagement/types"/>
    <ds:schemaRef ds:uri="http://purl.org/dc/terms/"/>
    <ds:schemaRef ds:uri="5390fd7e-3ae6-4c6f-b2b3-e212599418c7"/>
    <ds:schemaRef ds:uri="http://schemas.openxmlformats.org/package/2006/metadata/core-properties"/>
    <ds:schemaRef ds:uri="http://purl.org/dc/elements/1.1/"/>
    <ds:schemaRef ds:uri="http://www.w3.org/XML/1998/namespace"/>
    <ds:schemaRef ds:uri="http://schemas.microsoft.com/office/infopath/2007/PartnerControls"/>
    <ds:schemaRef ds:uri="7ca28970-a4b3-4bab-8a1c-b9c70b7a1c6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7D6B609-5E7E-4914-A87B-78A4083677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90fd7e-3ae6-4c6f-b2b3-e212599418c7"/>
    <ds:schemaRef ds:uri="7ca28970-a4b3-4bab-8a1c-b9c70b7a1c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D11365-80BF-437A-BCEE-DA8871851B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20320</Words>
  <Application>Microsoft Office PowerPoint</Application>
  <PresentationFormat>画面に合わせる (16:9)</PresentationFormat>
  <Paragraphs>3883</Paragraphs>
  <Slides>186</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186</vt:i4>
      </vt:variant>
    </vt:vector>
  </HeadingPairs>
  <TitlesOfParts>
    <vt:vector size="196" baseType="lpstr">
      <vt:lpstr>Meiryo UI</vt:lpstr>
      <vt:lpstr>ＭＳ Ｐゴシック</vt:lpstr>
      <vt:lpstr>ＭＳ ゴシック</vt:lpstr>
      <vt:lpstr>メイリオ</vt:lpstr>
      <vt:lpstr>メイリオ</vt:lpstr>
      <vt:lpstr>游ゴシック</vt:lpstr>
      <vt:lpstr>Arial</vt:lpstr>
      <vt:lpstr>Calibri</vt:lpstr>
      <vt:lpstr>Century</vt:lpstr>
      <vt:lpstr>Office ​​テーマ</vt:lpstr>
      <vt:lpstr>第二部 SuperStream-NX 会計ソリューション 対象製品：統合会計</vt:lpstr>
      <vt:lpstr>01 SuperStream-NX 統合会計 2021-06-01版 ～機能追加・改善～</vt:lpstr>
      <vt:lpstr>PowerPoint プレゼンテーション</vt:lpstr>
      <vt:lpstr>PowerPoint プレゼンテーション</vt:lpstr>
      <vt:lpstr>PowerPoint プレゼンテーション</vt:lpstr>
      <vt:lpstr>PowerPoint プレゼンテーション</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1.AI-OCR機能の新オプションと改善対応</vt:lpstr>
      <vt:lpstr>SuperStream-NX 統合会計 2.APIサービス・銀行口座APIの追加対応</vt:lpstr>
      <vt:lpstr>SuperStream-NX 統合会計 2.APIサービス・銀行口座APIの追加対応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3.AP支払通知書/AR請求書の電子化対応</vt:lpstr>
      <vt:lpstr>SuperStream-NX 統合会計 4.ベトナム税制対応申告書の出力対応</vt:lpstr>
      <vt:lpstr>SuperStream-NX 統合会計 4.ベトナム税制対応申告書の出力対応</vt:lpstr>
      <vt:lpstr>PowerPoint プレゼンテーション</vt:lpstr>
      <vt:lpstr>PowerPoint プレゼンテーション</vt:lpstr>
      <vt:lpstr>PowerPoint プレゼンテーション</vt:lpstr>
      <vt:lpstr>PowerPoint プレゼンテーション</vt:lpstr>
      <vt:lpstr>SuperStream-NX 統合会計 5.ワークフロー承認：「提出取下」機能の追加対応</vt:lpstr>
      <vt:lpstr>SuperStream-NX 統合会計 5.ワークフロー承認：「提出取下」機能の追加対応</vt:lpstr>
      <vt:lpstr>SuperStream-NX 統合会計 6.会計組織マスタ複写機能の追加対応</vt:lpstr>
      <vt:lpstr>SuperStream-NX 統合会計 6.会計組織マスタ複写機能の追加対応</vt:lpstr>
      <vt:lpstr>SuperStream-NX 統合会計 6.会計組織マスタ複写機能の追加対応</vt:lpstr>
      <vt:lpstr>SuperStream-NX 統合会計 7.テスト用会社複写機能の追加対応</vt:lpstr>
      <vt:lpstr>SuperStream-NX 統合会計 7.テスト用会社複写機能の追加対応</vt:lpstr>
      <vt:lpstr>SuperStream-NX 統合会計 8.元帳の改善対応</vt:lpstr>
      <vt:lpstr>SuperStream-NX 統合会計 8.元帳の改善対応</vt:lpstr>
      <vt:lpstr>SuperStream-NX 統合会計 8.元帳の改善対応</vt:lpstr>
      <vt:lpstr>SuperStream-NX 統合会計 8.元帳の改善対応</vt:lpstr>
      <vt:lpstr>SuperStream-NX 統合会計 8.元帳の改善対応</vt:lpstr>
      <vt:lpstr>SuperStream-NX 統合会計 8.元帳の改善対応</vt:lpstr>
      <vt:lpstr>SuperStream-NX 統合会計 8.元帳の改善対応</vt:lpstr>
      <vt:lpstr>SuperStream-NX 統合会計 9.伝票複写後の遷移先変更対応</vt:lpstr>
      <vt:lpstr>SuperStream-NX 統合会計 9.伝票複写後の遷移先変更対応</vt:lpstr>
      <vt:lpstr>SuperStream-NX 統合会計 10.期間指定プルダウン項目の改善対応</vt:lpstr>
      <vt:lpstr>SuperStream-NX 統合会計 10.期間指定プルダウン項目の改善対応</vt:lpstr>
      <vt:lpstr>SuperStream-NX 統合会計 10.期間指定プルダウン項目の改善対応</vt:lpstr>
      <vt:lpstr>SuperStream-NX 統合会計 11.代替支払先の運用改善対応</vt:lpstr>
      <vt:lpstr>SuperStream-NX 統合会計 12.口座別支払一覧表への項目追加、出力条件追加対応</vt:lpstr>
      <vt:lpstr>SuperStream-NX 統合会計 12.口座別支払一覧表への項目追加、出力条件追加対応</vt:lpstr>
      <vt:lpstr>SuperStream-NX 統合会計 12.口座別支払一覧表への項目追加、出力条件追加対応</vt:lpstr>
      <vt:lpstr>SuperStream-NX 統合会計 12.口座別支払一覧表への項目追加、出力条件追加対応</vt:lpstr>
      <vt:lpstr>SuperStream-NX 統合会計 13.FBデータへの出力内容の改善対応</vt:lpstr>
      <vt:lpstr>SuperStream-NX 統合会計 13.FBデータへの出力内容の改善対応</vt:lpstr>
      <vt:lpstr>SuperStream-NX 統合会計 13.FBデータへの出力内容の改善対応</vt:lpstr>
      <vt:lpstr>SuperStream-NX 統合会計 13.FBデータへの出力内容の改善対応</vt:lpstr>
      <vt:lpstr>SuperStream-NX 統合会計 14.債権債務評価替データ作成：ゼロ円データ出力対応</vt:lpstr>
      <vt:lpstr>SuperStream-NX 統合会計 14.債権債務評価替データ作成：ゼロ円データ出力対応</vt:lpstr>
      <vt:lpstr>SuperStream-NX 統合会計 15.得意先マスタ：入金予定日設定処理の改善対応</vt:lpstr>
      <vt:lpstr>SuperStream-NX 統合会計 15.得意先マスタ：入金予定日設定処理の改善対応</vt:lpstr>
      <vt:lpstr>SuperStream-NX 統合会計 15.得意先マスタ：入金予定日設定処理の改善対応</vt:lpstr>
      <vt:lpstr>SuperStream-NX 統合会計 16.相手先正式名称の帳票出力対応</vt:lpstr>
      <vt:lpstr>SuperStream-NX 統合会計 16.相手先正式名称の帳票出力対応</vt:lpstr>
      <vt:lpstr>SuperStream-NX 統合会計 16.相手先正式名称の帳票出力対応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17.押印欄への承認情報出力対応</vt:lpstr>
      <vt:lpstr>SuperStream-NX 統合会計 18.源泉税自動計算対応</vt:lpstr>
      <vt:lpstr>SuperStream-NX 統合会計 18.源泉税自動計算対応</vt:lpstr>
      <vt:lpstr>SuperStream-NX 統合会計 18.源泉税自動計算対応</vt:lpstr>
      <vt:lpstr>SuperStream-NX 統合会計 18.源泉税自動計算対応</vt:lpstr>
      <vt:lpstr>SuperStream-NX 統合会計 18.源泉税自動計算対応</vt:lpstr>
      <vt:lpstr>SuperStream-NX 統合会計 18.源泉税自動計算対応</vt:lpstr>
      <vt:lpstr>SuperStream-NX 統合会計 18.源泉税自動計算対応</vt:lpstr>
      <vt:lpstr>SuperStream-NX 統合会計 18.源泉税自動計算対応</vt:lpstr>
      <vt:lpstr>SuperStream-NX 統合会計 19.Ｃ／Ｆ直接法の対応</vt:lpstr>
      <vt:lpstr>SuperStream-NX 統合会計 19.Ｃ／Ｆ直接法の対応</vt:lpstr>
      <vt:lpstr>SuperStream-NX 統合会計 19.Ｃ／Ｆ直接法の対応</vt:lpstr>
      <vt:lpstr>SuperStream-NX 統合会計 19.Ｃ／Ｆ直接法の対応</vt:lpstr>
      <vt:lpstr>SuperStream-NX 統合会計 19.Ｃ／Ｆ直接法の対応</vt:lpstr>
      <vt:lpstr>SuperStream-NX 統合会計 19.Ｃ／Ｆ直接法の対応</vt:lpstr>
      <vt:lpstr>SuperStream-NX 統合会計 20.部門別科目セキュリティ対応</vt:lpstr>
      <vt:lpstr>SuperStream-NX 統合会計 20.部門別科目セキュリティ対応</vt:lpstr>
      <vt:lpstr>SuperStream-NX 統合会計 21.伝票即印刷対応（支払伝票、債務計上伝票）</vt:lpstr>
      <vt:lpstr>SuperStream-NX 統合会計 21.伝票即印刷対応（支払伝票、債務計上伝票）</vt:lpstr>
      <vt:lpstr>SuperStream-NX 統合会計 22.振込情報コード接頭辞の自動インクリメント対応</vt:lpstr>
      <vt:lpstr>SuperStream-NX 統合会計 23.経費・仮払精算入力画面の改善対応</vt:lpstr>
      <vt:lpstr>SuperStream-NX 統合会計 23.経費・仮払精算入力画面の改善対応</vt:lpstr>
      <vt:lpstr>SuperStream-NX 統合会計 23.経費・仮払精算入力画面の改善対応</vt:lpstr>
      <vt:lpstr>SuperStream-NX 統合会計 24.伝票パターン登録画面のレイアウト改善対応</vt:lpstr>
      <vt:lpstr>SuperStream-NX 統合会計 24.伝票パターン登録画面のレイアウト改善対応</vt:lpstr>
      <vt:lpstr>SuperStream-NX 統合会計 25. ワークフロー承認の性能改善</vt:lpstr>
      <vt:lpstr>SuperStream-NX 統合会計 26. 決済時明細出力の仕様変更</vt:lpstr>
      <vt:lpstr>SuperStream-NX 統合会計 26. 決済時明細出力の仕様変更</vt:lpstr>
      <vt:lpstr>SuperStream-NX 統合会計 26. 決済時明細出力の仕様変更</vt:lpstr>
      <vt:lpstr>SuperStream-NX 統合会計 26. 決済時明細出力の仕様変更</vt:lpstr>
      <vt:lpstr>SuperStream-NX 統合会計 27. 手動消込の性能改善</vt:lpstr>
      <vt:lpstr>SuperStream-NX 統合会計 28.対応プログラム一覧</vt:lpstr>
      <vt:lpstr>SuperStream-NX 統合会計 28.対応プログラム一覧</vt:lpstr>
      <vt:lpstr>SuperStream-NX 統合会計 28.対応プログラム一覧</vt:lpstr>
      <vt:lpstr>SuperStream-NX 統合会計 28.対応プログラム一覧</vt:lpstr>
      <vt:lpstr>SuperStream-NX 統合会計 28.対応プログラム一覧</vt:lpstr>
      <vt:lpstr>SuperStream-NX 統合会計 28.対応プログラム一覧</vt:lpstr>
      <vt:lpstr>SuperStream-NX 統合会計 28.対応プログラム一覧</vt:lpstr>
      <vt:lpstr>SuperStream-NX 統合会計 28.対応プログラム一覧</vt:lpstr>
      <vt:lpstr>SuperStream-NX 統合会計 28.対応プログラム一覧</vt:lpstr>
      <vt:lpstr>SuperStream-NX 統合会計 28.対応プログラム一覧</vt:lpstr>
      <vt:lpstr>PowerPoint プレゼンテーション</vt:lpstr>
      <vt:lpstr>PowerPoint プレゼンテーション</vt:lpstr>
      <vt:lpstr>第二部 SuperStream-NX 会計ソリューション 対象製品：手形管理システム、電債オプション 　　　　　スーパーインターフェース</vt:lpstr>
      <vt:lpstr>01 SuperStream-NX  手形管理システム/電債オプション  2021-06-01版 ～機能追加・改善～</vt:lpstr>
      <vt:lpstr>PowerPoint プレゼンテーション</vt:lpstr>
      <vt:lpstr>SuperStream-NX 手形管理システム/電債オプション 1.各チェックリストのソート順追加（手形管理システム）</vt:lpstr>
      <vt:lpstr>SuperStream-NX 手形管理システム/電債オプション 2.手形裏書人の自動設定（手形管理システム）</vt:lpstr>
      <vt:lpstr>SuperStream-NX 手形管理システム/電債オプション 3.マスタ参照画面の改善（共通）</vt:lpstr>
      <vt:lpstr>SuperStream-NX 手形管理システム/電債オプション 4.内部科目の設定表示（共通）</vt:lpstr>
      <vt:lpstr>SuperStream-NX 手形管理システム/電債オプション 対応プログラム一覧</vt:lpstr>
      <vt:lpstr>SuperStream-NX 手形管理システム/電債オプション 対応プログラム一覧</vt:lpstr>
      <vt:lpstr>02 SuperStream-NX  スーパーインターフェース  2021-06-01版 ～機能追加・改善～</vt:lpstr>
      <vt:lpstr>PowerPoint プレゼンテーション</vt:lpstr>
      <vt:lpstr>SuperStream-NX　スーパーインターフェース 1.仕訳伝票、債権伝票　収益認識基準対応（出力）</vt:lpstr>
      <vt:lpstr>SuperStream-NX　スーパーインターフェース 2.支払伝票　振込先情報の追加（出力）</vt:lpstr>
      <vt:lpstr>SuperStream-NX　スーパーインターフェース ３.支払伝票　他システム伝票番号の追加（出力）</vt:lpstr>
      <vt:lpstr>SuperStream-NX　スーパーインターフェース ４.固定資産　稟議No桁数拡張（入力・出力）</vt:lpstr>
      <vt:lpstr>SuperStream-NX　スーパーインターフェース 5.サンプルフォーマットの追加</vt:lpstr>
      <vt:lpstr>第二部 SuperStream-NX 会計ソリューション 対象製品：固定資産管理、建設仮勘定管理オプション</vt:lpstr>
      <vt:lpstr>01 SuperStream-NX 固定資産管理 2021-06-01版 ～機能追加・改善～</vt:lpstr>
      <vt:lpstr>PowerPoint プレゼンテーション</vt:lpstr>
      <vt:lpstr>SuperStream-NX 固定資産管理 1. FA汎用検索照会</vt:lpstr>
      <vt:lpstr>SuperStream-NX 固定資産管理 1. FA汎用検索照会</vt:lpstr>
      <vt:lpstr>SuperStream-NX 固定資産管理 1. FA汎用検索照会</vt:lpstr>
      <vt:lpstr>SuperStream-NX 固定資産管理 1. FA汎用検索照会</vt:lpstr>
      <vt:lpstr>SuperStream-NX 固定資産管理 1. FA汎用検索照会</vt:lpstr>
      <vt:lpstr>SuperStream-NX 固定資産管理 1. FA汎用検索照会</vt:lpstr>
      <vt:lpstr>SuperStream-NX 固定資産管理 1. FA汎用検索照会</vt:lpstr>
      <vt:lpstr>SuperStream-NX 固定資産管理 1. FA汎用検索照会</vt:lpstr>
      <vt:lpstr>SuperStream-NX 固定資産管理 2. その他機能改善</vt:lpstr>
      <vt:lpstr>SuperStream-NX 固定資産管理 2. その他機能改善</vt:lpstr>
      <vt:lpstr>SuperStream-NX 固定資産管理 2. その他機能改善</vt:lpstr>
      <vt:lpstr>SuperStream-NX 固定資産管理 2. その他機能改善　固定資産増減表／除去債務増減表</vt:lpstr>
      <vt:lpstr>SuperStream-NX 固定資産管理 2. その他機能改善　異動承認</vt:lpstr>
      <vt:lpstr>SuperStream-NX 固定資産管理 2. その他機能改善　減価償却履歴表</vt:lpstr>
      <vt:lpstr>SuperStream-NX 固定資産管理 2. その他機能改善　固定資産台帳（詳細）</vt:lpstr>
      <vt:lpstr>SuperStream-NX 固定資産管理 2. その他機能改善　固定資産異動照会</vt:lpstr>
      <vt:lpstr>SuperStream-NX 固定資産管理 2. その他機能改善　リース契約</vt:lpstr>
      <vt:lpstr>SuperStream-NX 固定資産管理 3. 性能改善</vt:lpstr>
      <vt:lpstr>02 SuperStream-NX　 建設仮勘定管理オプション  2021-06-01版 ～機能追加・改善～</vt:lpstr>
      <vt:lpstr>PowerPoint プレゼンテーション</vt:lpstr>
      <vt:lpstr>SuperStream-NX 建設仮勘定管理オプション 1. 建仮の一括振替対応</vt:lpstr>
      <vt:lpstr>SuperStream-NX 建設仮勘定管理オプション 1. 建仮の一括振替対応</vt:lpstr>
      <vt:lpstr>SuperStream-NX 建設仮勘定管理オプション 1. 建仮の一括振替対応</vt:lpstr>
      <vt:lpstr>SuperStream-NX 建設仮勘定管理オプション 2. 建仮増減表</vt:lpstr>
      <vt:lpstr>SuperStream-NX 建設仮勘定管理オプション 2. 建仮増減表</vt:lpstr>
      <vt:lpstr>SuperStream-NX 建設仮勘定管理オプション 3. その他機能改善</vt:lpstr>
      <vt:lpstr>SuperStream-NX 固定資産管理・建設仮勘定管理オプション バージョンアップ時の注意事項</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第二部 SuperStream-NX 会計ソリューション 対象製品：統合会計</dc:title>
  <dc:creator/>
  <cp:lastModifiedBy/>
  <cp:revision>12</cp:revision>
  <dcterms:created xsi:type="dcterms:W3CDTF">2021-05-14T06:39:33Z</dcterms:created>
  <dcterms:modified xsi:type="dcterms:W3CDTF">2021-06-10T06:30:37Z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0x01010010A512AB8B42A34E87F212D424E8FE6E</vt:lpwstr>
  </property>
</Properties>
</file>